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3"/>
    <p:sldId id="319" r:id="rId4"/>
    <p:sldId id="258" r:id="rId5"/>
    <p:sldId id="327" r:id="rId6"/>
    <p:sldId id="328" r:id="rId7"/>
    <p:sldId id="261" r:id="rId8"/>
    <p:sldId id="329" r:id="rId9"/>
    <p:sldId id="332" r:id="rId10"/>
    <p:sldId id="260" r:id="rId11"/>
    <p:sldId id="301" r:id="rId12"/>
    <p:sldId id="321" r:id="rId13"/>
    <p:sldId id="323" r:id="rId14"/>
    <p:sldId id="324" r:id="rId15"/>
    <p:sldId id="325" r:id="rId16"/>
    <p:sldId id="326" r:id="rId17"/>
    <p:sldId id="314" r:id="rId18"/>
    <p:sldId id="320" r:id="rId19"/>
    <p:sldId id="302" r:id="rId20"/>
    <p:sldId id="299" r:id="rId21"/>
    <p:sldId id="274" r:id="rId22"/>
  </p:sldIdLst>
  <p:sldSz cx="12192000" cy="6858000"/>
  <p:notesSz cx="6858000" cy="9144000"/>
  <p:embeddedFontLst>
    <p:embeddedFont>
      <p:font typeface="汉仪中黑S" panose="00020600040101010101" charset="-122"/>
      <p:regular r:id="rId29"/>
    </p:embeddedFont>
    <p:embeddedFont>
      <p:font typeface="汉仪雅酷黑 75W" panose="020B0804020202020204" charset="-122"/>
      <p:bold r:id="rId30"/>
    </p:embeddedFont>
    <p:embeddedFont>
      <p:font typeface="微软雅黑" panose="020B0503020204020204" charset="-122"/>
      <p:regular r:id="rId31"/>
      <p:bold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9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3B28"/>
    <a:srgbClr val="FFF5F1"/>
    <a:srgbClr val="FE9805"/>
    <a:srgbClr val="FFFFFF"/>
    <a:srgbClr val="FFD292"/>
    <a:srgbClr val="FFF1EC"/>
    <a:srgbClr val="152C4C"/>
    <a:srgbClr val="FCE3DC"/>
    <a:srgbClr val="F8E4D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54" d="100"/>
          <a:sy n="54" d="100"/>
        </p:scale>
        <p:origin x="64" y="336"/>
      </p:cViewPr>
      <p:guideLst>
        <p:guide orient="horz" pos="2137"/>
        <p:guide pos="389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133.xml"/><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中黑S" panose="00020600040101010101" charset="-122"/>
              </a:rPr>
            </a:fld>
            <a:endParaRPr lang="zh-CN" altLang="en-US">
              <a:latin typeface="汉仪中黑S"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中黑S" panose="00020600040101010101" charset="-122"/>
              </a:rPr>
            </a:fld>
            <a:endParaRPr lang="zh-CN" altLang="en-US">
              <a:latin typeface="汉仪中黑S"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中黑S" panose="00020600040101010101" charset="-122"/>
                <a:ea typeface="汉仪中黑S" panose="00020600040101010101" charset="-122"/>
                <a:cs typeface="汉仪中黑S"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中黑S" panose="00020600040101010101" charset="-122"/>
                <a:ea typeface="汉仪中黑S" panose="00020600040101010101" charset="-122"/>
                <a:cs typeface="汉仪中黑S"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1pPr>
    <a:lvl2pPr marL="4572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2pPr>
    <a:lvl3pPr marL="9144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3pPr>
    <a:lvl4pPr marL="13716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4pPr>
    <a:lvl5pPr marL="18288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任意多边形 6"/>
          <p:cNvSpPr/>
          <p:nvPr userDrawn="1"/>
        </p:nvSpPr>
        <p:spPr>
          <a:xfrm>
            <a:off x="5834380" y="2179955"/>
            <a:ext cx="4485005" cy="3424555"/>
          </a:xfrm>
          <a:custGeom>
            <a:avLst/>
            <a:gdLst>
              <a:gd name="connsiteX0" fmla="*/ 1 w 8759"/>
              <a:gd name="connsiteY0" fmla="*/ 4341 h 6688"/>
              <a:gd name="connsiteX1" fmla="*/ 3558 w 8759"/>
              <a:gd name="connsiteY1" fmla="*/ 1832 h 6688"/>
              <a:gd name="connsiteX2" fmla="*/ 8049 w 8759"/>
              <a:gd name="connsiteY2" fmla="*/ 482 h 6688"/>
              <a:gd name="connsiteX3" fmla="*/ 5167 w 8759"/>
              <a:gd name="connsiteY3" fmla="*/ 6688 h 6688"/>
              <a:gd name="connsiteX4" fmla="*/ 1 w 8759"/>
              <a:gd name="connsiteY4" fmla="*/ 4341 h 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 h="6688">
                <a:moveTo>
                  <a:pt x="1" y="4341"/>
                </a:moveTo>
                <a:cubicBezTo>
                  <a:pt x="-31" y="2148"/>
                  <a:pt x="1253" y="1832"/>
                  <a:pt x="3558" y="1832"/>
                </a:cubicBezTo>
                <a:cubicBezTo>
                  <a:pt x="5863" y="1832"/>
                  <a:pt x="6065" y="-1135"/>
                  <a:pt x="8049" y="482"/>
                </a:cubicBezTo>
                <a:cubicBezTo>
                  <a:pt x="10033" y="2099"/>
                  <a:pt x="7472" y="6688"/>
                  <a:pt x="5167" y="6688"/>
                </a:cubicBezTo>
                <a:cubicBezTo>
                  <a:pt x="2862" y="6688"/>
                  <a:pt x="33" y="6534"/>
                  <a:pt x="1" y="4341"/>
                </a:cubicBezTo>
                <a:close/>
              </a:path>
            </a:pathLst>
          </a:custGeom>
          <a:solidFill>
            <a:srgbClr val="FC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4" name="图片 3" descr="资源 2@1000x"/>
          <p:cNvPicPr>
            <a:picLocks noChangeAspect="1"/>
          </p:cNvPicPr>
          <p:nvPr userDrawn="1"/>
        </p:nvPicPr>
        <p:blipFill>
          <a:blip r:embed="rId2">
            <a:lum bright="-6000" contrast="12000"/>
          </a:blip>
          <a:stretch>
            <a:fillRect/>
          </a:stretch>
        </p:blipFill>
        <p:spPr>
          <a:xfrm>
            <a:off x="5240655" y="1290320"/>
            <a:ext cx="6432550" cy="4782185"/>
          </a:xfrm>
          <a:prstGeom prst="rect">
            <a:avLst/>
          </a:prstGeom>
        </p:spPr>
      </p:pic>
      <p:sp>
        <p:nvSpPr>
          <p:cNvPr id="5" name="任意多边形 4"/>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6" name="任意多边形 5"/>
          <p:cNvSpPr/>
          <p:nvPr userDrawn="1"/>
        </p:nvSpPr>
        <p:spPr>
          <a:xfrm flipH="1" flipV="1">
            <a:off x="7343140" y="0"/>
            <a:ext cx="4848860" cy="217614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cs typeface="汉仪中黑S" panose="00020600040101010101" charset="-122"/>
              </a:defRPr>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cs typeface="汉仪中黑S"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2" name="任意多边形 11"/>
          <p:cNvSpPr/>
          <p:nvPr userDrawn="1"/>
        </p:nvSpPr>
        <p:spPr>
          <a:xfrm>
            <a:off x="7289800" y="0"/>
            <a:ext cx="4902200" cy="4889500"/>
          </a:xfrm>
          <a:custGeom>
            <a:avLst/>
            <a:gdLst/>
            <a:ahLst/>
            <a:cxnLst>
              <a:cxn ang="3">
                <a:pos x="hc" y="t"/>
              </a:cxn>
              <a:cxn ang="cd2">
                <a:pos x="l" y="vc"/>
              </a:cxn>
              <a:cxn ang="cd4">
                <a:pos x="hc" y="b"/>
              </a:cxn>
              <a:cxn ang="0">
                <a:pos x="r" y="vc"/>
              </a:cxn>
            </a:cxnLst>
            <a:rect l="l" t="t" r="r" b="b"/>
            <a:pathLst>
              <a:path w="7720" h="7700">
                <a:moveTo>
                  <a:pt x="825" y="0"/>
                </a:moveTo>
                <a:lnTo>
                  <a:pt x="7720" y="0"/>
                </a:lnTo>
                <a:lnTo>
                  <a:pt x="7720" y="6862"/>
                </a:lnTo>
                <a:lnTo>
                  <a:pt x="7683" y="6886"/>
                </a:lnTo>
                <a:cubicBezTo>
                  <a:pt x="6902" y="7401"/>
                  <a:pt x="5966" y="7700"/>
                  <a:pt x="4960" y="7700"/>
                </a:cubicBezTo>
                <a:cubicBezTo>
                  <a:pt x="2221" y="7700"/>
                  <a:pt x="0" y="5479"/>
                  <a:pt x="0" y="2740"/>
                </a:cubicBezTo>
                <a:cubicBezTo>
                  <a:pt x="0" y="1734"/>
                  <a:pt x="299" y="798"/>
                  <a:pt x="814" y="17"/>
                </a:cubicBezTo>
                <a:lnTo>
                  <a:pt x="825" y="0"/>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中黑S" panose="00020600040101010101" charset="-122"/>
            </a:endParaRPr>
          </a:p>
        </p:txBody>
      </p:sp>
      <p:sp>
        <p:nvSpPr>
          <p:cNvPr id="9" name="任意多边形 8"/>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7" name="图片 6" descr="4@1000x"/>
          <p:cNvPicPr>
            <a:picLocks noChangeAspect="1"/>
          </p:cNvPicPr>
          <p:nvPr userDrawn="1"/>
        </p:nvPicPr>
        <p:blipFill>
          <a:blip r:embed="rId2">
            <a:lum contrast="6000"/>
          </a:blip>
          <a:stretch>
            <a:fillRect/>
          </a:stretch>
        </p:blipFill>
        <p:spPr>
          <a:xfrm>
            <a:off x="548005" y="5307965"/>
            <a:ext cx="2042795" cy="1130935"/>
          </a:xfrm>
          <a:prstGeom prst="rect">
            <a:avLst/>
          </a:prstGeom>
        </p:spPr>
      </p:pic>
      <p:pic>
        <p:nvPicPr>
          <p:cNvPr id="8" name="图片 7" descr="资源 4@1000x"/>
          <p:cNvPicPr>
            <a:picLocks noChangeAspect="1"/>
          </p:cNvPicPr>
          <p:nvPr userDrawn="1"/>
        </p:nvPicPr>
        <p:blipFill>
          <a:blip r:embed="rId3">
            <a:lum contrast="6000"/>
          </a:blip>
          <a:stretch>
            <a:fillRect/>
          </a:stretch>
        </p:blipFill>
        <p:spPr>
          <a:xfrm>
            <a:off x="7792085" y="1857375"/>
            <a:ext cx="4085590" cy="41884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cs typeface="汉仪中黑S" panose="00020600040101010101" charset="-122"/>
              </a:defRPr>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a:cs typeface="汉仪中黑S" panose="00020600040101010101" charset="-122"/>
              </a:defRPr>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cs typeface="汉仪中黑S" panose="00020600040101010101" charset="-122"/>
              </a:defRPr>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cs typeface="汉仪中黑S" panose="00020600040101010101" charset="-122"/>
              </a:defRPr>
            </a:lvl1pPr>
            <a:lvl2pPr marL="685800" indent="-228600">
              <a:defRPr spc="300">
                <a:cs typeface="汉仪中黑S" panose="00020600040101010101" charset="-122"/>
              </a:defRPr>
            </a:lvl2pPr>
            <a:lvl3pPr marL="1143000" indent="-228600">
              <a:defRPr spc="300">
                <a:cs typeface="汉仪中黑S" panose="00020600040101010101" charset="-122"/>
              </a:defRPr>
            </a:lvl3pPr>
            <a:lvl4pPr marL="1600200" indent="-228600">
              <a:defRPr spc="300">
                <a:cs typeface="汉仪中黑S" panose="00020600040101010101" charset="-122"/>
              </a:defRPr>
            </a:lvl4pPr>
            <a:lvl5pPr marL="2057400" indent="-228600">
              <a:defRPr spc="300">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3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1EC">
            <a:alpha val="73000"/>
          </a:srgbClr>
        </a:solidFill>
        <a:effectLst/>
      </p:bgPr>
    </p:bg>
    <p:spTree>
      <p:nvGrpSpPr>
        <p:cNvPr id="1" name=""/>
        <p:cNvGrpSpPr/>
        <p:nvPr/>
      </p:nvGrpSpPr>
      <p:grpSpPr>
        <a:xfrm>
          <a:off x="0" y="0"/>
          <a:ext cx="0" cy="0"/>
          <a:chOff x="0" y="0"/>
          <a:chExt cx="0" cy="0"/>
        </a:xfrm>
      </p:grpSpPr>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77.xml"/><Relationship Id="rId5" Type="http://schemas.microsoft.com/office/2007/relationships/hdphoto" Target="../media/image18.wdp"/><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76.xml"/><Relationship Id="rId1" Type="http://schemas.openxmlformats.org/officeDocument/2006/relationships/tags" Target="../tags/tag7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80.xml"/><Relationship Id="rId4" Type="http://schemas.openxmlformats.org/officeDocument/2006/relationships/image" Target="../media/image19.png"/><Relationship Id="rId3" Type="http://schemas.openxmlformats.org/officeDocument/2006/relationships/image" Target="../media/image16.png"/><Relationship Id="rId2" Type="http://schemas.openxmlformats.org/officeDocument/2006/relationships/tags" Target="../tags/tag79.xml"/><Relationship Id="rId1" Type="http://schemas.openxmlformats.org/officeDocument/2006/relationships/tags" Target="../tags/tag78.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83.xml"/><Relationship Id="rId5" Type="http://schemas.microsoft.com/office/2007/relationships/hdphoto" Target="../media/image18.wdp"/><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82.xml"/><Relationship Id="rId1" Type="http://schemas.openxmlformats.org/officeDocument/2006/relationships/tags" Target="../tags/tag81.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86.xml"/><Relationship Id="rId4" Type="http://schemas.openxmlformats.org/officeDocument/2006/relationships/image" Target="../media/image16.png"/><Relationship Id="rId3" Type="http://schemas.openxmlformats.org/officeDocument/2006/relationships/image" Target="../media/image20.png"/><Relationship Id="rId2" Type="http://schemas.openxmlformats.org/officeDocument/2006/relationships/tags" Target="../tags/tag85.xml"/><Relationship Id="rId1" Type="http://schemas.openxmlformats.org/officeDocument/2006/relationships/tags" Target="../tags/tag84.xml"/></Relationships>
</file>

<file path=ppt/slides/_rels/slide14.xml.rels><?xml version="1.0" encoding="UTF-8" standalone="yes"?>
<Relationships xmlns="http://schemas.openxmlformats.org/package/2006/relationships"><Relationship Id="rId9" Type="http://schemas.openxmlformats.org/officeDocument/2006/relationships/tags" Target="../tags/tag92.xml"/><Relationship Id="rId8" Type="http://schemas.microsoft.com/office/2007/relationships/hdphoto" Target="../media/image18.wdp"/><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0" Type="http://schemas.openxmlformats.org/officeDocument/2006/relationships/slideLayout" Target="../slideLayouts/slideLayout3.xml"/><Relationship Id="rId1" Type="http://schemas.openxmlformats.org/officeDocument/2006/relationships/tags" Target="../tags/tag87.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95.xml"/><Relationship Id="rId5" Type="http://schemas.microsoft.com/office/2007/relationships/hdphoto" Target="../media/image18.wdp"/><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94.xml"/><Relationship Id="rId1" Type="http://schemas.openxmlformats.org/officeDocument/2006/relationships/tags" Target="../tags/tag9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17.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image" Target="../media/image2.png"/><Relationship Id="rId4" Type="http://schemas.openxmlformats.org/officeDocument/2006/relationships/image" Target="../media/image15.png"/><Relationship Id="rId3" Type="http://schemas.openxmlformats.org/officeDocument/2006/relationships/tags" Target="../tags/tag99.xml"/><Relationship Id="rId2" Type="http://schemas.openxmlformats.org/officeDocument/2006/relationships/tags" Target="../tags/tag98.xml"/><Relationship Id="rId10" Type="http://schemas.openxmlformats.org/officeDocument/2006/relationships/slideLayout" Target="../slideLayouts/slideLayout3.xml"/><Relationship Id="rId1" Type="http://schemas.openxmlformats.org/officeDocument/2006/relationships/tags" Target="../tags/tag97.xml"/></Relationships>
</file>

<file path=ppt/slides/_rels/slide18.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4" Type="http://schemas.openxmlformats.org/officeDocument/2006/relationships/slideLayout" Target="../slideLayouts/slideLayout3.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tags" Target="../tags/tag105.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2" Type="http://schemas.openxmlformats.org/officeDocument/2006/relationships/slideLayout" Target="../slideLayouts/slideLayout2.xml"/><Relationship Id="rId21" Type="http://schemas.openxmlformats.org/officeDocument/2006/relationships/tags" Target="../tags/tag58.xml"/><Relationship Id="rId20" Type="http://schemas.openxmlformats.org/officeDocument/2006/relationships/tags" Target="../tags/tag57.xml"/><Relationship Id="rId2" Type="http://schemas.openxmlformats.org/officeDocument/2006/relationships/tags" Target="../tags/tag39.xml"/><Relationship Id="rId19" Type="http://schemas.openxmlformats.org/officeDocument/2006/relationships/tags" Target="../tags/tag56.xml"/><Relationship Id="rId18" Type="http://schemas.openxmlformats.org/officeDocument/2006/relationships/tags" Target="../tags/tag55.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62.xml"/><Relationship Id="rId6" Type="http://schemas.microsoft.com/office/2007/relationships/hdphoto" Target="../media/image6.wdp"/><Relationship Id="rId5" Type="http://schemas.openxmlformats.org/officeDocument/2006/relationships/image" Target="../media/image5.png"/><Relationship Id="rId4" Type="http://schemas.openxmlformats.org/officeDocument/2006/relationships/image" Target="../media/image2.png"/><Relationship Id="rId3" Type="http://schemas.openxmlformats.org/officeDocument/2006/relationships/tags" Target="../tags/tag61.xml"/><Relationship Id="rId2" Type="http://schemas.openxmlformats.org/officeDocument/2006/relationships/image" Target="../media/image4.png"/><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64.xml"/><Relationship Id="rId4" Type="http://schemas.microsoft.com/office/2007/relationships/hdphoto" Target="../media/image9.wdp"/><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9" Type="http://schemas.openxmlformats.org/officeDocument/2006/relationships/tags" Target="../tags/tag70.xml"/><Relationship Id="rId8" Type="http://schemas.microsoft.com/office/2007/relationships/hdphoto" Target="../media/image13.wdp"/><Relationship Id="rId7" Type="http://schemas.openxmlformats.org/officeDocument/2006/relationships/image" Target="../media/image12.png"/><Relationship Id="rId6" Type="http://schemas.microsoft.com/office/2007/relationships/hdphoto" Target="../media/image11.wdp"/><Relationship Id="rId5" Type="http://schemas.openxmlformats.org/officeDocument/2006/relationships/image" Target="../media/image10.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slideLayout" Target="../slideLayouts/slideLayout3.xml"/><Relationship Id="rId1" Type="http://schemas.openxmlformats.org/officeDocument/2006/relationships/tags" Target="../tags/tag66.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73.xml"/><Relationship Id="rId5" Type="http://schemas.openxmlformats.org/officeDocument/2006/relationships/image" Target="../media/image2.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tags" Target="../tags/tag72.xml"/><Relationship Id="rId1" Type="http://schemas.openxmlformats.org/officeDocument/2006/relationships/tags" Target="../tags/tag7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87295"/>
            <a:ext cx="5761990" cy="783590"/>
          </a:xfrm>
          <a:prstGeom prst="rect">
            <a:avLst/>
          </a:prstGeom>
          <a:noFill/>
        </p:spPr>
        <p:txBody>
          <a:bodyPr wrap="square" rtlCol="0">
            <a:spAutoFit/>
          </a:bodyPr>
          <a:lstStyle/>
          <a:p>
            <a:pPr algn="l"/>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a:t>
            </a:r>
            <a:r>
              <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青少年</a:t>
            </a:r>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.法制意识</a:t>
            </a:r>
            <a:endPar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38810" y="3480753"/>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793115" y="3533775"/>
            <a:ext cx="1537335" cy="321945"/>
          </a:xfrm>
          <a:prstGeom prst="rect">
            <a:avLst/>
          </a:prstGeom>
          <a:noFill/>
        </p:spPr>
        <p:txBody>
          <a:bodyPr wrap="square" rtlCol="0">
            <a:spAutoFit/>
          </a:bodyPr>
          <a:lstStyle/>
          <a:p>
            <a:pPr algn="ctr" fontAlgn="auto">
              <a:lnSpc>
                <a:spcPts val="1800"/>
              </a:lnSpc>
            </a:pP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讲堂</a:t>
            </a:r>
            <a:endPar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r>
              <a:rPr lang="zh-CN" altLang="en-US" sz="3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人际交往与校园生活</a:t>
            </a:r>
            <a:endParaRPr lang="zh-CN" altLang="en-US" sz="3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5" name="矩形 14"/>
          <p:cNvSpPr/>
          <p:nvPr/>
        </p:nvSpPr>
        <p:spPr>
          <a:xfrm>
            <a:off x="1820173" y="2967129"/>
            <a:ext cx="8740877" cy="2781246"/>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PA-Google Shape;794;p26"/>
          <p:cNvSpPr txBox="1"/>
          <p:nvPr>
            <p:custDataLst>
              <p:tags r:id="rId1"/>
            </p:custDataLst>
          </p:nvPr>
        </p:nvSpPr>
        <p:spPr>
          <a:xfrm>
            <a:off x="2886996" y="2232574"/>
            <a:ext cx="6607229" cy="494435"/>
          </a:xfrm>
          <a:prstGeom prst="rect">
            <a:avLst/>
          </a:prstGeom>
          <a:solidFill>
            <a:schemeClr val="accent4"/>
          </a:solidFill>
          <a:ln>
            <a:noFill/>
          </a:ln>
        </p:spPr>
        <p:txBody>
          <a:bodyPr spcFirstLastPara="1" wrap="square" lIns="121900" tIns="121900" rIns="121900" bIns="121900" anchor="ctr" anchorCtr="0">
            <a:noAutofit/>
          </a:bodyPr>
          <a:lstStyle/>
          <a:p>
            <a:pPr algn="ctr" fontAlgn="auto">
              <a:spcBef>
                <a:spcPts val="0"/>
              </a:spcBef>
              <a:spcAft>
                <a:spcPts val="0"/>
              </a:spcAft>
              <a:defRPr/>
            </a:pPr>
            <a:r>
              <a:rPr lang="en-US" altLang="zh-CN" sz="2400" b="1" dirty="0">
                <a:solidFill>
                  <a:schemeClr val="bg1"/>
                </a:solidFill>
                <a:cs typeface="+mn-ea"/>
                <a:sym typeface="+mn-lt"/>
              </a:rPr>
              <a:t>《</a:t>
            </a:r>
            <a:r>
              <a:rPr lang="zh-CN" altLang="en-US" sz="2400" b="1" dirty="0">
                <a:solidFill>
                  <a:schemeClr val="bg1"/>
                </a:solidFill>
                <a:cs typeface="+mn-ea"/>
                <a:sym typeface="+mn-lt"/>
              </a:rPr>
              <a:t>民法通则</a:t>
            </a:r>
            <a:r>
              <a:rPr lang="en-US" altLang="zh-CN" sz="2400" b="1" dirty="0">
                <a:solidFill>
                  <a:schemeClr val="bg1"/>
                </a:solidFill>
                <a:cs typeface="+mn-ea"/>
                <a:sym typeface="+mn-lt"/>
              </a:rPr>
              <a:t>》</a:t>
            </a:r>
            <a:r>
              <a:rPr lang="zh-CN" altLang="en-US" sz="2400" b="1" dirty="0">
                <a:solidFill>
                  <a:schemeClr val="bg1"/>
                </a:solidFill>
                <a:cs typeface="+mn-ea"/>
                <a:sym typeface="+mn-lt"/>
              </a:rPr>
              <a:t>第</a:t>
            </a:r>
            <a:r>
              <a:rPr lang="en-US" altLang="zh-CN" sz="2400" b="1" dirty="0">
                <a:solidFill>
                  <a:schemeClr val="bg1"/>
                </a:solidFill>
                <a:cs typeface="+mn-ea"/>
                <a:sym typeface="+mn-lt"/>
              </a:rPr>
              <a:t>11</a:t>
            </a:r>
            <a:r>
              <a:rPr lang="zh-CN" altLang="en-US" sz="2400" b="1" dirty="0">
                <a:solidFill>
                  <a:schemeClr val="bg1"/>
                </a:solidFill>
                <a:cs typeface="+mn-ea"/>
                <a:sym typeface="+mn-lt"/>
              </a:rPr>
              <a:t>条规定</a:t>
            </a:r>
            <a:endParaRPr lang="zh-CN" altLang="en-US" sz="2400" b="1" dirty="0">
              <a:solidFill>
                <a:schemeClr val="bg1"/>
              </a:solidFill>
              <a:cs typeface="+mn-ea"/>
              <a:sym typeface="+mn-lt"/>
            </a:endParaRPr>
          </a:p>
        </p:txBody>
      </p:sp>
      <p:sp>
        <p:nvSpPr>
          <p:cNvPr id="14" name="PA-文本框 11"/>
          <p:cNvSpPr txBox="1"/>
          <p:nvPr>
            <p:custDataLst>
              <p:tags r:id="rId2"/>
            </p:custDataLst>
          </p:nvPr>
        </p:nvSpPr>
        <p:spPr>
          <a:xfrm>
            <a:off x="2731407" y="3297301"/>
            <a:ext cx="7204872" cy="212090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b="1" u="sng" dirty="0">
                <a:solidFill>
                  <a:srgbClr val="C00000"/>
                </a:solidFill>
                <a:cs typeface="+mn-ea"/>
                <a:sym typeface="+mn-lt"/>
              </a:rPr>
              <a:t>十周岁以上的未成年人</a:t>
            </a:r>
            <a:r>
              <a:rPr lang="zh-CN" altLang="en-US" dirty="0">
                <a:solidFill>
                  <a:schemeClr val="tx1">
                    <a:lumMod val="75000"/>
                    <a:lumOff val="25000"/>
                  </a:schemeClr>
                </a:solidFill>
                <a:cs typeface="+mn-ea"/>
                <a:sym typeface="+mn-lt"/>
              </a:rPr>
              <a:t>是限制民事行为能力人，可以进行与他的年龄、智力相适应的民事活动；其他民事活动由他的法定代理人代理，或者征得他的法定代理人的同意。</a:t>
            </a:r>
            <a:endParaRPr lang="zh-CN" altLang="en-US" dirty="0">
              <a:solidFill>
                <a:schemeClr val="tx1">
                  <a:lumMod val="75000"/>
                  <a:lumOff val="25000"/>
                </a:schemeClr>
              </a:solidFill>
              <a:cs typeface="+mn-ea"/>
              <a:sym typeface="+mn-lt"/>
            </a:endParaRPr>
          </a:p>
          <a:p>
            <a:pPr marL="285750" indent="-285750">
              <a:lnSpc>
                <a:spcPct val="150000"/>
              </a:lnSpc>
              <a:buFont typeface="Wingdings" panose="05000000000000000000" pitchFamily="2" charset="2"/>
              <a:buChar char="l"/>
            </a:pPr>
            <a:r>
              <a:rPr lang="zh-CN" altLang="en-US" dirty="0">
                <a:solidFill>
                  <a:schemeClr val="tx1">
                    <a:lumMod val="75000"/>
                    <a:lumOff val="25000"/>
                  </a:schemeClr>
                </a:solidFill>
                <a:cs typeface="+mn-ea"/>
                <a:sym typeface="+mn-lt"/>
              </a:rPr>
              <a:t>  </a:t>
            </a:r>
            <a:r>
              <a:rPr lang="en-US" altLang="zh-CN" dirty="0">
                <a:solidFill>
                  <a:schemeClr val="tx1">
                    <a:lumMod val="75000"/>
                    <a:lumOff val="25000"/>
                  </a:schemeClr>
                </a:solidFill>
                <a:cs typeface="+mn-ea"/>
                <a:sym typeface="+mn-lt"/>
              </a:rPr>
              <a:t>16</a:t>
            </a:r>
            <a:r>
              <a:rPr lang="zh-CN" altLang="en-US" dirty="0">
                <a:solidFill>
                  <a:schemeClr val="tx1">
                    <a:lumMod val="75000"/>
                    <a:lumOff val="25000"/>
                  </a:schemeClr>
                </a:solidFill>
                <a:cs typeface="+mn-ea"/>
                <a:sym typeface="+mn-lt"/>
              </a:rPr>
              <a:t>周岁以上不满</a:t>
            </a:r>
            <a:r>
              <a:rPr lang="en-US" altLang="zh-CN" dirty="0">
                <a:solidFill>
                  <a:schemeClr val="tx1">
                    <a:lumMod val="75000"/>
                    <a:lumOff val="25000"/>
                  </a:schemeClr>
                </a:solidFill>
                <a:cs typeface="+mn-ea"/>
                <a:sym typeface="+mn-lt"/>
              </a:rPr>
              <a:t>18</a:t>
            </a:r>
            <a:r>
              <a:rPr lang="zh-CN" altLang="en-US" dirty="0">
                <a:solidFill>
                  <a:schemeClr val="tx1">
                    <a:lumMod val="75000"/>
                    <a:lumOff val="25000"/>
                  </a:schemeClr>
                </a:solidFill>
                <a:cs typeface="+mn-ea"/>
                <a:sym typeface="+mn-lt"/>
              </a:rPr>
              <a:t>周岁的公民，以自己的劳动 收入为主要生活来源的，视为完全民事行为能力人。</a:t>
            </a:r>
            <a:endParaRPr lang="zh-CN" altLang="en-US" dirty="0">
              <a:solidFill>
                <a:schemeClr val="tx1">
                  <a:lumMod val="75000"/>
                  <a:lumOff val="25000"/>
                </a:schemeClr>
              </a:solidFill>
              <a:cs typeface="+mn-ea"/>
              <a:sym typeface="+mn-lt"/>
            </a:endParaRPr>
          </a:p>
        </p:txBody>
      </p:sp>
      <p:pic>
        <p:nvPicPr>
          <p:cNvPr id="18" name="图片 17" descr="E:\原来\下载\e93d41f8b1f67fd718023215ff4587d5.pnge93d41f8b1f67fd718023215ff4587d5"/>
          <p:cNvPicPr>
            <a:picLocks noChangeAspect="1"/>
          </p:cNvPicPr>
          <p:nvPr/>
        </p:nvPicPr>
        <p:blipFill>
          <a:blip r:embed="rId3"/>
          <a:srcRect/>
          <a:stretch>
            <a:fillRect/>
          </a:stretch>
        </p:blipFill>
        <p:spPr>
          <a:xfrm>
            <a:off x="899795" y="4215130"/>
            <a:ext cx="1551940" cy="2336165"/>
          </a:xfrm>
          <a:prstGeom prst="rect">
            <a:avLst/>
          </a:prstGeom>
        </p:spPr>
      </p:pic>
      <p:grpSp>
        <p:nvGrpSpPr>
          <p:cNvPr id="82" name="组合 81"/>
          <p:cNvGrpSpPr/>
          <p:nvPr/>
        </p:nvGrpSpPr>
        <p:grpSpPr>
          <a:xfrm>
            <a:off x="9883775" y="4285615"/>
            <a:ext cx="2399665" cy="2426970"/>
            <a:chOff x="9114873" y="3462936"/>
            <a:chExt cx="3168359" cy="3249741"/>
          </a:xfrm>
        </p:grpSpPr>
        <p:sp>
          <p:nvSpPr>
            <p:cNvPr id="30" name="椭圆 29"/>
            <p:cNvSpPr/>
            <p:nvPr/>
          </p:nvSpPr>
          <p:spPr>
            <a:xfrm>
              <a:off x="9485119" y="6380979"/>
              <a:ext cx="2798113" cy="331698"/>
            </a:xfrm>
            <a:prstGeom prst="ellipse">
              <a:avLst/>
            </a:prstGeom>
            <a:solidFill>
              <a:schemeClr val="tx1">
                <a:lumMod val="95000"/>
                <a:lumOff val="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8601" t="10227" r="23015" b="16545"/>
            <a:stretch>
              <a:fillRect/>
            </a:stretch>
          </p:blipFill>
          <p:spPr>
            <a:xfrm>
              <a:off x="9114873" y="3462936"/>
              <a:ext cx="2798113" cy="3146027"/>
            </a:xfrm>
            <a:prstGeom prst="rect">
              <a:avLst/>
            </a:prstGeom>
          </p:spPr>
        </p:pic>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3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 name="矩形 1"/>
          <p:cNvSpPr/>
          <p:nvPr/>
        </p:nvSpPr>
        <p:spPr>
          <a:xfrm>
            <a:off x="1820173" y="4083141"/>
            <a:ext cx="8740877" cy="1377740"/>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Google Shape;794;p26"/>
          <p:cNvSpPr txBox="1"/>
          <p:nvPr>
            <p:custDataLst>
              <p:tags r:id="rId1"/>
            </p:custDataLst>
          </p:nvPr>
        </p:nvSpPr>
        <p:spPr>
          <a:xfrm>
            <a:off x="3030229" y="2187548"/>
            <a:ext cx="6607229" cy="494435"/>
          </a:xfrm>
          <a:prstGeom prst="rect">
            <a:avLst/>
          </a:prstGeom>
          <a:solidFill>
            <a:schemeClr val="accent4"/>
          </a:solidFill>
          <a:ln>
            <a:noFill/>
          </a:ln>
        </p:spPr>
        <p:txBody>
          <a:bodyPr spcFirstLastPara="1" wrap="square" lIns="121900" tIns="121900" rIns="121900" bIns="121900" anchor="ctr" anchorCtr="0">
            <a:noAutofit/>
          </a:bodyPr>
          <a:lstStyle/>
          <a:p>
            <a:pPr algn="ctr" fontAlgn="auto">
              <a:spcBef>
                <a:spcPts val="0"/>
              </a:spcBef>
              <a:spcAft>
                <a:spcPts val="0"/>
              </a:spcAft>
              <a:defRPr/>
            </a:pPr>
            <a:r>
              <a:rPr lang="en-US" altLang="zh-CN" sz="2400" b="1" dirty="0">
                <a:solidFill>
                  <a:schemeClr val="bg1"/>
                </a:solidFill>
                <a:cs typeface="+mn-ea"/>
                <a:sym typeface="+mn-lt"/>
              </a:rPr>
              <a:t>《</a:t>
            </a:r>
            <a:r>
              <a:rPr lang="zh-CN" altLang="en-US" sz="2400" b="1" dirty="0">
                <a:solidFill>
                  <a:schemeClr val="bg1"/>
                </a:solidFill>
                <a:cs typeface="+mn-ea"/>
                <a:sym typeface="+mn-lt"/>
              </a:rPr>
              <a:t>治安管理处罚法</a:t>
            </a:r>
            <a:r>
              <a:rPr lang="en-US" altLang="zh-CN" sz="2400" b="1" dirty="0">
                <a:solidFill>
                  <a:schemeClr val="bg1"/>
                </a:solidFill>
                <a:cs typeface="+mn-ea"/>
                <a:sym typeface="+mn-lt"/>
              </a:rPr>
              <a:t>》</a:t>
            </a:r>
            <a:r>
              <a:rPr lang="zh-CN" altLang="en-US" sz="2400" b="1" dirty="0">
                <a:solidFill>
                  <a:schemeClr val="bg1"/>
                </a:solidFill>
                <a:cs typeface="+mn-ea"/>
                <a:sym typeface="+mn-lt"/>
              </a:rPr>
              <a:t>相关规定</a:t>
            </a:r>
            <a:endParaRPr lang="zh-CN" altLang="en-US" sz="2400" b="1" dirty="0">
              <a:solidFill>
                <a:schemeClr val="bg1"/>
              </a:solidFill>
              <a:cs typeface="+mn-ea"/>
              <a:sym typeface="+mn-lt"/>
            </a:endParaRPr>
          </a:p>
        </p:txBody>
      </p:sp>
      <p:sp>
        <p:nvSpPr>
          <p:cNvPr id="12" name="PA-文本框 11"/>
          <p:cNvSpPr txBox="1"/>
          <p:nvPr>
            <p:custDataLst>
              <p:tags r:id="rId2"/>
            </p:custDataLst>
          </p:nvPr>
        </p:nvSpPr>
        <p:spPr>
          <a:xfrm>
            <a:off x="2535666" y="2847608"/>
            <a:ext cx="7309890" cy="1069908"/>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b="1" u="sng" dirty="0">
                <a:solidFill>
                  <a:srgbClr val="C00000"/>
                </a:solidFill>
                <a:latin typeface="+mn-ea"/>
                <a:cs typeface="+mn-ea"/>
                <a:sym typeface="+mn-lt"/>
              </a:rPr>
              <a:t>是第四十三条   </a:t>
            </a:r>
            <a:r>
              <a:rPr lang="zh-CN" altLang="en-US" sz="1400" dirty="0">
                <a:solidFill>
                  <a:schemeClr val="tx1">
                    <a:lumMod val="85000"/>
                    <a:lumOff val="15000"/>
                  </a:schemeClr>
                </a:solidFill>
                <a:latin typeface="+mn-ea"/>
                <a:cs typeface="+mn-ea"/>
                <a:sym typeface="+mn-lt"/>
              </a:rPr>
              <a:t>殴打他人的，或者故意伤害他人身体的，处五日以上十日以下拘留，并处二百元以上五百元以下罚款；情节较轻的，处五日以下拘留或者五百元以下罚款。 </a:t>
            </a:r>
            <a:br>
              <a:rPr lang="zh-CN" altLang="en-US" sz="1400" dirty="0">
                <a:solidFill>
                  <a:schemeClr val="tx1">
                    <a:lumMod val="85000"/>
                    <a:lumOff val="15000"/>
                  </a:schemeClr>
                </a:solidFill>
                <a:latin typeface="+mn-ea"/>
                <a:cs typeface="+mn-ea"/>
                <a:sym typeface="+mn-lt"/>
              </a:rPr>
            </a:br>
            <a:r>
              <a:rPr lang="zh-CN" altLang="en-US" sz="1400" dirty="0">
                <a:solidFill>
                  <a:schemeClr val="tx1">
                    <a:lumMod val="85000"/>
                    <a:lumOff val="15000"/>
                  </a:schemeClr>
                </a:solidFill>
                <a:latin typeface="+mn-ea"/>
                <a:cs typeface="+mn-ea"/>
                <a:sym typeface="+mn-lt"/>
              </a:rPr>
              <a:t>有下列情形之一的，处十日以上十五日以下拘留，并处五百元以上一千元以下罚款：</a:t>
            </a:r>
            <a:endParaRPr lang="zh-CN" altLang="en-US" sz="1400" dirty="0">
              <a:solidFill>
                <a:schemeClr val="tx1">
                  <a:lumMod val="85000"/>
                  <a:lumOff val="15000"/>
                </a:schemeClr>
              </a:solidFill>
              <a:latin typeface="+mn-ea"/>
              <a:cs typeface="+mn-ea"/>
              <a:sym typeface="+mn-lt"/>
            </a:endParaRPr>
          </a:p>
        </p:txBody>
      </p:sp>
      <p:sp>
        <p:nvSpPr>
          <p:cNvPr id="4" name="矩形 3"/>
          <p:cNvSpPr/>
          <p:nvPr/>
        </p:nvSpPr>
        <p:spPr>
          <a:xfrm>
            <a:off x="2830024" y="4260332"/>
            <a:ext cx="6096000" cy="1023357"/>
          </a:xfrm>
          <a:prstGeom prst="rect">
            <a:avLst/>
          </a:prstGeom>
        </p:spPr>
        <p:txBody>
          <a:bodyPr>
            <a:spAutoFit/>
          </a:bodyPr>
          <a:lstStyle/>
          <a:p>
            <a:pPr>
              <a:lnSpc>
                <a:spcPct val="150000"/>
              </a:lnSpc>
            </a:pPr>
            <a:r>
              <a:rPr lang="en-US" altLang="zh-CN" sz="1400" dirty="0">
                <a:solidFill>
                  <a:schemeClr val="tx1">
                    <a:lumMod val="85000"/>
                    <a:lumOff val="15000"/>
                  </a:schemeClr>
                </a:solidFill>
              </a:rPr>
              <a:t>(</a:t>
            </a:r>
            <a:r>
              <a:rPr lang="zh-CN" altLang="en-US" sz="1400" dirty="0">
                <a:solidFill>
                  <a:schemeClr val="tx1">
                    <a:lumMod val="85000"/>
                    <a:lumOff val="15000"/>
                  </a:schemeClr>
                </a:solidFill>
              </a:rPr>
              <a:t>一</a:t>
            </a:r>
            <a:r>
              <a:rPr lang="en-US" altLang="zh-CN" sz="1400" dirty="0">
                <a:solidFill>
                  <a:schemeClr val="tx1">
                    <a:lumMod val="85000"/>
                    <a:lumOff val="15000"/>
                  </a:schemeClr>
                </a:solidFill>
              </a:rPr>
              <a:t>)</a:t>
            </a:r>
            <a:r>
              <a:rPr lang="zh-CN" altLang="en-US" sz="1400" dirty="0">
                <a:solidFill>
                  <a:schemeClr val="tx1">
                    <a:lumMod val="85000"/>
                    <a:lumOff val="15000"/>
                  </a:schemeClr>
                </a:solidFill>
              </a:rPr>
              <a:t>结伙殴打、伤害他人的； </a:t>
            </a:r>
            <a:br>
              <a:rPr lang="zh-CN" altLang="en-US" sz="1400" dirty="0">
                <a:solidFill>
                  <a:schemeClr val="tx1">
                    <a:lumMod val="85000"/>
                    <a:lumOff val="15000"/>
                  </a:schemeClr>
                </a:solidFill>
              </a:rPr>
            </a:br>
            <a:r>
              <a:rPr lang="en-US" altLang="zh-CN" sz="1400" dirty="0">
                <a:solidFill>
                  <a:schemeClr val="tx1">
                    <a:lumMod val="85000"/>
                    <a:lumOff val="15000"/>
                  </a:schemeClr>
                </a:solidFill>
              </a:rPr>
              <a:t>(</a:t>
            </a:r>
            <a:r>
              <a:rPr lang="zh-CN" altLang="en-US" sz="1400" dirty="0">
                <a:solidFill>
                  <a:schemeClr val="tx1">
                    <a:lumMod val="85000"/>
                    <a:lumOff val="15000"/>
                  </a:schemeClr>
                </a:solidFill>
              </a:rPr>
              <a:t>二</a:t>
            </a:r>
            <a:r>
              <a:rPr lang="en-US" altLang="zh-CN" sz="1400" dirty="0">
                <a:solidFill>
                  <a:schemeClr val="tx1">
                    <a:lumMod val="85000"/>
                    <a:lumOff val="15000"/>
                  </a:schemeClr>
                </a:solidFill>
              </a:rPr>
              <a:t>)</a:t>
            </a:r>
            <a:r>
              <a:rPr lang="zh-CN" altLang="en-US" sz="1400" dirty="0">
                <a:solidFill>
                  <a:schemeClr val="tx1">
                    <a:lumMod val="85000"/>
                    <a:lumOff val="15000"/>
                  </a:schemeClr>
                </a:solidFill>
              </a:rPr>
              <a:t>殴打、伤害残疾人、孕妇、不满十四周岁的人或者六十周岁以上的人的； </a:t>
            </a:r>
            <a:br>
              <a:rPr lang="zh-CN" altLang="en-US" sz="1400" dirty="0">
                <a:solidFill>
                  <a:schemeClr val="tx1">
                    <a:lumMod val="85000"/>
                    <a:lumOff val="15000"/>
                  </a:schemeClr>
                </a:solidFill>
              </a:rPr>
            </a:br>
            <a:r>
              <a:rPr lang="en-US" altLang="zh-CN" sz="1400" dirty="0">
                <a:solidFill>
                  <a:schemeClr val="tx1">
                    <a:lumMod val="85000"/>
                    <a:lumOff val="15000"/>
                  </a:schemeClr>
                </a:solidFill>
              </a:rPr>
              <a:t>(</a:t>
            </a:r>
            <a:r>
              <a:rPr lang="zh-CN" altLang="en-US" sz="1400" dirty="0">
                <a:solidFill>
                  <a:schemeClr val="tx1">
                    <a:lumMod val="85000"/>
                    <a:lumOff val="15000"/>
                  </a:schemeClr>
                </a:solidFill>
              </a:rPr>
              <a:t>三</a:t>
            </a:r>
            <a:r>
              <a:rPr lang="en-US" altLang="zh-CN" sz="1400" dirty="0">
                <a:solidFill>
                  <a:schemeClr val="tx1">
                    <a:lumMod val="85000"/>
                    <a:lumOff val="15000"/>
                  </a:schemeClr>
                </a:solidFill>
              </a:rPr>
              <a:t>)</a:t>
            </a:r>
            <a:r>
              <a:rPr lang="zh-CN" altLang="en-US" sz="1400" dirty="0">
                <a:solidFill>
                  <a:schemeClr val="tx1">
                    <a:lumMod val="85000"/>
                    <a:lumOff val="15000"/>
                  </a:schemeClr>
                </a:solidFill>
              </a:rPr>
              <a:t>多次殴打、伤害他人或者一次殴打、伤害多人的。 </a:t>
            </a:r>
            <a:endParaRPr lang="zh-CN" altLang="en-US" sz="1400" dirty="0">
              <a:solidFill>
                <a:schemeClr val="tx1">
                  <a:lumMod val="85000"/>
                  <a:lumOff val="15000"/>
                </a:schemeClr>
              </a:solidFill>
            </a:endParaRPr>
          </a:p>
        </p:txBody>
      </p:sp>
      <p:pic>
        <p:nvPicPr>
          <p:cNvPr id="18" name="图片 17" descr="E:\原来\下载\e93d41f8b1f67fd718023215ff4587d5.pnge93d41f8b1f67fd718023215ff4587d5"/>
          <p:cNvPicPr>
            <a:picLocks noChangeAspect="1"/>
          </p:cNvPicPr>
          <p:nvPr/>
        </p:nvPicPr>
        <p:blipFill>
          <a:blip r:embed="rId3"/>
          <a:srcRect/>
          <a:stretch>
            <a:fillRect/>
          </a:stretch>
        </p:blipFill>
        <p:spPr>
          <a:xfrm>
            <a:off x="899795" y="4215130"/>
            <a:ext cx="1551940" cy="2336165"/>
          </a:xfrm>
          <a:prstGeom prst="rect">
            <a:avLst/>
          </a:prstGeom>
        </p:spPr>
      </p:pic>
      <p:pic>
        <p:nvPicPr>
          <p:cNvPr id="5" name="图片 4"/>
          <p:cNvPicPr>
            <a:picLocks noChangeAspect="1"/>
          </p:cNvPicPr>
          <p:nvPr/>
        </p:nvPicPr>
        <p:blipFill>
          <a:blip r:embed="rId4"/>
          <a:stretch>
            <a:fillRect/>
          </a:stretch>
        </p:blipFill>
        <p:spPr>
          <a:xfrm>
            <a:off x="9173210" y="4355465"/>
            <a:ext cx="2324735" cy="205486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1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5" name="矩形 14"/>
          <p:cNvSpPr/>
          <p:nvPr/>
        </p:nvSpPr>
        <p:spPr>
          <a:xfrm>
            <a:off x="1820173" y="3038171"/>
            <a:ext cx="8740877" cy="2710204"/>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Google Shape;794;p26"/>
          <p:cNvSpPr txBox="1"/>
          <p:nvPr>
            <p:custDataLst>
              <p:tags r:id="rId1"/>
            </p:custDataLst>
          </p:nvPr>
        </p:nvSpPr>
        <p:spPr>
          <a:xfrm>
            <a:off x="3059275" y="2366649"/>
            <a:ext cx="6607229" cy="494435"/>
          </a:xfrm>
          <a:prstGeom prst="rect">
            <a:avLst/>
          </a:prstGeom>
          <a:solidFill>
            <a:schemeClr val="accent4"/>
          </a:solidFill>
          <a:ln>
            <a:noFill/>
          </a:ln>
        </p:spPr>
        <p:txBody>
          <a:bodyPr spcFirstLastPara="1" wrap="square" lIns="121900" tIns="121900" rIns="121900" bIns="121900" anchor="ctr" anchorCtr="0">
            <a:noAutofit/>
          </a:bodyPr>
          <a:lstStyle/>
          <a:p>
            <a:pPr algn="ctr" fontAlgn="auto">
              <a:spcBef>
                <a:spcPts val="0"/>
              </a:spcBef>
              <a:spcAft>
                <a:spcPts val="0"/>
              </a:spcAft>
              <a:defRPr/>
            </a:pPr>
            <a:r>
              <a:rPr lang="en-US" altLang="zh-CN" sz="2400" b="1" dirty="0">
                <a:solidFill>
                  <a:schemeClr val="bg1"/>
                </a:solidFill>
                <a:cs typeface="+mn-ea"/>
                <a:sym typeface="+mn-lt"/>
              </a:rPr>
              <a:t>《</a:t>
            </a:r>
            <a:r>
              <a:rPr lang="zh-CN" altLang="en-US" sz="2400" b="1" dirty="0">
                <a:solidFill>
                  <a:schemeClr val="bg1"/>
                </a:solidFill>
                <a:cs typeface="+mn-ea"/>
                <a:sym typeface="+mn-lt"/>
              </a:rPr>
              <a:t>刑法</a:t>
            </a:r>
            <a:r>
              <a:rPr lang="en-US" altLang="zh-CN" sz="2400" b="1" dirty="0">
                <a:solidFill>
                  <a:schemeClr val="bg1"/>
                </a:solidFill>
                <a:cs typeface="+mn-ea"/>
                <a:sym typeface="+mn-lt"/>
              </a:rPr>
              <a:t>》</a:t>
            </a:r>
            <a:r>
              <a:rPr lang="zh-CN" altLang="en-US" sz="2400" b="1" dirty="0">
                <a:solidFill>
                  <a:schemeClr val="bg1"/>
                </a:solidFill>
                <a:cs typeface="+mn-ea"/>
                <a:sym typeface="+mn-lt"/>
              </a:rPr>
              <a:t>第二百六十三条 </a:t>
            </a:r>
            <a:endParaRPr lang="zh-CN" altLang="en-US" sz="2400" b="1" dirty="0">
              <a:solidFill>
                <a:schemeClr val="bg1"/>
              </a:solidFill>
              <a:cs typeface="+mn-ea"/>
              <a:sym typeface="+mn-lt"/>
            </a:endParaRPr>
          </a:p>
        </p:txBody>
      </p:sp>
      <p:sp>
        <p:nvSpPr>
          <p:cNvPr id="12" name="PA-文本框 11"/>
          <p:cNvSpPr txBox="1"/>
          <p:nvPr>
            <p:custDataLst>
              <p:tags r:id="rId2"/>
            </p:custDataLst>
          </p:nvPr>
        </p:nvSpPr>
        <p:spPr>
          <a:xfrm>
            <a:off x="2380615" y="3445510"/>
            <a:ext cx="7795260" cy="1938020"/>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600" dirty="0">
                <a:solidFill>
                  <a:schemeClr val="tx1">
                    <a:lumMod val="85000"/>
                    <a:lumOff val="15000"/>
                  </a:schemeClr>
                </a:solidFill>
                <a:cs typeface="+mn-ea"/>
                <a:sym typeface="+mn-lt"/>
              </a:rPr>
              <a:t>故意伤害他人身体的，处三年以下有期徒刑、拘役或者管制。 </a:t>
            </a:r>
            <a:endParaRPr lang="zh-CN" altLang="en-US" sz="1600" dirty="0">
              <a:solidFill>
                <a:schemeClr val="tx1">
                  <a:lumMod val="85000"/>
                  <a:lumOff val="15000"/>
                </a:schemeClr>
              </a:solidFill>
              <a:cs typeface="+mn-ea"/>
              <a:sym typeface="+mn-lt"/>
            </a:endParaRPr>
          </a:p>
          <a:p>
            <a:pPr marL="285750" indent="-285750">
              <a:lnSpc>
                <a:spcPct val="150000"/>
              </a:lnSpc>
              <a:buFont typeface="Wingdings" panose="05000000000000000000" pitchFamily="2" charset="2"/>
              <a:buChar char="l"/>
            </a:pPr>
            <a:r>
              <a:rPr lang="zh-CN" altLang="en-US" sz="1600" dirty="0">
                <a:solidFill>
                  <a:schemeClr val="tx1">
                    <a:lumMod val="85000"/>
                    <a:lumOff val="15000"/>
                  </a:schemeClr>
                </a:solidFill>
                <a:cs typeface="+mn-ea"/>
                <a:sym typeface="+mn-lt"/>
              </a:rPr>
              <a:t>犯前款罪，致人重伤的，处三年以上十年以下有期徒刑；致人死亡或者以特别残忍手段致人重伤造成严重残疾的，处十年以上有期徒刑、无期徒刑或者死刑。本法另有规定的，依照规定。 </a:t>
            </a:r>
            <a:endParaRPr lang="zh-CN" altLang="en-US" sz="1600" dirty="0">
              <a:solidFill>
                <a:schemeClr val="tx1">
                  <a:lumMod val="85000"/>
                  <a:lumOff val="15000"/>
                </a:schemeClr>
              </a:solidFill>
              <a:cs typeface="+mn-ea"/>
              <a:sym typeface="+mn-lt"/>
            </a:endParaRPr>
          </a:p>
          <a:p>
            <a:pPr marL="285750" indent="-285750">
              <a:lnSpc>
                <a:spcPct val="150000"/>
              </a:lnSpc>
              <a:buFont typeface="Wingdings" panose="05000000000000000000" pitchFamily="2" charset="2"/>
              <a:buChar char="l"/>
            </a:pPr>
            <a:r>
              <a:rPr lang="zh-CN" altLang="en-US" sz="1600" dirty="0">
                <a:solidFill>
                  <a:schemeClr val="tx1">
                    <a:lumMod val="85000"/>
                    <a:lumOff val="15000"/>
                  </a:schemeClr>
                </a:solidFill>
                <a:cs typeface="+mn-ea"/>
                <a:sym typeface="+mn-lt"/>
              </a:rPr>
              <a:t>具有殴打、侮辱情节的，从重处罚。 </a:t>
            </a:r>
            <a:endParaRPr lang="zh-CN" altLang="en-US" sz="1600" dirty="0">
              <a:solidFill>
                <a:schemeClr val="tx1">
                  <a:lumMod val="85000"/>
                  <a:lumOff val="15000"/>
                </a:schemeClr>
              </a:solidFill>
              <a:cs typeface="+mn-ea"/>
              <a:sym typeface="+mn-lt"/>
            </a:endParaRPr>
          </a:p>
        </p:txBody>
      </p:sp>
      <p:pic>
        <p:nvPicPr>
          <p:cNvPr id="18" name="图片 17" descr="E:\原来\下载\e93d41f8b1f67fd718023215ff4587d5.pnge93d41f8b1f67fd718023215ff4587d5"/>
          <p:cNvPicPr>
            <a:picLocks noChangeAspect="1"/>
          </p:cNvPicPr>
          <p:nvPr/>
        </p:nvPicPr>
        <p:blipFill>
          <a:blip r:embed="rId3"/>
          <a:srcRect/>
          <a:stretch>
            <a:fillRect/>
          </a:stretch>
        </p:blipFill>
        <p:spPr>
          <a:xfrm>
            <a:off x="899795" y="4215130"/>
            <a:ext cx="1551940" cy="2336165"/>
          </a:xfrm>
          <a:prstGeom prst="rect">
            <a:avLst/>
          </a:prstGeom>
        </p:spPr>
      </p:pic>
      <p:grpSp>
        <p:nvGrpSpPr>
          <p:cNvPr id="82" name="组合 81"/>
          <p:cNvGrpSpPr/>
          <p:nvPr/>
        </p:nvGrpSpPr>
        <p:grpSpPr>
          <a:xfrm>
            <a:off x="9883775" y="4285615"/>
            <a:ext cx="2399665" cy="2426970"/>
            <a:chOff x="9114873" y="3462936"/>
            <a:chExt cx="3168359" cy="3249741"/>
          </a:xfrm>
        </p:grpSpPr>
        <p:sp>
          <p:nvSpPr>
            <p:cNvPr id="30" name="椭圆 29"/>
            <p:cNvSpPr/>
            <p:nvPr/>
          </p:nvSpPr>
          <p:spPr>
            <a:xfrm>
              <a:off x="9485119" y="6380979"/>
              <a:ext cx="2798113" cy="331698"/>
            </a:xfrm>
            <a:prstGeom prst="ellipse">
              <a:avLst/>
            </a:prstGeom>
            <a:solidFill>
              <a:schemeClr val="tx1">
                <a:lumMod val="95000"/>
                <a:lumOff val="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8601" t="10227" r="23015" b="16545"/>
            <a:stretch>
              <a:fillRect/>
            </a:stretch>
          </p:blipFill>
          <p:spPr>
            <a:xfrm>
              <a:off x="9114873" y="3462936"/>
              <a:ext cx="2798113" cy="3146027"/>
            </a:xfrm>
            <a:prstGeom prst="rect">
              <a:avLst/>
            </a:prstGeom>
          </p:spPr>
        </p:pic>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3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5" name="矩形 14"/>
          <p:cNvSpPr/>
          <p:nvPr/>
        </p:nvSpPr>
        <p:spPr>
          <a:xfrm>
            <a:off x="1820173" y="2900063"/>
            <a:ext cx="8740877" cy="2848312"/>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Google Shape;794;p26"/>
          <p:cNvSpPr txBox="1"/>
          <p:nvPr>
            <p:custDataLst>
              <p:tags r:id="rId1"/>
            </p:custDataLst>
          </p:nvPr>
        </p:nvSpPr>
        <p:spPr>
          <a:xfrm>
            <a:off x="3030227" y="2185383"/>
            <a:ext cx="6607229" cy="494435"/>
          </a:xfrm>
          <a:prstGeom prst="rect">
            <a:avLst/>
          </a:prstGeom>
          <a:solidFill>
            <a:schemeClr val="accent4"/>
          </a:solidFill>
          <a:ln>
            <a:noFill/>
          </a:ln>
        </p:spPr>
        <p:txBody>
          <a:bodyPr spcFirstLastPara="1" wrap="square" lIns="121900" tIns="121900" rIns="121900" bIns="121900" anchor="ctr" anchorCtr="0">
            <a:noAutofit/>
          </a:bodyPr>
          <a:lstStyle/>
          <a:p>
            <a:pPr algn="ctr" fontAlgn="auto">
              <a:spcBef>
                <a:spcPts val="0"/>
              </a:spcBef>
              <a:spcAft>
                <a:spcPts val="0"/>
              </a:spcAft>
              <a:defRPr/>
            </a:pPr>
            <a:r>
              <a:rPr lang="en-US" altLang="zh-CN" sz="2400" b="1" dirty="0">
                <a:solidFill>
                  <a:schemeClr val="bg1"/>
                </a:solidFill>
                <a:cs typeface="+mn-ea"/>
                <a:sym typeface="+mn-lt"/>
              </a:rPr>
              <a:t>《</a:t>
            </a:r>
            <a:r>
              <a:rPr lang="zh-CN" altLang="en-US" sz="2400" b="1" dirty="0">
                <a:solidFill>
                  <a:schemeClr val="bg1"/>
                </a:solidFill>
                <a:cs typeface="+mn-ea"/>
                <a:sym typeface="+mn-lt"/>
              </a:rPr>
              <a:t>刑法</a:t>
            </a:r>
            <a:r>
              <a:rPr lang="en-US" altLang="zh-CN" sz="2400" b="1" dirty="0">
                <a:solidFill>
                  <a:schemeClr val="bg1"/>
                </a:solidFill>
                <a:cs typeface="+mn-ea"/>
                <a:sym typeface="+mn-lt"/>
              </a:rPr>
              <a:t>》</a:t>
            </a:r>
            <a:r>
              <a:rPr lang="zh-CN" altLang="en-US" sz="2400" b="1" dirty="0">
                <a:solidFill>
                  <a:schemeClr val="bg1"/>
                </a:solidFill>
                <a:cs typeface="+mn-ea"/>
                <a:sym typeface="+mn-lt"/>
              </a:rPr>
              <a:t>第二百六十三条 </a:t>
            </a:r>
            <a:endParaRPr lang="zh-CN" altLang="en-US" sz="2400" b="1" dirty="0">
              <a:solidFill>
                <a:schemeClr val="bg1"/>
              </a:solidFill>
              <a:cs typeface="+mn-ea"/>
              <a:sym typeface="+mn-lt"/>
            </a:endParaRPr>
          </a:p>
        </p:txBody>
      </p:sp>
      <p:sp>
        <p:nvSpPr>
          <p:cNvPr id="12" name="PA-文本框 11"/>
          <p:cNvSpPr txBox="1"/>
          <p:nvPr>
            <p:custDataLst>
              <p:tags r:id="rId2"/>
            </p:custDataLst>
          </p:nvPr>
        </p:nvSpPr>
        <p:spPr>
          <a:xfrm>
            <a:off x="2572592" y="3149500"/>
            <a:ext cx="7522501" cy="523220"/>
          </a:xfrm>
          <a:prstGeom prst="rect">
            <a:avLst/>
          </a:prstGeom>
          <a:noFill/>
        </p:spPr>
        <p:txBody>
          <a:bodyPr wrap="square" rtlCol="0">
            <a:spAutoFit/>
          </a:bodyPr>
          <a:lstStyle/>
          <a:p>
            <a:r>
              <a:rPr lang="zh-CN" altLang="en-US" sz="1400" b="1" dirty="0">
                <a:solidFill>
                  <a:srgbClr val="C00000"/>
                </a:solidFill>
                <a:cs typeface="+mn-ea"/>
                <a:sym typeface="+mn-lt"/>
              </a:rPr>
              <a:t>以暴力、胁迫或者其他方法抢劫公私财物的，处三年以上十年以下有期徒刑，并处罚金</a:t>
            </a:r>
            <a:r>
              <a:rPr lang="en-US" altLang="zh-CN" sz="1400" b="1" dirty="0">
                <a:solidFill>
                  <a:srgbClr val="C00000"/>
                </a:solidFill>
                <a:cs typeface="+mn-ea"/>
                <a:sym typeface="+mn-lt"/>
              </a:rPr>
              <a:t>;</a:t>
            </a:r>
            <a:r>
              <a:rPr lang="zh-CN" altLang="en-US" sz="1400" b="1" dirty="0">
                <a:solidFill>
                  <a:srgbClr val="C00000"/>
                </a:solidFill>
                <a:cs typeface="+mn-ea"/>
                <a:sym typeface="+mn-lt"/>
              </a:rPr>
              <a:t>有下列情形之一的，处十年以上有期徒刑、无期徒刑或者死刑，并处罚金或者没收财产：</a:t>
            </a:r>
            <a:endParaRPr lang="zh-CN" altLang="en-US" sz="1600" b="1" dirty="0">
              <a:solidFill>
                <a:srgbClr val="C00000"/>
              </a:solidFill>
              <a:cs typeface="+mn-ea"/>
              <a:sym typeface="+mn-lt"/>
            </a:endParaRPr>
          </a:p>
        </p:txBody>
      </p:sp>
      <p:sp>
        <p:nvSpPr>
          <p:cNvPr id="3" name="矩形 2"/>
          <p:cNvSpPr/>
          <p:nvPr/>
        </p:nvSpPr>
        <p:spPr>
          <a:xfrm>
            <a:off x="2663718" y="3775634"/>
            <a:ext cx="5057438" cy="1815882"/>
          </a:xfrm>
          <a:prstGeom prst="rect">
            <a:avLst/>
          </a:prstGeom>
        </p:spPr>
        <p:txBody>
          <a:bodyPr wrap="square">
            <a:spAutoFit/>
          </a:bodyPr>
          <a:lstStyle/>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一</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入户抢劫的</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二</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在公共交通工具上抢劫的</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三</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抢劫银行或者其他金融机构的</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四</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多次抢劫或者抢劫数额巨大的</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五</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抢劫致人重伤、死亡的</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六</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冒充军警人员抢劫的</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七</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持枪抢劫的</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marL="285750" indent="-285750">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八</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抢劫军用物资或者抢险、救灾、救济物资的。</a:t>
            </a:r>
            <a:endParaRPr lang="zh-CN" altLang="en-US" sz="1400" dirty="0"/>
          </a:p>
        </p:txBody>
      </p:sp>
      <p:pic>
        <p:nvPicPr>
          <p:cNvPr id="2" name="图片 1" descr="E:\原来\下载\7dc922ab3e933cfbd346d75c8f9ecb28.png7dc922ab3e933cfbd346d75c8f9ecb28"/>
          <p:cNvPicPr>
            <a:picLocks noChangeAspect="1"/>
          </p:cNvPicPr>
          <p:nvPr/>
        </p:nvPicPr>
        <p:blipFill>
          <a:blip r:embed="rId3"/>
          <a:srcRect/>
          <a:stretch>
            <a:fillRect/>
          </a:stretch>
        </p:blipFill>
        <p:spPr>
          <a:xfrm>
            <a:off x="8196718" y="3672983"/>
            <a:ext cx="2455545" cy="2455612"/>
          </a:xfrm>
          <a:prstGeom prst="rect">
            <a:avLst/>
          </a:prstGeom>
        </p:spPr>
      </p:pic>
      <p:pic>
        <p:nvPicPr>
          <p:cNvPr id="18" name="图片 17" descr="E:\原来\下载\e93d41f8b1f67fd718023215ff4587d5.pnge93d41f8b1f67fd718023215ff4587d5"/>
          <p:cNvPicPr>
            <a:picLocks noChangeAspect="1"/>
          </p:cNvPicPr>
          <p:nvPr/>
        </p:nvPicPr>
        <p:blipFill>
          <a:blip r:embed="rId4"/>
          <a:srcRect/>
          <a:stretch>
            <a:fillRect/>
          </a:stretch>
        </p:blipFill>
        <p:spPr>
          <a:xfrm>
            <a:off x="899795" y="4215130"/>
            <a:ext cx="1551940" cy="233616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3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5" name="矩形 14"/>
          <p:cNvSpPr/>
          <p:nvPr>
            <p:custDataLst>
              <p:tags r:id="rId1"/>
            </p:custDataLst>
          </p:nvPr>
        </p:nvSpPr>
        <p:spPr>
          <a:xfrm>
            <a:off x="1869336" y="3045787"/>
            <a:ext cx="3872704" cy="2781246"/>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2"/>
            </p:custDataLst>
          </p:nvPr>
        </p:nvSpPr>
        <p:spPr>
          <a:xfrm>
            <a:off x="6356523" y="3045787"/>
            <a:ext cx="3872704" cy="2781246"/>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PA-文本框 11"/>
          <p:cNvSpPr txBox="1"/>
          <p:nvPr>
            <p:custDataLst>
              <p:tags r:id="rId3"/>
            </p:custDataLst>
          </p:nvPr>
        </p:nvSpPr>
        <p:spPr>
          <a:xfrm>
            <a:off x="2275691" y="3517736"/>
            <a:ext cx="3059993" cy="1991379"/>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盗窃罪</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盗窃公私财物，数额较大的，或者多次盗窃、入户盗窃、携带凶器盗窃、扒窃的，处三年以下有期徒刑、拘役或者管制，并处或者单处罚金</a:t>
            </a:r>
            <a:r>
              <a:rPr lang="en-US" altLang="zh-CN" sz="1400" dirty="0">
                <a:solidFill>
                  <a:schemeClr val="tx1">
                    <a:lumMod val="75000"/>
                    <a:lumOff val="25000"/>
                  </a:schemeClr>
                </a:solidFill>
                <a:cs typeface="+mn-ea"/>
                <a:sym typeface="+mn-lt"/>
              </a:rPr>
              <a:t>;</a:t>
            </a:r>
            <a:endParaRPr lang="en-US" altLang="zh-CN" sz="1400" dirty="0">
              <a:solidFill>
                <a:schemeClr val="tx1">
                  <a:lumMod val="75000"/>
                  <a:lumOff val="25000"/>
                </a:schemeClr>
              </a:solidFill>
              <a:cs typeface="+mn-ea"/>
              <a:sym typeface="+mn-lt"/>
            </a:endParaRPr>
          </a:p>
          <a:p>
            <a:pPr>
              <a:lnSpc>
                <a:spcPct val="150000"/>
              </a:lnSpc>
            </a:pPr>
            <a:endParaRPr lang="zh-CN" altLang="en-US" sz="1400" dirty="0">
              <a:solidFill>
                <a:schemeClr val="tx1">
                  <a:lumMod val="75000"/>
                  <a:lumOff val="25000"/>
                </a:schemeClr>
              </a:solidFill>
              <a:cs typeface="+mn-ea"/>
              <a:sym typeface="+mn-lt"/>
            </a:endParaRPr>
          </a:p>
        </p:txBody>
      </p:sp>
      <p:sp>
        <p:nvSpPr>
          <p:cNvPr id="16" name="PA-Google Shape;794;p26"/>
          <p:cNvSpPr txBox="1"/>
          <p:nvPr>
            <p:custDataLst>
              <p:tags r:id="rId4"/>
            </p:custDataLst>
          </p:nvPr>
        </p:nvSpPr>
        <p:spPr>
          <a:xfrm>
            <a:off x="3028601" y="2325714"/>
            <a:ext cx="6607229" cy="494435"/>
          </a:xfrm>
          <a:prstGeom prst="rect">
            <a:avLst/>
          </a:prstGeom>
          <a:solidFill>
            <a:srgbClr val="FE9805"/>
          </a:solidFill>
          <a:ln>
            <a:noFill/>
          </a:ln>
        </p:spPr>
        <p:txBody>
          <a:bodyPr spcFirstLastPara="1" wrap="square" lIns="121900" tIns="121900" rIns="121900" bIns="121900" anchor="ctr" anchorCtr="0">
            <a:noAutofit/>
          </a:bodyPr>
          <a:lstStyle/>
          <a:p>
            <a:pPr algn="ctr" fontAlgn="auto">
              <a:spcBef>
                <a:spcPts val="0"/>
              </a:spcBef>
              <a:spcAft>
                <a:spcPts val="0"/>
              </a:spcAft>
              <a:defRPr/>
            </a:pPr>
            <a:r>
              <a:rPr lang="en-US" altLang="zh-CN" sz="2400" b="1" dirty="0">
                <a:solidFill>
                  <a:schemeClr val="bg1"/>
                </a:solidFill>
                <a:cs typeface="+mn-ea"/>
                <a:sym typeface="+mn-lt"/>
              </a:rPr>
              <a:t>《</a:t>
            </a:r>
            <a:r>
              <a:rPr lang="zh-CN" altLang="en-US" sz="2400" b="1" dirty="0">
                <a:solidFill>
                  <a:schemeClr val="bg1"/>
                </a:solidFill>
                <a:cs typeface="+mn-ea"/>
                <a:sym typeface="+mn-lt"/>
              </a:rPr>
              <a:t>刑法</a:t>
            </a:r>
            <a:r>
              <a:rPr lang="en-US" altLang="zh-CN" sz="2400" b="1" dirty="0">
                <a:solidFill>
                  <a:schemeClr val="bg1"/>
                </a:solidFill>
                <a:cs typeface="+mn-ea"/>
                <a:sym typeface="+mn-lt"/>
              </a:rPr>
              <a:t>》</a:t>
            </a:r>
            <a:r>
              <a:rPr lang="zh-CN" altLang="en-US" sz="2400" b="1" dirty="0">
                <a:solidFill>
                  <a:schemeClr val="bg1"/>
                </a:solidFill>
                <a:cs typeface="+mn-ea"/>
                <a:sym typeface="+mn-lt"/>
              </a:rPr>
              <a:t>第二百六十四条 </a:t>
            </a:r>
            <a:endParaRPr lang="zh-CN" altLang="en-US" sz="2400" b="1" dirty="0">
              <a:solidFill>
                <a:schemeClr val="bg1"/>
              </a:solidFill>
              <a:cs typeface="+mn-ea"/>
              <a:sym typeface="+mn-lt"/>
            </a:endParaRPr>
          </a:p>
        </p:txBody>
      </p:sp>
      <p:sp>
        <p:nvSpPr>
          <p:cNvPr id="2" name="矩形 1"/>
          <p:cNvSpPr/>
          <p:nvPr>
            <p:custDataLst>
              <p:tags r:id="rId5"/>
            </p:custDataLst>
          </p:nvPr>
        </p:nvSpPr>
        <p:spPr>
          <a:xfrm>
            <a:off x="6879026" y="3439983"/>
            <a:ext cx="2836640" cy="1992853"/>
          </a:xfrm>
          <a:prstGeom prst="rect">
            <a:avLst/>
          </a:prstGeom>
        </p:spPr>
        <p:txBody>
          <a:bodyPr wrap="square">
            <a:spAutoFit/>
          </a:bodyPr>
          <a:lstStyle/>
          <a:p>
            <a:pPr>
              <a:lnSpc>
                <a:spcPct val="150000"/>
              </a:lnSpc>
            </a:pPr>
            <a:r>
              <a:rPr lang="zh-CN" altLang="en-US" sz="1400" dirty="0">
                <a:solidFill>
                  <a:schemeClr val="tx1">
                    <a:lumMod val="75000"/>
                    <a:lumOff val="25000"/>
                  </a:schemeClr>
                </a:solidFill>
                <a:cs typeface="+mn-ea"/>
                <a:sym typeface="+mn-lt"/>
              </a:rPr>
              <a:t>数额巨大或者有其他严重情节的，处三年以上十年以下有期徒刑，并处罚金</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数额特别巨大或者有其他特别严重情节的，处十年以上有期徒刑或者无期徒刑，并处罚金或者没收财产</a:t>
            </a:r>
            <a:endParaRPr lang="zh-CN" altLang="en-US" sz="1400" dirty="0"/>
          </a:p>
        </p:txBody>
      </p:sp>
      <p:pic>
        <p:nvPicPr>
          <p:cNvPr id="18" name="图片 17" descr="E:\原来\下载\e93d41f8b1f67fd718023215ff4587d5.pnge93d41f8b1f67fd718023215ff4587d5"/>
          <p:cNvPicPr>
            <a:picLocks noChangeAspect="1"/>
          </p:cNvPicPr>
          <p:nvPr/>
        </p:nvPicPr>
        <p:blipFill>
          <a:blip r:embed="rId6"/>
          <a:srcRect/>
          <a:stretch>
            <a:fillRect/>
          </a:stretch>
        </p:blipFill>
        <p:spPr>
          <a:xfrm>
            <a:off x="899795" y="4215130"/>
            <a:ext cx="1551940" cy="2336165"/>
          </a:xfrm>
          <a:prstGeom prst="rect">
            <a:avLst/>
          </a:prstGeom>
        </p:spPr>
      </p:pic>
      <p:grpSp>
        <p:nvGrpSpPr>
          <p:cNvPr id="82" name="组合 81"/>
          <p:cNvGrpSpPr/>
          <p:nvPr/>
        </p:nvGrpSpPr>
        <p:grpSpPr>
          <a:xfrm>
            <a:off x="9883775" y="4285615"/>
            <a:ext cx="2399665" cy="2426970"/>
            <a:chOff x="9114873" y="3462936"/>
            <a:chExt cx="3168359" cy="3249741"/>
          </a:xfrm>
        </p:grpSpPr>
        <p:sp>
          <p:nvSpPr>
            <p:cNvPr id="30" name="椭圆 29"/>
            <p:cNvSpPr/>
            <p:nvPr/>
          </p:nvSpPr>
          <p:spPr>
            <a:xfrm>
              <a:off x="9485119" y="6380979"/>
              <a:ext cx="2798113" cy="331698"/>
            </a:xfrm>
            <a:prstGeom prst="ellipse">
              <a:avLst/>
            </a:prstGeom>
            <a:solidFill>
              <a:schemeClr val="tx1">
                <a:lumMod val="95000"/>
                <a:lumOff val="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8601" t="10227" r="23015" b="16545"/>
            <a:stretch>
              <a:fillRect/>
            </a:stretch>
          </p:blipFill>
          <p:spPr>
            <a:xfrm>
              <a:off x="9114873" y="3462936"/>
              <a:ext cx="2798113" cy="3146027"/>
            </a:xfrm>
            <a:prstGeom prst="rect">
              <a:avLst/>
            </a:prstGeom>
          </p:spPr>
        </p:pic>
      </p:gr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3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bldLvl="0" animBg="1"/>
      <p:bldP spid="12" grpId="0"/>
      <p:bldP spid="16" grpId="0" bldLvl="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5" name="矩形 14"/>
          <p:cNvSpPr/>
          <p:nvPr/>
        </p:nvSpPr>
        <p:spPr>
          <a:xfrm>
            <a:off x="1980583" y="3429000"/>
            <a:ext cx="3338670" cy="2265914"/>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713040" y="3429000"/>
            <a:ext cx="4945128" cy="2265914"/>
          </a:xfrm>
          <a:prstGeom prst="rect">
            <a:avLst/>
          </a:prstGeom>
          <a:solidFill>
            <a:schemeClr val="bg1">
              <a:lumMod val="95000"/>
            </a:schemeClr>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Google Shape;794;p26"/>
          <p:cNvSpPr txBox="1"/>
          <p:nvPr>
            <p:custDataLst>
              <p:tags r:id="rId1"/>
            </p:custDataLst>
          </p:nvPr>
        </p:nvSpPr>
        <p:spPr>
          <a:xfrm>
            <a:off x="3030229" y="2187548"/>
            <a:ext cx="6607229" cy="494435"/>
          </a:xfrm>
          <a:prstGeom prst="rect">
            <a:avLst/>
          </a:prstGeom>
          <a:solidFill>
            <a:srgbClr val="FE9805"/>
          </a:solidFill>
          <a:ln>
            <a:noFill/>
          </a:ln>
        </p:spPr>
        <p:txBody>
          <a:bodyPr spcFirstLastPara="1" wrap="square" lIns="121900" tIns="121900" rIns="121900" bIns="121900" anchor="ctr" anchorCtr="0">
            <a:noAutofit/>
          </a:bodyPr>
          <a:lstStyle/>
          <a:p>
            <a:pPr algn="ctr" fontAlgn="auto">
              <a:spcBef>
                <a:spcPts val="0"/>
              </a:spcBef>
              <a:spcAft>
                <a:spcPts val="0"/>
              </a:spcAft>
              <a:defRPr/>
            </a:pPr>
            <a:r>
              <a:rPr lang="en-US" altLang="zh-CN" sz="2400" b="1" dirty="0">
                <a:solidFill>
                  <a:schemeClr val="bg1"/>
                </a:solidFill>
                <a:cs typeface="+mn-ea"/>
                <a:sym typeface="+mn-lt"/>
              </a:rPr>
              <a:t>《</a:t>
            </a:r>
            <a:r>
              <a:rPr lang="zh-CN" altLang="en-US" sz="2400" b="1" dirty="0">
                <a:solidFill>
                  <a:schemeClr val="bg1"/>
                </a:solidFill>
                <a:cs typeface="+mn-ea"/>
                <a:sym typeface="+mn-lt"/>
              </a:rPr>
              <a:t>中华人民共和国预防未成年人犯罪法</a:t>
            </a:r>
            <a:r>
              <a:rPr lang="en-US" altLang="zh-CN" sz="2400" b="1" dirty="0">
                <a:solidFill>
                  <a:schemeClr val="bg1"/>
                </a:solidFill>
                <a:cs typeface="+mn-ea"/>
                <a:sym typeface="+mn-lt"/>
              </a:rPr>
              <a:t>》</a:t>
            </a:r>
            <a:endParaRPr lang="en-US" altLang="zh-CN" sz="2400" b="1" dirty="0">
              <a:solidFill>
                <a:schemeClr val="bg1"/>
              </a:solidFill>
              <a:cs typeface="+mn-ea"/>
              <a:sym typeface="+mn-lt"/>
            </a:endParaRPr>
          </a:p>
        </p:txBody>
      </p:sp>
      <p:sp>
        <p:nvSpPr>
          <p:cNvPr id="12" name="PA-文本框 11"/>
          <p:cNvSpPr txBox="1"/>
          <p:nvPr>
            <p:custDataLst>
              <p:tags r:id="rId2"/>
            </p:custDataLst>
          </p:nvPr>
        </p:nvSpPr>
        <p:spPr>
          <a:xfrm>
            <a:off x="2683262" y="2825239"/>
            <a:ext cx="7453795" cy="377026"/>
          </a:xfrm>
          <a:prstGeom prst="rect">
            <a:avLst/>
          </a:prstGeom>
          <a:noFill/>
        </p:spPr>
        <p:txBody>
          <a:bodyPr wrap="square" rtlCol="0">
            <a:spAutoFit/>
          </a:bodyPr>
          <a:lstStyle/>
          <a:p>
            <a:pPr>
              <a:lnSpc>
                <a:spcPct val="150000"/>
              </a:lnSpc>
            </a:pPr>
            <a:r>
              <a:rPr lang="zh-CN" altLang="en-US" sz="1400" b="1" dirty="0">
                <a:solidFill>
                  <a:srgbClr val="673B28"/>
                </a:solidFill>
                <a:cs typeface="+mn-ea"/>
                <a:sym typeface="+mn-lt"/>
              </a:rPr>
              <a:t>第十四条未成年人的父母或者其他监护人和学校应当教育未成年人不得有下列不良行为：</a:t>
            </a:r>
            <a:endParaRPr lang="zh-CN" altLang="en-US" sz="1400" b="1" dirty="0">
              <a:solidFill>
                <a:srgbClr val="673B28"/>
              </a:solidFill>
              <a:cs typeface="+mn-ea"/>
              <a:sym typeface="+mn-lt"/>
            </a:endParaRPr>
          </a:p>
        </p:txBody>
      </p:sp>
      <p:sp>
        <p:nvSpPr>
          <p:cNvPr id="3" name="矩形 2"/>
          <p:cNvSpPr/>
          <p:nvPr/>
        </p:nvSpPr>
        <p:spPr>
          <a:xfrm>
            <a:off x="2344599" y="3760769"/>
            <a:ext cx="2709678" cy="1669688"/>
          </a:xfrm>
          <a:prstGeom prst="rect">
            <a:avLst/>
          </a:prstGeom>
        </p:spPr>
        <p:txBody>
          <a:bodyPr wrap="square">
            <a:spAutoFit/>
          </a:bodyPr>
          <a:lstStyle/>
          <a:p>
            <a:pPr>
              <a:lnSpc>
                <a:spcPct val="150000"/>
              </a:lnSpc>
            </a:pPr>
            <a:r>
              <a:rPr lang="zh-CN" altLang="en-US" sz="1400" dirty="0">
                <a:solidFill>
                  <a:schemeClr val="tx1">
                    <a:lumMod val="85000"/>
                    <a:lumOff val="15000"/>
                  </a:schemeClr>
                </a:solidFill>
              </a:rPr>
              <a:t>（一）旷课、夜不归宿；</a:t>
            </a:r>
            <a:endParaRPr lang="zh-CN" altLang="en-US" sz="1400" dirty="0">
              <a:solidFill>
                <a:schemeClr val="tx1">
                  <a:lumMod val="85000"/>
                  <a:lumOff val="15000"/>
                </a:schemeClr>
              </a:solidFill>
            </a:endParaRPr>
          </a:p>
          <a:p>
            <a:pPr>
              <a:lnSpc>
                <a:spcPct val="150000"/>
              </a:lnSpc>
            </a:pPr>
            <a:r>
              <a:rPr lang="zh-CN" altLang="en-US" sz="1400" dirty="0">
                <a:solidFill>
                  <a:schemeClr val="tx1">
                    <a:lumMod val="85000"/>
                    <a:lumOff val="15000"/>
                  </a:schemeClr>
                </a:solidFill>
              </a:rPr>
              <a:t>（二）携带管制刀具；</a:t>
            </a:r>
            <a:endParaRPr lang="zh-CN" altLang="en-US" sz="1400" dirty="0">
              <a:solidFill>
                <a:schemeClr val="tx1">
                  <a:lumMod val="85000"/>
                  <a:lumOff val="15000"/>
                </a:schemeClr>
              </a:solidFill>
            </a:endParaRPr>
          </a:p>
          <a:p>
            <a:pPr>
              <a:lnSpc>
                <a:spcPct val="150000"/>
              </a:lnSpc>
            </a:pPr>
            <a:r>
              <a:rPr lang="zh-CN" altLang="en-US" sz="1400" dirty="0">
                <a:solidFill>
                  <a:schemeClr val="tx1">
                    <a:lumMod val="85000"/>
                    <a:lumOff val="15000"/>
                  </a:schemeClr>
                </a:solidFill>
              </a:rPr>
              <a:t>（三）打架斗殴、辱骂他人；</a:t>
            </a:r>
            <a:endParaRPr lang="zh-CN" altLang="en-US" sz="1400" dirty="0">
              <a:solidFill>
                <a:schemeClr val="tx1">
                  <a:lumMod val="85000"/>
                  <a:lumOff val="15000"/>
                </a:schemeClr>
              </a:solidFill>
            </a:endParaRPr>
          </a:p>
          <a:p>
            <a:pPr>
              <a:lnSpc>
                <a:spcPct val="150000"/>
              </a:lnSpc>
            </a:pPr>
            <a:r>
              <a:rPr lang="zh-CN" altLang="en-US" sz="1400" dirty="0">
                <a:solidFill>
                  <a:schemeClr val="tx1">
                    <a:lumMod val="85000"/>
                    <a:lumOff val="15000"/>
                  </a:schemeClr>
                </a:solidFill>
              </a:rPr>
              <a:t>（四）强行向他人索要财物；</a:t>
            </a:r>
            <a:endParaRPr lang="zh-CN" altLang="en-US" sz="1400" dirty="0">
              <a:solidFill>
                <a:schemeClr val="tx1">
                  <a:lumMod val="85000"/>
                  <a:lumOff val="15000"/>
                </a:schemeClr>
              </a:solidFill>
            </a:endParaRPr>
          </a:p>
          <a:p>
            <a:pPr>
              <a:lnSpc>
                <a:spcPct val="150000"/>
              </a:lnSpc>
            </a:pPr>
            <a:r>
              <a:rPr lang="zh-CN" altLang="en-US" sz="1400" dirty="0">
                <a:solidFill>
                  <a:schemeClr val="tx1">
                    <a:lumMod val="85000"/>
                    <a:lumOff val="15000"/>
                  </a:schemeClr>
                </a:solidFill>
              </a:rPr>
              <a:t>（五）偷窃、故意毁坏财物；</a:t>
            </a:r>
            <a:endParaRPr lang="zh-CN" altLang="en-US" sz="1400" dirty="0">
              <a:solidFill>
                <a:schemeClr val="tx1">
                  <a:lumMod val="85000"/>
                  <a:lumOff val="15000"/>
                </a:schemeClr>
              </a:solidFill>
            </a:endParaRPr>
          </a:p>
        </p:txBody>
      </p:sp>
      <p:sp>
        <p:nvSpPr>
          <p:cNvPr id="17" name="矩形 16"/>
          <p:cNvSpPr/>
          <p:nvPr/>
        </p:nvSpPr>
        <p:spPr>
          <a:xfrm>
            <a:off x="6122626" y="3760769"/>
            <a:ext cx="4125956" cy="1669688"/>
          </a:xfrm>
          <a:prstGeom prst="rect">
            <a:avLst/>
          </a:prstGeom>
        </p:spPr>
        <p:txBody>
          <a:bodyPr wrap="square">
            <a:spAutoFit/>
          </a:bodyPr>
          <a:lstStyle/>
          <a:p>
            <a:pPr>
              <a:lnSpc>
                <a:spcPct val="150000"/>
              </a:lnSpc>
            </a:pPr>
            <a:r>
              <a:rPr lang="zh-CN" altLang="en-US" sz="1400" dirty="0">
                <a:solidFill>
                  <a:schemeClr val="tx1">
                    <a:lumMod val="85000"/>
                    <a:lumOff val="15000"/>
                  </a:schemeClr>
                </a:solidFill>
              </a:rPr>
              <a:t>（六）参与赌博或者变相赌博；</a:t>
            </a:r>
            <a:endParaRPr lang="zh-CN" altLang="en-US" sz="1400" dirty="0">
              <a:solidFill>
                <a:schemeClr val="tx1">
                  <a:lumMod val="85000"/>
                  <a:lumOff val="15000"/>
                </a:schemeClr>
              </a:solidFill>
            </a:endParaRPr>
          </a:p>
          <a:p>
            <a:pPr>
              <a:lnSpc>
                <a:spcPct val="150000"/>
              </a:lnSpc>
            </a:pPr>
            <a:r>
              <a:rPr lang="zh-CN" altLang="en-US" sz="1400" dirty="0">
                <a:solidFill>
                  <a:schemeClr val="tx1">
                    <a:lumMod val="85000"/>
                    <a:lumOff val="15000"/>
                  </a:schemeClr>
                </a:solidFill>
              </a:rPr>
              <a:t>（七）观看、收听色情、淫秽的音像制品、读物等；</a:t>
            </a:r>
            <a:endParaRPr lang="zh-CN" altLang="en-US" sz="1400" dirty="0">
              <a:solidFill>
                <a:schemeClr val="tx1">
                  <a:lumMod val="85000"/>
                  <a:lumOff val="15000"/>
                </a:schemeClr>
              </a:solidFill>
            </a:endParaRPr>
          </a:p>
          <a:p>
            <a:pPr>
              <a:lnSpc>
                <a:spcPct val="150000"/>
              </a:lnSpc>
            </a:pPr>
            <a:r>
              <a:rPr lang="zh-CN" altLang="en-US" sz="1400" dirty="0">
                <a:solidFill>
                  <a:schemeClr val="tx1">
                    <a:lumMod val="85000"/>
                    <a:lumOff val="15000"/>
                  </a:schemeClr>
                </a:solidFill>
              </a:rPr>
              <a:t>（八）进入法律、法规规定未成年人不适宜进入的营业性歌舞厅等场所；</a:t>
            </a:r>
            <a:endParaRPr lang="zh-CN" altLang="en-US" sz="1400" dirty="0">
              <a:solidFill>
                <a:schemeClr val="tx1">
                  <a:lumMod val="85000"/>
                  <a:lumOff val="15000"/>
                </a:schemeClr>
              </a:solidFill>
            </a:endParaRPr>
          </a:p>
          <a:p>
            <a:pPr>
              <a:lnSpc>
                <a:spcPct val="150000"/>
              </a:lnSpc>
            </a:pPr>
            <a:r>
              <a:rPr lang="zh-CN" altLang="en-US" sz="1400" dirty="0">
                <a:solidFill>
                  <a:schemeClr val="tx1">
                    <a:lumMod val="85000"/>
                    <a:lumOff val="15000"/>
                  </a:schemeClr>
                </a:solidFill>
              </a:rPr>
              <a:t>（九）其他严重违背社会公德的不良行为。</a:t>
            </a:r>
            <a:endParaRPr lang="zh-CN" altLang="en-US" sz="1400" dirty="0">
              <a:solidFill>
                <a:schemeClr val="tx1">
                  <a:lumMod val="85000"/>
                  <a:lumOff val="15000"/>
                </a:schemeClr>
              </a:solidFill>
            </a:endParaRPr>
          </a:p>
        </p:txBody>
      </p:sp>
      <p:pic>
        <p:nvPicPr>
          <p:cNvPr id="2" name="图片 1" descr="E:\原来\下载\e93d41f8b1f67fd718023215ff4587d5.pnge93d41f8b1f67fd718023215ff4587d5"/>
          <p:cNvPicPr>
            <a:picLocks noChangeAspect="1"/>
          </p:cNvPicPr>
          <p:nvPr/>
        </p:nvPicPr>
        <p:blipFill>
          <a:blip r:embed="rId3"/>
          <a:srcRect/>
          <a:stretch>
            <a:fillRect/>
          </a:stretch>
        </p:blipFill>
        <p:spPr>
          <a:xfrm>
            <a:off x="899795" y="4215130"/>
            <a:ext cx="1551940" cy="2336165"/>
          </a:xfrm>
          <a:prstGeom prst="rect">
            <a:avLst/>
          </a:prstGeom>
        </p:spPr>
      </p:pic>
      <p:grpSp>
        <p:nvGrpSpPr>
          <p:cNvPr id="82" name="组合 81"/>
          <p:cNvGrpSpPr/>
          <p:nvPr/>
        </p:nvGrpSpPr>
        <p:grpSpPr>
          <a:xfrm>
            <a:off x="9883775" y="4285615"/>
            <a:ext cx="2399665" cy="2426970"/>
            <a:chOff x="9114873" y="3462936"/>
            <a:chExt cx="3168359" cy="3249741"/>
          </a:xfrm>
        </p:grpSpPr>
        <p:sp>
          <p:nvSpPr>
            <p:cNvPr id="30" name="椭圆 29"/>
            <p:cNvSpPr/>
            <p:nvPr/>
          </p:nvSpPr>
          <p:spPr>
            <a:xfrm>
              <a:off x="9485119" y="6380979"/>
              <a:ext cx="2798113" cy="331698"/>
            </a:xfrm>
            <a:prstGeom prst="ellipse">
              <a:avLst/>
            </a:prstGeom>
            <a:solidFill>
              <a:schemeClr val="tx1">
                <a:lumMod val="95000"/>
                <a:lumOff val="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8601" t="10227" r="23015" b="16545"/>
            <a:stretch>
              <a:fillRect/>
            </a:stretch>
          </p:blipFill>
          <p:spPr>
            <a:xfrm>
              <a:off x="9114873" y="3462936"/>
              <a:ext cx="2798113" cy="3146027"/>
            </a:xfrm>
            <a:prstGeom prst="rect">
              <a:avLst/>
            </a:prstGeom>
          </p:spPr>
        </p:pic>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3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8" grpId="0" bldLvl="0" animBg="1"/>
      <p:bldP spid="11" grpId="0" bldLvl="0" animBg="1"/>
      <p:bldP spid="12" grpId="0"/>
      <p:bldP spid="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160020"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04</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451100"/>
            <a:ext cx="6078855" cy="1476375"/>
          </a:xfrm>
          <a:prstGeom prst="rect">
            <a:avLst/>
          </a:prstGeom>
          <a:noFill/>
        </p:spPr>
        <p:txBody>
          <a:bodyPr wrap="square" rtlCol="0">
            <a:spAutoFit/>
          </a:bodyPr>
          <a:lstStyle/>
          <a:p>
            <a:pPr marL="0" lvl="8"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如何防范违法犯罪行为</a:t>
            </a:r>
            <a:endParaRPr lang="zh-CN" altLang="en-US" sz="4500" b="1" kern="1200" dirty="0">
              <a:solidFill>
                <a:schemeClr val="tx1">
                  <a:lumMod val="85000"/>
                  <a:lumOff val="15000"/>
                </a:schemeClr>
              </a:solidFill>
              <a:cs typeface="+mn-ea"/>
              <a:sym typeface="+mn-lt"/>
            </a:endParaRPr>
          </a:p>
          <a:p>
            <a:pPr algn="l" defTabSz="913765"/>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374390"/>
            <a:ext cx="4251960" cy="55308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ea"/>
              </a:rPr>
              <a:t>友好相处、守好边界、文明解决矛盾，共建平安校园</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明月设计1"/>
          <p:cNvSpPr/>
          <p:nvPr>
            <p:custDataLst>
              <p:tags r:id="rId1"/>
            </p:custDataLst>
          </p:nvPr>
        </p:nvSpPr>
        <p:spPr>
          <a:xfrm>
            <a:off x="819150" y="1508760"/>
            <a:ext cx="5041900" cy="230187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4" name="明月设计2"/>
          <p:cNvSpPr/>
          <p:nvPr/>
        </p:nvSpPr>
        <p:spPr>
          <a:xfrm>
            <a:off x="0" y="5930265"/>
            <a:ext cx="3590290" cy="928370"/>
          </a:xfrm>
          <a:prstGeom prst="rect">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7" name="明月设计5"/>
          <p:cNvSpPr/>
          <p:nvPr>
            <p:custDataLst>
              <p:tags r:id="rId2"/>
            </p:custDataLst>
          </p:nvPr>
        </p:nvSpPr>
        <p:spPr>
          <a:xfrm>
            <a:off x="1210310" y="2491105"/>
            <a:ext cx="4265930" cy="929640"/>
          </a:xfrm>
          <a:prstGeom prst="rect">
            <a:avLst/>
          </a:prstGeom>
          <a:ln w="25400">
            <a:noFill/>
            <a:prstDash val="dash"/>
          </a:ln>
        </p:spPr>
        <p:txBody>
          <a:bodyPr wrap="square">
            <a:spAutoFit/>
          </a:bodyPr>
          <a:lstStyle/>
          <a:p>
            <a:pPr lvl="0" algn="just">
              <a:lnSpc>
                <a:spcPct val="130000"/>
              </a:lnSpc>
              <a:spcBef>
                <a:spcPts val="600"/>
              </a:spcBef>
              <a:buClrTx/>
              <a:buSzTx/>
              <a:buFontTx/>
            </a:pPr>
            <a:r>
              <a:rPr lang="zh-CN" altLang="en-US" sz="14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一个人偷拿了邻居家一根针被告到法官那里，法官在量刑时却定了与一位偷牛贼同样的罪。小偷很不服气，</a:t>
            </a:r>
            <a:endParaRPr lang="zh-CN" altLang="en-US" sz="14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0" name="明月设计6"/>
          <p:cNvSpPr/>
          <p:nvPr>
            <p:custDataLst>
              <p:tags r:id="rId3"/>
            </p:custDataLst>
          </p:nvPr>
        </p:nvSpPr>
        <p:spPr>
          <a:xfrm>
            <a:off x="1210310" y="1723390"/>
            <a:ext cx="2635250"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拘小节</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2" name="明月设计7" descr="D:\素材\freepik\法律\资源 6@1000x.png资源 6@1000x"/>
          <p:cNvPicPr>
            <a:picLocks noChangeAspect="1"/>
          </p:cNvPicPr>
          <p:nvPr/>
        </p:nvPicPr>
        <p:blipFill>
          <a:blip r:embed="rId4"/>
          <a:srcRect/>
          <a:stretch>
            <a:fillRect/>
          </a:stretch>
        </p:blipFill>
        <p:spPr>
          <a:xfrm>
            <a:off x="476885" y="4500880"/>
            <a:ext cx="2425065" cy="1024890"/>
          </a:xfrm>
          <a:prstGeom prst="rect">
            <a:avLst/>
          </a:prstGeom>
        </p:spPr>
      </p:pic>
      <p:sp>
        <p:nvSpPr>
          <p:cNvPr id="3" name="明月设计8"/>
          <p:cNvSpPr/>
          <p:nvPr/>
        </p:nvSpPr>
        <p:spPr>
          <a:xfrm>
            <a:off x="3836035" y="4311650"/>
            <a:ext cx="4519930" cy="2546350"/>
          </a:xfrm>
          <a:prstGeom prst="rect">
            <a:avLst/>
          </a:pr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8" name="明月设计9"/>
          <p:cNvSpPr/>
          <p:nvPr/>
        </p:nvSpPr>
        <p:spPr>
          <a:xfrm>
            <a:off x="4186555" y="4541520"/>
            <a:ext cx="3818890" cy="1927860"/>
          </a:xfrm>
          <a:prstGeom prst="rect">
            <a:avLst/>
          </a:prstGeom>
          <a:ln w="25400">
            <a:noFill/>
            <a:prstDash val="dash"/>
          </a:ln>
        </p:spPr>
        <p:txBody>
          <a:bodyPr wrap="square">
            <a:spAutoFit/>
          </a:bodyPr>
          <a:lstStyle/>
          <a:p>
            <a:pPr lvl="0" algn="just">
              <a:lnSpc>
                <a:spcPct val="130000"/>
              </a:lnSpc>
              <a:spcBef>
                <a:spcPts val="600"/>
              </a:spcBef>
              <a:buClrTx/>
              <a:buSzTx/>
              <a:buFontTx/>
            </a:pPr>
            <a:r>
              <a:rPr lang="zh-CN" altLang="en-US" sz="2400" dirty="0">
                <a:solidFill>
                  <a:srgbClr val="673B28"/>
                </a:solidFill>
                <a:latin typeface="汉仪雅酷黑 75W" panose="020B0804020202020204" charset="-122"/>
                <a:ea typeface="汉仪雅酷黑 75W" panose="020B0804020202020204" charset="-122"/>
                <a:cs typeface="汉仪雅酷黑 75W" panose="020B0804020202020204" charset="-122"/>
                <a:sym typeface="汉仪中黑S" panose="00020600040101010101" charset="-122"/>
              </a:rPr>
              <a:t>现实中的不拘小节:　</a:t>
            </a:r>
            <a:r>
              <a:rPr lang="zh-CN" altLang="en-US" sz="1600" dirty="0">
                <a:solidFill>
                  <a:srgbClr val="673B28"/>
                </a:solidFill>
                <a:latin typeface="汉仪中黑S" panose="00020600040101010101" charset="-122"/>
                <a:ea typeface="汉仪中黑S" panose="00020600040101010101" charset="-122"/>
                <a:cs typeface="汉仪中黑S" panose="00020600040101010101" charset="-122"/>
                <a:sym typeface="汉仪中黑S" panose="00020600040101010101" charset="-122"/>
              </a:rPr>
              <a:t>　</a:t>
            </a:r>
            <a:endParaRPr lang="zh-CN" altLang="en-US" sz="1600" dirty="0">
              <a:solidFill>
                <a:srgbClr val="673B28"/>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a:p>
            <a:pPr lvl="0" algn="just">
              <a:lnSpc>
                <a:spcPct val="130000"/>
              </a:lnSpc>
              <a:spcBef>
                <a:spcPts val="600"/>
              </a:spcBef>
              <a:buClrTx/>
              <a:buSzTx/>
              <a:buFontTx/>
            </a:pPr>
            <a:r>
              <a:rPr lang="zh-CN" altLang="en-US" sz="1600" dirty="0">
                <a:solidFill>
                  <a:srgbClr val="673B28"/>
                </a:solidFill>
                <a:latin typeface="汉仪中黑S" panose="00020600040101010101" charset="-122"/>
                <a:ea typeface="汉仪中黑S" panose="00020600040101010101" charset="-122"/>
                <a:cs typeface="汉仪中黑S" panose="00020600040101010101" charset="-122"/>
                <a:sym typeface="汉仪中黑S" panose="00020600040101010101" charset="-122"/>
              </a:rPr>
              <a:t>调皮捣蛋，有事没事惹一下其他同学，比如别人走路时他突然伸出一只脚将别人绊倒；故意毁坏公物，如在书桌上乱刻乱画；</a:t>
            </a:r>
            <a:endParaRPr lang="zh-CN" altLang="en-US" sz="1600" dirty="0">
              <a:solidFill>
                <a:srgbClr val="673B28"/>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10"/>
          <p:cNvSpPr/>
          <p:nvPr/>
        </p:nvSpPr>
        <p:spPr>
          <a:xfrm>
            <a:off x="8601710" y="5930265"/>
            <a:ext cx="3590290" cy="928370"/>
          </a:xfrm>
          <a:prstGeom prst="rect">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9" name="明月设计11" descr="4@1000x"/>
          <p:cNvPicPr>
            <a:picLocks noChangeAspect="1"/>
          </p:cNvPicPr>
          <p:nvPr/>
        </p:nvPicPr>
        <p:blipFill>
          <a:blip r:embed="rId5"/>
          <a:stretch>
            <a:fillRect/>
          </a:stretch>
        </p:blipFill>
        <p:spPr>
          <a:xfrm>
            <a:off x="9438005" y="4424680"/>
            <a:ext cx="2128520" cy="1177925"/>
          </a:xfrm>
          <a:prstGeom prst="rect">
            <a:avLst/>
          </a:prstGeom>
        </p:spPr>
      </p:pic>
      <p:sp>
        <p:nvSpPr>
          <p:cNvPr id="11" name="明月设计12"/>
          <p:cNvSpPr/>
          <p:nvPr>
            <p:custDataLst>
              <p:tags r:id="rId6"/>
            </p:custDataLst>
          </p:nvPr>
        </p:nvSpPr>
        <p:spPr>
          <a:xfrm>
            <a:off x="6280150" y="1508760"/>
            <a:ext cx="5041900" cy="230187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2" name="明月设计13"/>
          <p:cNvSpPr/>
          <p:nvPr>
            <p:custDataLst>
              <p:tags r:id="rId7"/>
            </p:custDataLst>
          </p:nvPr>
        </p:nvSpPr>
        <p:spPr>
          <a:xfrm>
            <a:off x="6734810" y="1723390"/>
            <a:ext cx="2635250"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拘小节</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3" name="明月设计14"/>
          <p:cNvSpPr/>
          <p:nvPr>
            <p:custDataLst>
              <p:tags r:id="rId8"/>
            </p:custDataLst>
          </p:nvPr>
        </p:nvSpPr>
        <p:spPr>
          <a:xfrm>
            <a:off x="6734810" y="2491105"/>
            <a:ext cx="4290695" cy="929640"/>
          </a:xfrm>
          <a:prstGeom prst="rect">
            <a:avLst/>
          </a:prstGeom>
          <a:ln w="25400">
            <a:noFill/>
            <a:prstDash val="dash"/>
          </a:ln>
        </p:spPr>
        <p:txBody>
          <a:bodyPr wrap="square">
            <a:spAutoFit/>
          </a:bodyPr>
          <a:lstStyle/>
          <a:p>
            <a:pPr lvl="0" algn="just">
              <a:lnSpc>
                <a:spcPct val="130000"/>
              </a:lnSpc>
              <a:spcBef>
                <a:spcPts val="600"/>
              </a:spcBef>
              <a:buClrTx/>
              <a:buSzTx/>
              <a:buFontTx/>
            </a:pPr>
            <a:r>
              <a:rPr lang="zh-CN" altLang="en-US" sz="14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问法官为什么偷了区区一根针却判得与偷牛一样重。没等法官回答，偷牛贼抢着说：“我当初就是从拿别人一根针开始的。” </a:t>
            </a:r>
            <a:endParaRPr lang="zh-CN" altLang="en-US" sz="14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明月设计1"/>
          <p:cNvSpPr/>
          <p:nvPr>
            <p:custDataLst>
              <p:tags r:id="rId1"/>
            </p:custDataLst>
          </p:nvPr>
        </p:nvSpPr>
        <p:spPr>
          <a:xfrm>
            <a:off x="894715" y="1621155"/>
            <a:ext cx="2426970" cy="336867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3" name="明月设计2"/>
          <p:cNvSpPr/>
          <p:nvPr>
            <p:custDataLst>
              <p:tags r:id="rId2"/>
            </p:custDataLst>
          </p:nvPr>
        </p:nvSpPr>
        <p:spPr>
          <a:xfrm>
            <a:off x="3561715" y="1621155"/>
            <a:ext cx="2426970" cy="336867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27" name="明月设计3"/>
          <p:cNvSpPr/>
          <p:nvPr>
            <p:custDataLst>
              <p:tags r:id="rId3"/>
            </p:custDataLst>
          </p:nvPr>
        </p:nvSpPr>
        <p:spPr>
          <a:xfrm>
            <a:off x="6216015" y="1621155"/>
            <a:ext cx="2426970" cy="336867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31" name="明月设计4"/>
          <p:cNvSpPr/>
          <p:nvPr>
            <p:custDataLst>
              <p:tags r:id="rId4"/>
            </p:custDataLst>
          </p:nvPr>
        </p:nvSpPr>
        <p:spPr>
          <a:xfrm>
            <a:off x="8883015" y="1621155"/>
            <a:ext cx="2426970" cy="336867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5"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6"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 name="明月设计7"/>
          <p:cNvSpPr/>
          <p:nvPr>
            <p:custDataLst>
              <p:tags r:id="rId5"/>
            </p:custDataLst>
          </p:nvPr>
        </p:nvSpPr>
        <p:spPr>
          <a:xfrm>
            <a:off x="1651000" y="4447540"/>
            <a:ext cx="914400" cy="91440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3" name="明月设计8"/>
          <p:cNvSpPr/>
          <p:nvPr>
            <p:custDataLst>
              <p:tags r:id="rId6"/>
            </p:custDataLst>
          </p:nvPr>
        </p:nvSpPr>
        <p:spPr>
          <a:xfrm>
            <a:off x="1032510" y="2868295"/>
            <a:ext cx="2151380" cy="105092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明确校园日常行为民事权责，规范自身校园行为；</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4" name="明月设计9"/>
          <p:cNvSpPr/>
          <p:nvPr>
            <p:custDataLst>
              <p:tags r:id="rId7"/>
            </p:custDataLst>
          </p:nvPr>
        </p:nvSpPr>
        <p:spPr>
          <a:xfrm>
            <a:off x="1336040" y="1925955"/>
            <a:ext cx="154432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拘小节</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4" name="明月设计10"/>
          <p:cNvSpPr/>
          <p:nvPr>
            <p:custDataLst>
              <p:tags r:id="rId8"/>
            </p:custDataLst>
          </p:nvPr>
        </p:nvSpPr>
        <p:spPr>
          <a:xfrm>
            <a:off x="4318000" y="4447540"/>
            <a:ext cx="914400" cy="91440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5" name="明月设计11"/>
          <p:cNvSpPr/>
          <p:nvPr>
            <p:custDataLst>
              <p:tags r:id="rId9"/>
            </p:custDataLst>
          </p:nvPr>
        </p:nvSpPr>
        <p:spPr>
          <a:xfrm>
            <a:off x="3699510" y="2868295"/>
            <a:ext cx="2151380" cy="137096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以大欺小，没有钱进网吧就强行向弱小同学索要，不伤害他人、不侵犯他人权益；</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6" name="明月设计12"/>
          <p:cNvSpPr/>
          <p:nvPr>
            <p:custDataLst>
              <p:tags r:id="rId10"/>
            </p:custDataLst>
          </p:nvPr>
        </p:nvSpPr>
        <p:spPr>
          <a:xfrm>
            <a:off x="4003040" y="1925955"/>
            <a:ext cx="154432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拘小节</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8" name="明月设计13"/>
          <p:cNvSpPr/>
          <p:nvPr>
            <p:custDataLst>
              <p:tags r:id="rId11"/>
            </p:custDataLst>
          </p:nvPr>
        </p:nvSpPr>
        <p:spPr>
          <a:xfrm>
            <a:off x="6972300" y="4447540"/>
            <a:ext cx="914400" cy="91440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29" name="明月设计14"/>
          <p:cNvSpPr/>
          <p:nvPr>
            <p:custDataLst>
              <p:tags r:id="rId12"/>
            </p:custDataLst>
          </p:nvPr>
        </p:nvSpPr>
        <p:spPr>
          <a:xfrm>
            <a:off x="6353810" y="2868295"/>
            <a:ext cx="2151380" cy="105092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不遵守公共道德，吃完东西，把包装盒等垃圾随手乱扔等等</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0" name="明月设计15"/>
          <p:cNvSpPr/>
          <p:nvPr>
            <p:custDataLst>
              <p:tags r:id="rId13"/>
            </p:custDataLst>
          </p:nvPr>
        </p:nvSpPr>
        <p:spPr>
          <a:xfrm>
            <a:off x="6657340" y="1925955"/>
            <a:ext cx="154432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拘小节</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2" name="明月设计16"/>
          <p:cNvSpPr/>
          <p:nvPr>
            <p:custDataLst>
              <p:tags r:id="rId14"/>
            </p:custDataLst>
          </p:nvPr>
        </p:nvSpPr>
        <p:spPr>
          <a:xfrm>
            <a:off x="9639300" y="4447540"/>
            <a:ext cx="914400" cy="91440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33" name="明月设计17"/>
          <p:cNvSpPr/>
          <p:nvPr>
            <p:custDataLst>
              <p:tags r:id="rId15"/>
            </p:custDataLst>
          </p:nvPr>
        </p:nvSpPr>
        <p:spPr>
          <a:xfrm>
            <a:off x="9020810" y="2868295"/>
            <a:ext cx="2151380" cy="1691005"/>
          </a:xfrm>
          <a:prstGeom prst="rect">
            <a:avLst/>
          </a:prstGeom>
          <a:ln w="25400">
            <a:noFill/>
            <a:prstDash val="dash"/>
          </a:ln>
        </p:spPr>
        <p:txBody>
          <a:bodyPr wrap="square">
            <a:spAutoFit/>
          </a:bodyPr>
          <a:lstStyle/>
          <a:p>
            <a:pPr lvl="0" algn="ctr">
              <a:lnSpc>
                <a:spcPct val="130000"/>
              </a:lnSpc>
              <a:spcBef>
                <a:spcPts val="600"/>
              </a:spcBef>
              <a:buClrTx/>
              <a:buSzTx/>
              <a:buFontTx/>
            </a:pPr>
            <a:r>
              <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尊重同学、友好相处，分清打闹与侵权的界限，遇到校园小纠纷，用合理、合法、文明的方式解决；</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4" name="明月设计18"/>
          <p:cNvSpPr/>
          <p:nvPr>
            <p:custDataLst>
              <p:tags r:id="rId16"/>
            </p:custDataLst>
          </p:nvPr>
        </p:nvSpPr>
        <p:spPr>
          <a:xfrm>
            <a:off x="9324340" y="1925955"/>
            <a:ext cx="1544320" cy="737235"/>
          </a:xfrm>
          <a:prstGeom prst="rect">
            <a:avLst/>
          </a:prstGeom>
          <a:ln w="25400">
            <a:noFill/>
            <a:prstDash val="dash"/>
          </a:ln>
        </p:spPr>
        <p:txBody>
          <a:bodyPr wrap="square" rtlCol="0">
            <a:noAutofit/>
          </a:bodyPr>
          <a:lstStyle/>
          <a:p>
            <a:pPr lvl="0" algn="ctr">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拘小节</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5" name="明月设计19"/>
          <p:cNvSpPr/>
          <p:nvPr>
            <p:custDataLst>
              <p:tags r:id="rId17"/>
            </p:custDataLst>
          </p:nvPr>
        </p:nvSpPr>
        <p:spPr>
          <a:xfrm>
            <a:off x="4456430" y="4592320"/>
            <a:ext cx="624840" cy="624840"/>
          </a:xfrm>
          <a:custGeom>
            <a:avLst/>
            <a:gdLst>
              <a:gd name="connsiteX0" fmla="*/ 176197 w 351846"/>
              <a:gd name="connsiteY0" fmla="*/ 126167 h 351838"/>
              <a:gd name="connsiteX1" fmla="*/ 126146 w 351846"/>
              <a:gd name="connsiteY1" fmla="*/ 176316 h 351838"/>
              <a:gd name="connsiteX2" fmla="*/ 176197 w 351846"/>
              <a:gd name="connsiteY2" fmla="*/ 226465 h 351838"/>
              <a:gd name="connsiteX3" fmla="*/ 226248 w 351846"/>
              <a:gd name="connsiteY3" fmla="*/ 176316 h 351838"/>
              <a:gd name="connsiteX4" fmla="*/ 176197 w 351846"/>
              <a:gd name="connsiteY4" fmla="*/ 126167 h 351838"/>
              <a:gd name="connsiteX5" fmla="*/ 176197 w 351846"/>
              <a:gd name="connsiteY5" fmla="*/ 203660 h 351838"/>
              <a:gd name="connsiteX6" fmla="*/ 148907 w 351846"/>
              <a:gd name="connsiteY6" fmla="*/ 176316 h 351838"/>
              <a:gd name="connsiteX7" fmla="*/ 176197 w 351846"/>
              <a:gd name="connsiteY7" fmla="*/ 148972 h 351838"/>
              <a:gd name="connsiteX8" fmla="*/ 203488 w 351846"/>
              <a:gd name="connsiteY8" fmla="*/ 176316 h 351838"/>
              <a:gd name="connsiteX9" fmla="*/ 176197 w 351846"/>
              <a:gd name="connsiteY9" fmla="*/ 203660 h 351838"/>
              <a:gd name="connsiteX10" fmla="*/ 340733 w 351846"/>
              <a:gd name="connsiteY10" fmla="*/ 164857 h 351838"/>
              <a:gd name="connsiteX11" fmla="*/ 328617 w 351846"/>
              <a:gd name="connsiteY11" fmla="*/ 164857 h 351838"/>
              <a:gd name="connsiteX12" fmla="*/ 317067 w 351846"/>
              <a:gd name="connsiteY12" fmla="*/ 116637 h 351838"/>
              <a:gd name="connsiteX13" fmla="*/ 284341 w 351846"/>
              <a:gd name="connsiteY13" fmla="*/ 67962 h 351838"/>
              <a:gd name="connsiteX14" fmla="*/ 235761 w 351846"/>
              <a:gd name="connsiteY14" fmla="*/ 35173 h 351838"/>
              <a:gd name="connsiteX15" fmla="*/ 187522 w 351846"/>
              <a:gd name="connsiteY15" fmla="*/ 23600 h 351838"/>
              <a:gd name="connsiteX16" fmla="*/ 187522 w 351846"/>
              <a:gd name="connsiteY16" fmla="*/ 11346 h 351838"/>
              <a:gd name="connsiteX17" fmla="*/ 176198 w 351846"/>
              <a:gd name="connsiteY17" fmla="*/ 0 h 351838"/>
              <a:gd name="connsiteX18" fmla="*/ 164874 w 351846"/>
              <a:gd name="connsiteY18" fmla="*/ 11346 h 351838"/>
              <a:gd name="connsiteX19" fmla="*/ 164874 w 351846"/>
              <a:gd name="connsiteY19" fmla="*/ 23486 h 351838"/>
              <a:gd name="connsiteX20" fmla="*/ 116748 w 351846"/>
              <a:gd name="connsiteY20" fmla="*/ 35059 h 351838"/>
              <a:gd name="connsiteX21" fmla="*/ 68056 w 351846"/>
              <a:gd name="connsiteY21" fmla="*/ 67962 h 351838"/>
              <a:gd name="connsiteX22" fmla="*/ 35330 w 351846"/>
              <a:gd name="connsiteY22" fmla="*/ 116637 h 351838"/>
              <a:gd name="connsiteX23" fmla="*/ 23780 w 351846"/>
              <a:gd name="connsiteY23" fmla="*/ 164857 h 351838"/>
              <a:gd name="connsiteX24" fmla="*/ 11324 w 351846"/>
              <a:gd name="connsiteY24" fmla="*/ 164857 h 351838"/>
              <a:gd name="connsiteX25" fmla="*/ 0 w 351846"/>
              <a:gd name="connsiteY25" fmla="*/ 176203 h 351838"/>
              <a:gd name="connsiteX26" fmla="*/ 11324 w 351846"/>
              <a:gd name="connsiteY26" fmla="*/ 187549 h 351838"/>
              <a:gd name="connsiteX27" fmla="*/ 23780 w 351846"/>
              <a:gd name="connsiteY27" fmla="*/ 187549 h 351838"/>
              <a:gd name="connsiteX28" fmla="*/ 35330 w 351846"/>
              <a:gd name="connsiteY28" fmla="*/ 235769 h 351838"/>
              <a:gd name="connsiteX29" fmla="*/ 68056 w 351846"/>
              <a:gd name="connsiteY29" fmla="*/ 284443 h 351838"/>
              <a:gd name="connsiteX30" fmla="*/ 116635 w 351846"/>
              <a:gd name="connsiteY30" fmla="*/ 317233 h 351838"/>
              <a:gd name="connsiteX31" fmla="*/ 164762 w 351846"/>
              <a:gd name="connsiteY31" fmla="*/ 328806 h 351838"/>
              <a:gd name="connsiteX32" fmla="*/ 164762 w 351846"/>
              <a:gd name="connsiteY32" fmla="*/ 340492 h 351838"/>
              <a:gd name="connsiteX33" fmla="*/ 176085 w 351846"/>
              <a:gd name="connsiteY33" fmla="*/ 351838 h 351838"/>
              <a:gd name="connsiteX34" fmla="*/ 187409 w 351846"/>
              <a:gd name="connsiteY34" fmla="*/ 340492 h 351838"/>
              <a:gd name="connsiteX35" fmla="*/ 187409 w 351846"/>
              <a:gd name="connsiteY35" fmla="*/ 329033 h 351838"/>
              <a:gd name="connsiteX36" fmla="*/ 235535 w 351846"/>
              <a:gd name="connsiteY36" fmla="*/ 317460 h 351838"/>
              <a:gd name="connsiteX37" fmla="*/ 284115 w 351846"/>
              <a:gd name="connsiteY37" fmla="*/ 284670 h 351838"/>
              <a:gd name="connsiteX38" fmla="*/ 316841 w 351846"/>
              <a:gd name="connsiteY38" fmla="*/ 235996 h 351838"/>
              <a:gd name="connsiteX39" fmla="*/ 328391 w 351846"/>
              <a:gd name="connsiteY39" fmla="*/ 187776 h 351838"/>
              <a:gd name="connsiteX40" fmla="*/ 340507 w 351846"/>
              <a:gd name="connsiteY40" fmla="*/ 187776 h 351838"/>
              <a:gd name="connsiteX41" fmla="*/ 351831 w 351846"/>
              <a:gd name="connsiteY41" fmla="*/ 176430 h 351838"/>
              <a:gd name="connsiteX42" fmla="*/ 340733 w 351846"/>
              <a:gd name="connsiteY42" fmla="*/ 164857 h 351838"/>
              <a:gd name="connsiteX43" fmla="*/ 187521 w 351846"/>
              <a:gd name="connsiteY43" fmla="*/ 306114 h 351838"/>
              <a:gd name="connsiteX44" fmla="*/ 187521 w 351846"/>
              <a:gd name="connsiteY44" fmla="*/ 279564 h 351838"/>
              <a:gd name="connsiteX45" fmla="*/ 176197 w 351846"/>
              <a:gd name="connsiteY45" fmla="*/ 268218 h 351838"/>
              <a:gd name="connsiteX46" fmla="*/ 164873 w 351846"/>
              <a:gd name="connsiteY46" fmla="*/ 279564 h 351838"/>
              <a:gd name="connsiteX47" fmla="*/ 164873 w 351846"/>
              <a:gd name="connsiteY47" fmla="*/ 306114 h 351838"/>
              <a:gd name="connsiteX48" fmla="*/ 46539 w 351846"/>
              <a:gd name="connsiteY48" fmla="*/ 187662 h 351838"/>
              <a:gd name="connsiteX49" fmla="*/ 74282 w 351846"/>
              <a:gd name="connsiteY49" fmla="*/ 187662 h 351838"/>
              <a:gd name="connsiteX50" fmla="*/ 85606 w 351846"/>
              <a:gd name="connsiteY50" fmla="*/ 176316 h 351838"/>
              <a:gd name="connsiteX51" fmla="*/ 74282 w 351846"/>
              <a:gd name="connsiteY51" fmla="*/ 164970 h 351838"/>
              <a:gd name="connsiteX52" fmla="*/ 46539 w 351846"/>
              <a:gd name="connsiteY52" fmla="*/ 164970 h 351838"/>
              <a:gd name="connsiteX53" fmla="*/ 164760 w 351846"/>
              <a:gd name="connsiteY53" fmla="*/ 46519 h 351838"/>
              <a:gd name="connsiteX54" fmla="*/ 164760 w 351846"/>
              <a:gd name="connsiteY54" fmla="*/ 72161 h 351838"/>
              <a:gd name="connsiteX55" fmla="*/ 176083 w 351846"/>
              <a:gd name="connsiteY55" fmla="*/ 83507 h 351838"/>
              <a:gd name="connsiteX56" fmla="*/ 187407 w 351846"/>
              <a:gd name="connsiteY56" fmla="*/ 72161 h 351838"/>
              <a:gd name="connsiteX57" fmla="*/ 187407 w 351846"/>
              <a:gd name="connsiteY57" fmla="*/ 46405 h 351838"/>
              <a:gd name="connsiteX58" fmla="*/ 305742 w 351846"/>
              <a:gd name="connsiteY58" fmla="*/ 164857 h 351838"/>
              <a:gd name="connsiteX59" fmla="*/ 277885 w 351846"/>
              <a:gd name="connsiteY59" fmla="*/ 164857 h 351838"/>
              <a:gd name="connsiteX60" fmla="*/ 266561 w 351846"/>
              <a:gd name="connsiteY60" fmla="*/ 176203 h 351838"/>
              <a:gd name="connsiteX61" fmla="*/ 277885 w 351846"/>
              <a:gd name="connsiteY61" fmla="*/ 187549 h 351838"/>
              <a:gd name="connsiteX62" fmla="*/ 305742 w 351846"/>
              <a:gd name="connsiteY62" fmla="*/ 187549 h 351838"/>
              <a:gd name="connsiteX63" fmla="*/ 187521 w 351846"/>
              <a:gd name="connsiteY63" fmla="*/ 306114 h 35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51846" h="351838">
                <a:moveTo>
                  <a:pt x="176197" y="126167"/>
                </a:moveTo>
                <a:cubicBezTo>
                  <a:pt x="148567" y="126167"/>
                  <a:pt x="126146" y="148632"/>
                  <a:pt x="126146" y="176316"/>
                </a:cubicBezTo>
                <a:cubicBezTo>
                  <a:pt x="126146" y="204000"/>
                  <a:pt x="148567" y="226465"/>
                  <a:pt x="176197" y="226465"/>
                </a:cubicBezTo>
                <a:cubicBezTo>
                  <a:pt x="203827" y="226465"/>
                  <a:pt x="226248" y="204000"/>
                  <a:pt x="226248" y="176316"/>
                </a:cubicBezTo>
                <a:cubicBezTo>
                  <a:pt x="226135" y="148632"/>
                  <a:pt x="203714" y="126167"/>
                  <a:pt x="176197" y="126167"/>
                </a:cubicBezTo>
                <a:close/>
                <a:moveTo>
                  <a:pt x="176197" y="203660"/>
                </a:moveTo>
                <a:cubicBezTo>
                  <a:pt x="161137" y="203660"/>
                  <a:pt x="148907" y="191406"/>
                  <a:pt x="148907" y="176316"/>
                </a:cubicBezTo>
                <a:cubicBezTo>
                  <a:pt x="148907" y="161226"/>
                  <a:pt x="161136" y="148972"/>
                  <a:pt x="176197" y="148972"/>
                </a:cubicBezTo>
                <a:cubicBezTo>
                  <a:pt x="191258" y="148972"/>
                  <a:pt x="203488" y="161226"/>
                  <a:pt x="203488" y="176316"/>
                </a:cubicBezTo>
                <a:cubicBezTo>
                  <a:pt x="203488" y="191407"/>
                  <a:pt x="191258" y="203660"/>
                  <a:pt x="176197" y="203660"/>
                </a:cubicBezTo>
                <a:close/>
                <a:moveTo>
                  <a:pt x="340733" y="164857"/>
                </a:moveTo>
                <a:lnTo>
                  <a:pt x="328617" y="164857"/>
                </a:lnTo>
                <a:cubicBezTo>
                  <a:pt x="327372" y="148178"/>
                  <a:pt x="323521" y="132067"/>
                  <a:pt x="317067" y="116637"/>
                </a:cubicBezTo>
                <a:cubicBezTo>
                  <a:pt x="309367" y="98370"/>
                  <a:pt x="298382" y="82031"/>
                  <a:pt x="284341" y="67962"/>
                </a:cubicBezTo>
                <a:cubicBezTo>
                  <a:pt x="270299" y="53894"/>
                  <a:pt x="253993" y="42888"/>
                  <a:pt x="235761" y="35173"/>
                </a:cubicBezTo>
                <a:cubicBezTo>
                  <a:pt x="220361" y="28706"/>
                  <a:pt x="204168" y="24734"/>
                  <a:pt x="187522" y="23600"/>
                </a:cubicBezTo>
                <a:lnTo>
                  <a:pt x="187522" y="11346"/>
                </a:lnTo>
                <a:cubicBezTo>
                  <a:pt x="187522" y="5105"/>
                  <a:pt x="182426" y="0"/>
                  <a:pt x="176198" y="0"/>
                </a:cubicBezTo>
                <a:cubicBezTo>
                  <a:pt x="169971" y="0"/>
                  <a:pt x="164874" y="5106"/>
                  <a:pt x="164874" y="11346"/>
                </a:cubicBezTo>
                <a:lnTo>
                  <a:pt x="164874" y="23486"/>
                </a:lnTo>
                <a:cubicBezTo>
                  <a:pt x="148228" y="24734"/>
                  <a:pt x="132148" y="28592"/>
                  <a:pt x="116748" y="35059"/>
                </a:cubicBezTo>
                <a:cubicBezTo>
                  <a:pt x="98517" y="42888"/>
                  <a:pt x="82097" y="53893"/>
                  <a:pt x="68056" y="67962"/>
                </a:cubicBezTo>
                <a:cubicBezTo>
                  <a:pt x="54014" y="82031"/>
                  <a:pt x="43030" y="98483"/>
                  <a:pt x="35330" y="116637"/>
                </a:cubicBezTo>
                <a:cubicBezTo>
                  <a:pt x="28876" y="132067"/>
                  <a:pt x="24912" y="148179"/>
                  <a:pt x="23780" y="164857"/>
                </a:cubicBezTo>
                <a:lnTo>
                  <a:pt x="11324" y="164857"/>
                </a:lnTo>
                <a:cubicBezTo>
                  <a:pt x="5096" y="164857"/>
                  <a:pt x="0" y="169963"/>
                  <a:pt x="0" y="176203"/>
                </a:cubicBezTo>
                <a:cubicBezTo>
                  <a:pt x="0" y="182443"/>
                  <a:pt x="5096" y="187549"/>
                  <a:pt x="11324" y="187549"/>
                </a:cubicBezTo>
                <a:lnTo>
                  <a:pt x="23780" y="187549"/>
                </a:lnTo>
                <a:cubicBezTo>
                  <a:pt x="25025" y="204227"/>
                  <a:pt x="28876" y="220339"/>
                  <a:pt x="35330" y="235769"/>
                </a:cubicBezTo>
                <a:cubicBezTo>
                  <a:pt x="43030" y="254036"/>
                  <a:pt x="54015" y="270374"/>
                  <a:pt x="68056" y="284443"/>
                </a:cubicBezTo>
                <a:cubicBezTo>
                  <a:pt x="82098" y="298512"/>
                  <a:pt x="98404" y="309518"/>
                  <a:pt x="116635" y="317233"/>
                </a:cubicBezTo>
                <a:cubicBezTo>
                  <a:pt x="132036" y="323700"/>
                  <a:pt x="148116" y="327671"/>
                  <a:pt x="164762" y="328806"/>
                </a:cubicBezTo>
                <a:lnTo>
                  <a:pt x="164762" y="340492"/>
                </a:lnTo>
                <a:cubicBezTo>
                  <a:pt x="164762" y="346733"/>
                  <a:pt x="169857" y="351838"/>
                  <a:pt x="176085" y="351838"/>
                </a:cubicBezTo>
                <a:cubicBezTo>
                  <a:pt x="182313" y="351838"/>
                  <a:pt x="187409" y="346732"/>
                  <a:pt x="187409" y="340492"/>
                </a:cubicBezTo>
                <a:lnTo>
                  <a:pt x="187409" y="329033"/>
                </a:lnTo>
                <a:cubicBezTo>
                  <a:pt x="204055" y="327785"/>
                  <a:pt x="220135" y="323927"/>
                  <a:pt x="235535" y="317460"/>
                </a:cubicBezTo>
                <a:cubicBezTo>
                  <a:pt x="253767" y="309745"/>
                  <a:pt x="270073" y="298739"/>
                  <a:pt x="284115" y="284670"/>
                </a:cubicBezTo>
                <a:cubicBezTo>
                  <a:pt x="298156" y="270601"/>
                  <a:pt x="309141" y="254263"/>
                  <a:pt x="316841" y="235996"/>
                </a:cubicBezTo>
                <a:cubicBezTo>
                  <a:pt x="323295" y="220566"/>
                  <a:pt x="327259" y="204454"/>
                  <a:pt x="328391" y="187776"/>
                </a:cubicBezTo>
                <a:lnTo>
                  <a:pt x="340507" y="187776"/>
                </a:lnTo>
                <a:cubicBezTo>
                  <a:pt x="346735" y="187776"/>
                  <a:pt x="351831" y="182670"/>
                  <a:pt x="351831" y="176430"/>
                </a:cubicBezTo>
                <a:cubicBezTo>
                  <a:pt x="352170" y="169963"/>
                  <a:pt x="347075" y="164857"/>
                  <a:pt x="340733" y="164857"/>
                </a:cubicBezTo>
                <a:close/>
                <a:moveTo>
                  <a:pt x="187521" y="306114"/>
                </a:moveTo>
                <a:lnTo>
                  <a:pt x="187521" y="279564"/>
                </a:lnTo>
                <a:cubicBezTo>
                  <a:pt x="187521" y="273324"/>
                  <a:pt x="182425" y="268218"/>
                  <a:pt x="176197" y="268218"/>
                </a:cubicBezTo>
                <a:cubicBezTo>
                  <a:pt x="169969" y="268218"/>
                  <a:pt x="164873" y="273324"/>
                  <a:pt x="164873" y="279564"/>
                </a:cubicBezTo>
                <a:lnTo>
                  <a:pt x="164873" y="306114"/>
                </a:lnTo>
                <a:cubicBezTo>
                  <a:pt x="102139" y="300668"/>
                  <a:pt x="51974" y="250519"/>
                  <a:pt x="46539" y="187662"/>
                </a:cubicBezTo>
                <a:lnTo>
                  <a:pt x="74282" y="187662"/>
                </a:lnTo>
                <a:cubicBezTo>
                  <a:pt x="80511" y="187662"/>
                  <a:pt x="85606" y="182556"/>
                  <a:pt x="85606" y="176316"/>
                </a:cubicBezTo>
                <a:cubicBezTo>
                  <a:pt x="85606" y="170076"/>
                  <a:pt x="80510" y="164970"/>
                  <a:pt x="74282" y="164970"/>
                </a:cubicBezTo>
                <a:lnTo>
                  <a:pt x="46539" y="164970"/>
                </a:lnTo>
                <a:cubicBezTo>
                  <a:pt x="51974" y="102227"/>
                  <a:pt x="102026" y="51965"/>
                  <a:pt x="164760" y="46519"/>
                </a:cubicBezTo>
                <a:lnTo>
                  <a:pt x="164760" y="72161"/>
                </a:lnTo>
                <a:cubicBezTo>
                  <a:pt x="164760" y="78401"/>
                  <a:pt x="169855" y="83507"/>
                  <a:pt x="176083" y="83507"/>
                </a:cubicBezTo>
                <a:cubicBezTo>
                  <a:pt x="182311" y="83507"/>
                  <a:pt x="187407" y="78401"/>
                  <a:pt x="187407" y="72161"/>
                </a:cubicBezTo>
                <a:lnTo>
                  <a:pt x="187407" y="46405"/>
                </a:lnTo>
                <a:cubicBezTo>
                  <a:pt x="250255" y="51851"/>
                  <a:pt x="300306" y="102114"/>
                  <a:pt x="305742" y="164857"/>
                </a:cubicBezTo>
                <a:lnTo>
                  <a:pt x="277885" y="164857"/>
                </a:lnTo>
                <a:cubicBezTo>
                  <a:pt x="271657" y="164857"/>
                  <a:pt x="266561" y="169963"/>
                  <a:pt x="266561" y="176203"/>
                </a:cubicBezTo>
                <a:cubicBezTo>
                  <a:pt x="266561" y="182443"/>
                  <a:pt x="271657" y="187549"/>
                  <a:pt x="277885" y="187549"/>
                </a:cubicBezTo>
                <a:lnTo>
                  <a:pt x="305742" y="187549"/>
                </a:lnTo>
                <a:cubicBezTo>
                  <a:pt x="300306" y="250519"/>
                  <a:pt x="250255" y="300668"/>
                  <a:pt x="187521" y="306114"/>
                </a:cubicBezTo>
                <a:close/>
              </a:path>
            </a:pathLst>
          </a:custGeom>
          <a:solidFill>
            <a:schemeClr val="bg1"/>
          </a:solidFill>
          <a:ln w="390" cap="flat">
            <a:noFill/>
            <a:prstDash val="solid"/>
            <a:miter/>
          </a:ln>
        </p:spPr>
        <p:txBody>
          <a:bodyPr rtlCol="0" anchor="ctr"/>
          <a:lstStyle/>
          <a:p>
            <a:endParaRPr lang="zh-CN" altLang="en-US">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6" name="明月设计20"/>
          <p:cNvSpPr/>
          <p:nvPr>
            <p:custDataLst>
              <p:tags r:id="rId18"/>
            </p:custDataLst>
          </p:nvPr>
        </p:nvSpPr>
        <p:spPr>
          <a:xfrm>
            <a:off x="1759585" y="4663758"/>
            <a:ext cx="697230" cy="481965"/>
          </a:xfrm>
          <a:custGeom>
            <a:avLst/>
            <a:gdLst>
              <a:gd name="connsiteX0" fmla="*/ 92812 w 473956"/>
              <a:gd name="connsiteY0" fmla="*/ 33860 h 327918"/>
              <a:gd name="connsiteX1" fmla="*/ 16938 w 473956"/>
              <a:gd name="connsiteY1" fmla="*/ 33860 h 327918"/>
              <a:gd name="connsiteX2" fmla="*/ 0 w 473956"/>
              <a:gd name="connsiteY2" fmla="*/ 16930 h 327918"/>
              <a:gd name="connsiteX3" fmla="*/ 16938 w 473956"/>
              <a:gd name="connsiteY3" fmla="*/ 0 h 327918"/>
              <a:gd name="connsiteX4" fmla="*/ 92812 w 473956"/>
              <a:gd name="connsiteY4" fmla="*/ 0 h 327918"/>
              <a:gd name="connsiteX5" fmla="*/ 109750 w 473956"/>
              <a:gd name="connsiteY5" fmla="*/ 16930 h 327918"/>
              <a:gd name="connsiteX6" fmla="*/ 92812 w 473956"/>
              <a:gd name="connsiteY6" fmla="*/ 33860 h 327918"/>
              <a:gd name="connsiteX7" fmla="*/ 92812 w 473956"/>
              <a:gd name="connsiteY7" fmla="*/ 129636 h 327918"/>
              <a:gd name="connsiteX8" fmla="*/ 62483 w 473956"/>
              <a:gd name="connsiteY8" fmla="*/ 129636 h 327918"/>
              <a:gd name="connsiteX9" fmla="*/ 45545 w 473956"/>
              <a:gd name="connsiteY9" fmla="*/ 112706 h 327918"/>
              <a:gd name="connsiteX10" fmla="*/ 62483 w 473956"/>
              <a:gd name="connsiteY10" fmla="*/ 95775 h 327918"/>
              <a:gd name="connsiteX11" fmla="*/ 92812 w 473956"/>
              <a:gd name="connsiteY11" fmla="*/ 95775 h 327918"/>
              <a:gd name="connsiteX12" fmla="*/ 109750 w 473956"/>
              <a:gd name="connsiteY12" fmla="*/ 112706 h 327918"/>
              <a:gd name="connsiteX13" fmla="*/ 92812 w 473956"/>
              <a:gd name="connsiteY13" fmla="*/ 129636 h 327918"/>
              <a:gd name="connsiteX14" fmla="*/ 92812 w 473956"/>
              <a:gd name="connsiteY14" fmla="*/ 321238 h 327918"/>
              <a:gd name="connsiteX15" fmla="*/ 16938 w 473956"/>
              <a:gd name="connsiteY15" fmla="*/ 321238 h 327918"/>
              <a:gd name="connsiteX16" fmla="*/ 0 w 473956"/>
              <a:gd name="connsiteY16" fmla="*/ 304308 h 327918"/>
              <a:gd name="connsiteX17" fmla="*/ 16938 w 473956"/>
              <a:gd name="connsiteY17" fmla="*/ 287378 h 327918"/>
              <a:gd name="connsiteX18" fmla="*/ 92812 w 473956"/>
              <a:gd name="connsiteY18" fmla="*/ 287378 h 327918"/>
              <a:gd name="connsiteX19" fmla="*/ 109750 w 473956"/>
              <a:gd name="connsiteY19" fmla="*/ 304308 h 327918"/>
              <a:gd name="connsiteX20" fmla="*/ 92812 w 473956"/>
              <a:gd name="connsiteY20" fmla="*/ 321238 h 327918"/>
              <a:gd name="connsiteX21" fmla="*/ 92812 w 473956"/>
              <a:gd name="connsiteY21" fmla="*/ 225463 h 327918"/>
              <a:gd name="connsiteX22" fmla="*/ 62483 w 473956"/>
              <a:gd name="connsiteY22" fmla="*/ 225463 h 327918"/>
              <a:gd name="connsiteX23" fmla="*/ 45545 w 473956"/>
              <a:gd name="connsiteY23" fmla="*/ 208532 h 327918"/>
              <a:gd name="connsiteX24" fmla="*/ 62483 w 473956"/>
              <a:gd name="connsiteY24" fmla="*/ 191602 h 327918"/>
              <a:gd name="connsiteX25" fmla="*/ 92812 w 473956"/>
              <a:gd name="connsiteY25" fmla="*/ 191602 h 327918"/>
              <a:gd name="connsiteX26" fmla="*/ 109750 w 473956"/>
              <a:gd name="connsiteY26" fmla="*/ 208532 h 327918"/>
              <a:gd name="connsiteX27" fmla="*/ 92812 w 473956"/>
              <a:gd name="connsiteY27" fmla="*/ 225463 h 327918"/>
              <a:gd name="connsiteX28" fmla="*/ 457018 w 473956"/>
              <a:gd name="connsiteY28" fmla="*/ 33860 h 327918"/>
              <a:gd name="connsiteX29" fmla="*/ 381146 w 473956"/>
              <a:gd name="connsiteY29" fmla="*/ 33860 h 327918"/>
              <a:gd name="connsiteX30" fmla="*/ 364207 w 473956"/>
              <a:gd name="connsiteY30" fmla="*/ 16930 h 327918"/>
              <a:gd name="connsiteX31" fmla="*/ 381146 w 473956"/>
              <a:gd name="connsiteY31" fmla="*/ 0 h 327918"/>
              <a:gd name="connsiteX32" fmla="*/ 457018 w 473956"/>
              <a:gd name="connsiteY32" fmla="*/ 0 h 327918"/>
              <a:gd name="connsiteX33" fmla="*/ 473956 w 473956"/>
              <a:gd name="connsiteY33" fmla="*/ 16930 h 327918"/>
              <a:gd name="connsiteX34" fmla="*/ 457018 w 473956"/>
              <a:gd name="connsiteY34" fmla="*/ 33860 h 327918"/>
              <a:gd name="connsiteX35" fmla="*/ 411268 w 473956"/>
              <a:gd name="connsiteY35" fmla="*/ 129636 h 327918"/>
              <a:gd name="connsiteX36" fmla="*/ 380937 w 473956"/>
              <a:gd name="connsiteY36" fmla="*/ 129636 h 327918"/>
              <a:gd name="connsiteX37" fmla="*/ 364002 w 473956"/>
              <a:gd name="connsiteY37" fmla="*/ 112706 h 327918"/>
              <a:gd name="connsiteX38" fmla="*/ 380937 w 473956"/>
              <a:gd name="connsiteY38" fmla="*/ 95775 h 327918"/>
              <a:gd name="connsiteX39" fmla="*/ 411268 w 473956"/>
              <a:gd name="connsiteY39" fmla="*/ 95775 h 327918"/>
              <a:gd name="connsiteX40" fmla="*/ 428206 w 473956"/>
              <a:gd name="connsiteY40" fmla="*/ 112706 h 327918"/>
              <a:gd name="connsiteX41" fmla="*/ 411268 w 473956"/>
              <a:gd name="connsiteY41" fmla="*/ 129636 h 327918"/>
              <a:gd name="connsiteX42" fmla="*/ 457018 w 473956"/>
              <a:gd name="connsiteY42" fmla="*/ 321238 h 327918"/>
              <a:gd name="connsiteX43" fmla="*/ 381146 w 473956"/>
              <a:gd name="connsiteY43" fmla="*/ 321238 h 327918"/>
              <a:gd name="connsiteX44" fmla="*/ 364207 w 473956"/>
              <a:gd name="connsiteY44" fmla="*/ 304308 h 327918"/>
              <a:gd name="connsiteX45" fmla="*/ 381146 w 473956"/>
              <a:gd name="connsiteY45" fmla="*/ 287378 h 327918"/>
              <a:gd name="connsiteX46" fmla="*/ 457018 w 473956"/>
              <a:gd name="connsiteY46" fmla="*/ 287378 h 327918"/>
              <a:gd name="connsiteX47" fmla="*/ 473956 w 473956"/>
              <a:gd name="connsiteY47" fmla="*/ 304308 h 327918"/>
              <a:gd name="connsiteX48" fmla="*/ 457018 w 473956"/>
              <a:gd name="connsiteY48" fmla="*/ 321238 h 327918"/>
              <a:gd name="connsiteX49" fmla="*/ 411268 w 473956"/>
              <a:gd name="connsiteY49" fmla="*/ 225463 h 327918"/>
              <a:gd name="connsiteX50" fmla="*/ 380937 w 473956"/>
              <a:gd name="connsiteY50" fmla="*/ 225463 h 327918"/>
              <a:gd name="connsiteX51" fmla="*/ 364002 w 473956"/>
              <a:gd name="connsiteY51" fmla="*/ 208532 h 327918"/>
              <a:gd name="connsiteX52" fmla="*/ 380937 w 473956"/>
              <a:gd name="connsiteY52" fmla="*/ 191602 h 327918"/>
              <a:gd name="connsiteX53" fmla="*/ 411268 w 473956"/>
              <a:gd name="connsiteY53" fmla="*/ 191602 h 327918"/>
              <a:gd name="connsiteX54" fmla="*/ 428206 w 473956"/>
              <a:gd name="connsiteY54" fmla="*/ 208532 h 327918"/>
              <a:gd name="connsiteX55" fmla="*/ 411268 w 473956"/>
              <a:gd name="connsiteY55" fmla="*/ 225463 h 327918"/>
              <a:gd name="connsiteX56" fmla="*/ 352565 w 473956"/>
              <a:gd name="connsiteY56" fmla="*/ 327918 h 327918"/>
              <a:gd name="connsiteX57" fmla="*/ 121239 w 473956"/>
              <a:gd name="connsiteY57" fmla="*/ 327918 h 327918"/>
              <a:gd name="connsiteX58" fmla="*/ 121239 w 473956"/>
              <a:gd name="connsiteY58" fmla="*/ 0 h 327918"/>
              <a:gd name="connsiteX59" fmla="*/ 352565 w 473956"/>
              <a:gd name="connsiteY59" fmla="*/ 0 h 327918"/>
              <a:gd name="connsiteX60" fmla="*/ 155270 w 473956"/>
              <a:gd name="connsiteY60" fmla="*/ 294058 h 327918"/>
              <a:gd name="connsiteX61" fmla="*/ 318738 w 473956"/>
              <a:gd name="connsiteY61" fmla="*/ 294058 h 327918"/>
              <a:gd name="connsiteX62" fmla="*/ 318738 w 473956"/>
              <a:gd name="connsiteY62" fmla="*/ 33860 h 327918"/>
              <a:gd name="connsiteX63" fmla="*/ 155270 w 473956"/>
              <a:gd name="connsiteY63" fmla="*/ 33860 h 32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3956" h="327918">
                <a:moveTo>
                  <a:pt x="92812" y="33860"/>
                </a:moveTo>
                <a:lnTo>
                  <a:pt x="16938" y="33860"/>
                </a:lnTo>
                <a:cubicBezTo>
                  <a:pt x="7583" y="33860"/>
                  <a:pt x="0" y="26281"/>
                  <a:pt x="0" y="16930"/>
                </a:cubicBezTo>
                <a:cubicBezTo>
                  <a:pt x="0" y="7580"/>
                  <a:pt x="7583" y="0"/>
                  <a:pt x="16938" y="0"/>
                </a:cubicBezTo>
                <a:lnTo>
                  <a:pt x="92812" y="0"/>
                </a:lnTo>
                <a:cubicBezTo>
                  <a:pt x="102167" y="0"/>
                  <a:pt x="109750" y="7580"/>
                  <a:pt x="109750" y="16930"/>
                </a:cubicBezTo>
                <a:cubicBezTo>
                  <a:pt x="109750" y="26281"/>
                  <a:pt x="102167" y="33860"/>
                  <a:pt x="92812" y="33860"/>
                </a:cubicBezTo>
                <a:close/>
                <a:moveTo>
                  <a:pt x="92812" y="129636"/>
                </a:moveTo>
                <a:lnTo>
                  <a:pt x="62483" y="129636"/>
                </a:lnTo>
                <a:cubicBezTo>
                  <a:pt x="53129" y="129636"/>
                  <a:pt x="45545" y="122056"/>
                  <a:pt x="45545" y="112706"/>
                </a:cubicBezTo>
                <a:cubicBezTo>
                  <a:pt x="45545" y="103355"/>
                  <a:pt x="53129" y="95775"/>
                  <a:pt x="62483" y="95775"/>
                </a:cubicBezTo>
                <a:lnTo>
                  <a:pt x="92812" y="95775"/>
                </a:lnTo>
                <a:cubicBezTo>
                  <a:pt x="102167" y="95775"/>
                  <a:pt x="109750" y="103355"/>
                  <a:pt x="109750" y="112706"/>
                </a:cubicBezTo>
                <a:cubicBezTo>
                  <a:pt x="109750" y="122056"/>
                  <a:pt x="102167" y="129636"/>
                  <a:pt x="92812" y="129636"/>
                </a:cubicBezTo>
                <a:close/>
                <a:moveTo>
                  <a:pt x="92812" y="321238"/>
                </a:moveTo>
                <a:lnTo>
                  <a:pt x="16938" y="321238"/>
                </a:lnTo>
                <a:cubicBezTo>
                  <a:pt x="7583" y="321238"/>
                  <a:pt x="0" y="313658"/>
                  <a:pt x="0" y="304308"/>
                </a:cubicBezTo>
                <a:cubicBezTo>
                  <a:pt x="0" y="294958"/>
                  <a:pt x="7583" y="287378"/>
                  <a:pt x="16938" y="287378"/>
                </a:cubicBezTo>
                <a:lnTo>
                  <a:pt x="92812" y="287378"/>
                </a:lnTo>
                <a:cubicBezTo>
                  <a:pt x="102167" y="287378"/>
                  <a:pt x="109750" y="294958"/>
                  <a:pt x="109750" y="304308"/>
                </a:cubicBezTo>
                <a:cubicBezTo>
                  <a:pt x="109750" y="313658"/>
                  <a:pt x="102167" y="321238"/>
                  <a:pt x="92812" y="321238"/>
                </a:cubicBezTo>
                <a:close/>
                <a:moveTo>
                  <a:pt x="92812" y="225463"/>
                </a:moveTo>
                <a:lnTo>
                  <a:pt x="62483" y="225463"/>
                </a:lnTo>
                <a:cubicBezTo>
                  <a:pt x="53129" y="225463"/>
                  <a:pt x="45545" y="217883"/>
                  <a:pt x="45545" y="208532"/>
                </a:cubicBezTo>
                <a:cubicBezTo>
                  <a:pt x="45545" y="199182"/>
                  <a:pt x="53129" y="191602"/>
                  <a:pt x="62483" y="191602"/>
                </a:cubicBezTo>
                <a:lnTo>
                  <a:pt x="92812" y="191602"/>
                </a:lnTo>
                <a:cubicBezTo>
                  <a:pt x="102167" y="191602"/>
                  <a:pt x="109750" y="199182"/>
                  <a:pt x="109750" y="208532"/>
                </a:cubicBezTo>
                <a:cubicBezTo>
                  <a:pt x="109750" y="217883"/>
                  <a:pt x="102167" y="225463"/>
                  <a:pt x="92812" y="225463"/>
                </a:cubicBezTo>
                <a:close/>
                <a:moveTo>
                  <a:pt x="457018" y="33860"/>
                </a:moveTo>
                <a:lnTo>
                  <a:pt x="381146" y="33860"/>
                </a:lnTo>
                <a:cubicBezTo>
                  <a:pt x="371791" y="33860"/>
                  <a:pt x="364207" y="26281"/>
                  <a:pt x="364207" y="16930"/>
                </a:cubicBezTo>
                <a:cubicBezTo>
                  <a:pt x="364207" y="7580"/>
                  <a:pt x="371791" y="0"/>
                  <a:pt x="381146" y="0"/>
                </a:cubicBezTo>
                <a:lnTo>
                  <a:pt x="457018" y="0"/>
                </a:lnTo>
                <a:cubicBezTo>
                  <a:pt x="466373" y="0"/>
                  <a:pt x="473956" y="7580"/>
                  <a:pt x="473956" y="16930"/>
                </a:cubicBezTo>
                <a:cubicBezTo>
                  <a:pt x="473956" y="26281"/>
                  <a:pt x="466373" y="33860"/>
                  <a:pt x="457018" y="33860"/>
                </a:cubicBezTo>
                <a:close/>
                <a:moveTo>
                  <a:pt x="411268" y="129636"/>
                </a:moveTo>
                <a:lnTo>
                  <a:pt x="380937" y="129636"/>
                </a:lnTo>
                <a:cubicBezTo>
                  <a:pt x="371586" y="129636"/>
                  <a:pt x="364002" y="122056"/>
                  <a:pt x="364002" y="112706"/>
                </a:cubicBezTo>
                <a:cubicBezTo>
                  <a:pt x="364002" y="103355"/>
                  <a:pt x="371586" y="95775"/>
                  <a:pt x="380937" y="95775"/>
                </a:cubicBezTo>
                <a:lnTo>
                  <a:pt x="411268" y="95775"/>
                </a:lnTo>
                <a:cubicBezTo>
                  <a:pt x="420623" y="95775"/>
                  <a:pt x="428206" y="103355"/>
                  <a:pt x="428206" y="112706"/>
                </a:cubicBezTo>
                <a:cubicBezTo>
                  <a:pt x="428206" y="122056"/>
                  <a:pt x="420623" y="129636"/>
                  <a:pt x="411268" y="129636"/>
                </a:cubicBezTo>
                <a:close/>
                <a:moveTo>
                  <a:pt x="457018" y="321238"/>
                </a:moveTo>
                <a:lnTo>
                  <a:pt x="381146" y="321238"/>
                </a:lnTo>
                <a:cubicBezTo>
                  <a:pt x="371791" y="321238"/>
                  <a:pt x="364207" y="313658"/>
                  <a:pt x="364207" y="304308"/>
                </a:cubicBezTo>
                <a:cubicBezTo>
                  <a:pt x="364207" y="294958"/>
                  <a:pt x="371791" y="287378"/>
                  <a:pt x="381146" y="287378"/>
                </a:cubicBezTo>
                <a:lnTo>
                  <a:pt x="457018" y="287378"/>
                </a:lnTo>
                <a:cubicBezTo>
                  <a:pt x="466373" y="287378"/>
                  <a:pt x="473956" y="294958"/>
                  <a:pt x="473956" y="304308"/>
                </a:cubicBezTo>
                <a:cubicBezTo>
                  <a:pt x="473956" y="313658"/>
                  <a:pt x="466373" y="321238"/>
                  <a:pt x="457018" y="321238"/>
                </a:cubicBezTo>
                <a:close/>
                <a:moveTo>
                  <a:pt x="411268" y="225463"/>
                </a:moveTo>
                <a:lnTo>
                  <a:pt x="380937" y="225463"/>
                </a:lnTo>
                <a:cubicBezTo>
                  <a:pt x="371586" y="225463"/>
                  <a:pt x="364002" y="217883"/>
                  <a:pt x="364002" y="208532"/>
                </a:cubicBezTo>
                <a:cubicBezTo>
                  <a:pt x="364002" y="199182"/>
                  <a:pt x="371586" y="191602"/>
                  <a:pt x="380937" y="191602"/>
                </a:cubicBezTo>
                <a:lnTo>
                  <a:pt x="411268" y="191602"/>
                </a:lnTo>
                <a:cubicBezTo>
                  <a:pt x="420623" y="191602"/>
                  <a:pt x="428206" y="199182"/>
                  <a:pt x="428206" y="208532"/>
                </a:cubicBezTo>
                <a:cubicBezTo>
                  <a:pt x="428206" y="217883"/>
                  <a:pt x="420623" y="225463"/>
                  <a:pt x="411268" y="225463"/>
                </a:cubicBezTo>
                <a:close/>
                <a:moveTo>
                  <a:pt x="352565" y="327918"/>
                </a:moveTo>
                <a:lnTo>
                  <a:pt x="121239" y="327918"/>
                </a:lnTo>
                <a:lnTo>
                  <a:pt x="121239" y="0"/>
                </a:lnTo>
                <a:lnTo>
                  <a:pt x="352565" y="0"/>
                </a:lnTo>
                <a:close/>
                <a:moveTo>
                  <a:pt x="155270" y="294058"/>
                </a:moveTo>
                <a:lnTo>
                  <a:pt x="318738" y="294058"/>
                </a:lnTo>
                <a:lnTo>
                  <a:pt x="318738" y="33860"/>
                </a:lnTo>
                <a:lnTo>
                  <a:pt x="155270" y="33860"/>
                </a:lnTo>
                <a:close/>
              </a:path>
            </a:pathLst>
          </a:custGeom>
          <a:solidFill>
            <a:schemeClr val="bg1"/>
          </a:solidFill>
          <a:ln w="316" cap="flat">
            <a:noFill/>
            <a:prstDash val="solid"/>
            <a:miter/>
          </a:ln>
        </p:spPr>
        <p:txBody>
          <a:bodyPr rtlCol="0" anchor="ctr"/>
          <a:lstStyle/>
          <a:p>
            <a:endParaRPr lang="zh-CN" altLang="en-US">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grpSp>
        <p:nvGrpSpPr>
          <p:cNvPr id="37" name="明月设计21"/>
          <p:cNvGrpSpPr/>
          <p:nvPr>
            <p:custDataLst>
              <p:tags r:id="rId19"/>
            </p:custDataLst>
          </p:nvPr>
        </p:nvGrpSpPr>
        <p:grpSpPr>
          <a:xfrm>
            <a:off x="7025005" y="4493895"/>
            <a:ext cx="821690" cy="821690"/>
            <a:chOff x="10937000" y="7217013"/>
            <a:chExt cx="495548" cy="495546"/>
          </a:xfrm>
          <a:solidFill>
            <a:schemeClr val="bg1"/>
          </a:solidFill>
        </p:grpSpPr>
        <p:sp>
          <p:nvSpPr>
            <p:cNvPr id="38" name="明月设计21-1"/>
            <p:cNvSpPr/>
            <p:nvPr>
              <p:custDataLst>
                <p:tags r:id="rId20"/>
              </p:custDataLst>
            </p:nvPr>
          </p:nvSpPr>
          <p:spPr>
            <a:xfrm>
              <a:off x="11034956" y="7281724"/>
              <a:ext cx="293378" cy="348887"/>
            </a:xfrm>
            <a:custGeom>
              <a:avLst/>
              <a:gdLst>
                <a:gd name="connsiteX0" fmla="*/ 172728 w 293378"/>
                <a:gd name="connsiteY0" fmla="*/ 120467 h 348887"/>
                <a:gd name="connsiteX1" fmla="*/ 224129 w 293378"/>
                <a:gd name="connsiteY1" fmla="*/ 120467 h 348887"/>
                <a:gd name="connsiteX2" fmla="*/ 224129 w 293378"/>
                <a:gd name="connsiteY2" fmla="*/ 157637 h 348887"/>
                <a:gd name="connsiteX3" fmla="*/ 232348 w 293378"/>
                <a:gd name="connsiteY3" fmla="*/ 167206 h 348887"/>
                <a:gd name="connsiteX4" fmla="*/ 235783 w 293378"/>
                <a:gd name="connsiteY4" fmla="*/ 167819 h 348887"/>
                <a:gd name="connsiteX5" fmla="*/ 283013 w 293378"/>
                <a:gd name="connsiteY5" fmla="*/ 167819 h 348887"/>
                <a:gd name="connsiteX6" fmla="*/ 293072 w 293378"/>
                <a:gd name="connsiteY6" fmla="*/ 157821 h 348887"/>
                <a:gd name="connsiteX7" fmla="*/ 293379 w 293378"/>
                <a:gd name="connsiteY7" fmla="*/ 155184 h 348887"/>
                <a:gd name="connsiteX8" fmla="*/ 293379 w 293378"/>
                <a:gd name="connsiteY8" fmla="*/ 61521 h 348887"/>
                <a:gd name="connsiteX9" fmla="*/ 284914 w 293378"/>
                <a:gd name="connsiteY9" fmla="*/ 51585 h 348887"/>
                <a:gd name="connsiteX10" fmla="*/ 284792 w 293378"/>
                <a:gd name="connsiteY10" fmla="*/ 51585 h 348887"/>
                <a:gd name="connsiteX11" fmla="*/ 284239 w 293378"/>
                <a:gd name="connsiteY11" fmla="*/ 51523 h 348887"/>
                <a:gd name="connsiteX12" fmla="*/ 283381 w 293378"/>
                <a:gd name="connsiteY12" fmla="*/ 51462 h 348887"/>
                <a:gd name="connsiteX13" fmla="*/ 172728 w 293378"/>
                <a:gd name="connsiteY13" fmla="*/ 51462 h 348887"/>
                <a:gd name="connsiteX14" fmla="*/ 172728 w 293378"/>
                <a:gd name="connsiteY14" fmla="*/ 12758 h 348887"/>
                <a:gd name="connsiteX15" fmla="*/ 165980 w 293378"/>
                <a:gd name="connsiteY15" fmla="*/ 1656 h 348887"/>
                <a:gd name="connsiteX16" fmla="*/ 159724 w 293378"/>
                <a:gd name="connsiteY16" fmla="*/ 0 h 348887"/>
                <a:gd name="connsiteX17" fmla="*/ 38582 w 293378"/>
                <a:gd name="connsiteY17" fmla="*/ 0 h 348887"/>
                <a:gd name="connsiteX18" fmla="*/ 26130 w 293378"/>
                <a:gd name="connsiteY18" fmla="*/ 12451 h 348887"/>
                <a:gd name="connsiteX19" fmla="*/ 26130 w 293378"/>
                <a:gd name="connsiteY19" fmla="*/ 276325 h 348887"/>
                <a:gd name="connsiteX20" fmla="*/ 11777 w 293378"/>
                <a:gd name="connsiteY20" fmla="*/ 276325 h 348887"/>
                <a:gd name="connsiteX21" fmla="*/ 8219 w 293378"/>
                <a:gd name="connsiteY21" fmla="*/ 277062 h 348887"/>
                <a:gd name="connsiteX22" fmla="*/ 0 w 293378"/>
                <a:gd name="connsiteY22" fmla="*/ 288777 h 348887"/>
                <a:gd name="connsiteX23" fmla="*/ 0 w 293378"/>
                <a:gd name="connsiteY23" fmla="*/ 336436 h 348887"/>
                <a:gd name="connsiteX24" fmla="*/ 12452 w 293378"/>
                <a:gd name="connsiteY24" fmla="*/ 348888 h 348887"/>
                <a:gd name="connsiteX25" fmla="*/ 185118 w 293378"/>
                <a:gd name="connsiteY25" fmla="*/ 348888 h 348887"/>
                <a:gd name="connsiteX26" fmla="*/ 197569 w 293378"/>
                <a:gd name="connsiteY26" fmla="*/ 336436 h 348887"/>
                <a:gd name="connsiteX27" fmla="*/ 197569 w 293378"/>
                <a:gd name="connsiteY27" fmla="*/ 288838 h 348887"/>
                <a:gd name="connsiteX28" fmla="*/ 186651 w 293378"/>
                <a:gd name="connsiteY28" fmla="*/ 276448 h 348887"/>
                <a:gd name="connsiteX29" fmla="*/ 185792 w 293378"/>
                <a:gd name="connsiteY29" fmla="*/ 276325 h 348887"/>
                <a:gd name="connsiteX30" fmla="*/ 172728 w 293378"/>
                <a:gd name="connsiteY30" fmla="*/ 276325 h 348887"/>
                <a:gd name="connsiteX31" fmla="*/ 172728 w 293378"/>
                <a:gd name="connsiteY31" fmla="*/ 120467 h 348887"/>
                <a:gd name="connsiteX32" fmla="*/ 188246 w 293378"/>
                <a:gd name="connsiteY32" fmla="*/ 69618 h 348887"/>
                <a:gd name="connsiteX33" fmla="*/ 275161 w 293378"/>
                <a:gd name="connsiteY33" fmla="*/ 69618 h 348887"/>
                <a:gd name="connsiteX34" fmla="*/ 275161 w 293378"/>
                <a:gd name="connsiteY34" fmla="*/ 149664 h 348887"/>
                <a:gd name="connsiteX35" fmla="*/ 244186 w 293378"/>
                <a:gd name="connsiteY35" fmla="*/ 149664 h 348887"/>
                <a:gd name="connsiteX36" fmla="*/ 244186 w 293378"/>
                <a:gd name="connsiteY36" fmla="*/ 113413 h 348887"/>
                <a:gd name="connsiteX37" fmla="*/ 244247 w 293378"/>
                <a:gd name="connsiteY37" fmla="*/ 112431 h 348887"/>
                <a:gd name="connsiteX38" fmla="*/ 234188 w 293378"/>
                <a:gd name="connsiteY38" fmla="*/ 102372 h 348887"/>
                <a:gd name="connsiteX39" fmla="*/ 172728 w 293378"/>
                <a:gd name="connsiteY39" fmla="*/ 102372 h 348887"/>
                <a:gd name="connsiteX40" fmla="*/ 172728 w 293378"/>
                <a:gd name="connsiteY40" fmla="*/ 69618 h 348887"/>
                <a:gd name="connsiteX41" fmla="*/ 188246 w 293378"/>
                <a:gd name="connsiteY41" fmla="*/ 69618 h 348887"/>
                <a:gd name="connsiteX42" fmla="*/ 22940 w 293378"/>
                <a:gd name="connsiteY42" fmla="*/ 326377 h 348887"/>
                <a:gd name="connsiteX43" fmla="*/ 22940 w 293378"/>
                <a:gd name="connsiteY43" fmla="*/ 296444 h 348887"/>
                <a:gd name="connsiteX44" fmla="*/ 174629 w 293378"/>
                <a:gd name="connsiteY44" fmla="*/ 296444 h 348887"/>
                <a:gd name="connsiteX45" fmla="*/ 174629 w 293378"/>
                <a:gd name="connsiteY45" fmla="*/ 326377 h 348887"/>
                <a:gd name="connsiteX46" fmla="*/ 22940 w 293378"/>
                <a:gd name="connsiteY46" fmla="*/ 326377 h 348887"/>
                <a:gd name="connsiteX47" fmla="*/ 49070 w 293378"/>
                <a:gd name="connsiteY47" fmla="*/ 276325 h 348887"/>
                <a:gd name="connsiteX48" fmla="*/ 49070 w 293378"/>
                <a:gd name="connsiteY48" fmla="*/ 22940 h 348887"/>
                <a:gd name="connsiteX49" fmla="*/ 149726 w 293378"/>
                <a:gd name="connsiteY49" fmla="*/ 22940 h 348887"/>
                <a:gd name="connsiteX50" fmla="*/ 149726 w 293378"/>
                <a:gd name="connsiteY50" fmla="*/ 276325 h 348887"/>
                <a:gd name="connsiteX51" fmla="*/ 49070 w 293378"/>
                <a:gd name="connsiteY51" fmla="*/ 276325 h 34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3378" h="348887">
                  <a:moveTo>
                    <a:pt x="172728" y="120467"/>
                  </a:moveTo>
                  <a:lnTo>
                    <a:pt x="224129" y="120467"/>
                  </a:lnTo>
                  <a:lnTo>
                    <a:pt x="224129" y="157637"/>
                  </a:lnTo>
                  <a:cubicBezTo>
                    <a:pt x="224129" y="162421"/>
                    <a:pt x="227686" y="166347"/>
                    <a:pt x="232348" y="167206"/>
                  </a:cubicBezTo>
                  <a:cubicBezTo>
                    <a:pt x="233451" y="167574"/>
                    <a:pt x="234556" y="167819"/>
                    <a:pt x="235783" y="167819"/>
                  </a:cubicBezTo>
                  <a:lnTo>
                    <a:pt x="283013" y="167819"/>
                  </a:lnTo>
                  <a:cubicBezTo>
                    <a:pt x="288594" y="167819"/>
                    <a:pt x="293011" y="163341"/>
                    <a:pt x="293072" y="157821"/>
                  </a:cubicBezTo>
                  <a:cubicBezTo>
                    <a:pt x="293256" y="156963"/>
                    <a:pt x="293379" y="156104"/>
                    <a:pt x="293379" y="155184"/>
                  </a:cubicBezTo>
                  <a:lnTo>
                    <a:pt x="293379" y="61521"/>
                  </a:lnTo>
                  <a:cubicBezTo>
                    <a:pt x="293379" y="56492"/>
                    <a:pt x="289699" y="52321"/>
                    <a:pt x="284914" y="51585"/>
                  </a:cubicBezTo>
                  <a:lnTo>
                    <a:pt x="284792" y="51585"/>
                  </a:lnTo>
                  <a:cubicBezTo>
                    <a:pt x="284608" y="51523"/>
                    <a:pt x="284423" y="51523"/>
                    <a:pt x="284239" y="51523"/>
                  </a:cubicBezTo>
                  <a:cubicBezTo>
                    <a:pt x="283933" y="51462"/>
                    <a:pt x="283626" y="51462"/>
                    <a:pt x="283381" y="51462"/>
                  </a:cubicBezTo>
                  <a:lnTo>
                    <a:pt x="172728" y="51462"/>
                  </a:lnTo>
                  <a:lnTo>
                    <a:pt x="172728" y="12758"/>
                  </a:lnTo>
                  <a:cubicBezTo>
                    <a:pt x="172728" y="7912"/>
                    <a:pt x="169967" y="3741"/>
                    <a:pt x="165980" y="1656"/>
                  </a:cubicBezTo>
                  <a:cubicBezTo>
                    <a:pt x="164140" y="552"/>
                    <a:pt x="161993" y="0"/>
                    <a:pt x="159724" y="0"/>
                  </a:cubicBezTo>
                  <a:lnTo>
                    <a:pt x="38582" y="0"/>
                  </a:lnTo>
                  <a:cubicBezTo>
                    <a:pt x="31650" y="0"/>
                    <a:pt x="26130" y="5582"/>
                    <a:pt x="26130" y="12451"/>
                  </a:cubicBezTo>
                  <a:lnTo>
                    <a:pt x="26130" y="276325"/>
                  </a:lnTo>
                  <a:lnTo>
                    <a:pt x="11777" y="276325"/>
                  </a:lnTo>
                  <a:cubicBezTo>
                    <a:pt x="10489" y="276325"/>
                    <a:pt x="9323" y="276571"/>
                    <a:pt x="8219" y="277062"/>
                  </a:cubicBezTo>
                  <a:cubicBezTo>
                    <a:pt x="3435" y="278779"/>
                    <a:pt x="0" y="283379"/>
                    <a:pt x="0" y="288777"/>
                  </a:cubicBezTo>
                  <a:lnTo>
                    <a:pt x="0" y="336436"/>
                  </a:lnTo>
                  <a:cubicBezTo>
                    <a:pt x="0" y="343367"/>
                    <a:pt x="5582" y="348888"/>
                    <a:pt x="12452" y="348888"/>
                  </a:cubicBezTo>
                  <a:lnTo>
                    <a:pt x="185118" y="348888"/>
                  </a:lnTo>
                  <a:cubicBezTo>
                    <a:pt x="192049" y="348888"/>
                    <a:pt x="197569" y="343306"/>
                    <a:pt x="197569" y="336436"/>
                  </a:cubicBezTo>
                  <a:lnTo>
                    <a:pt x="197569" y="288838"/>
                  </a:lnTo>
                  <a:cubicBezTo>
                    <a:pt x="197569" y="282459"/>
                    <a:pt x="192785" y="277245"/>
                    <a:pt x="186651" y="276448"/>
                  </a:cubicBezTo>
                  <a:cubicBezTo>
                    <a:pt x="186405" y="276387"/>
                    <a:pt x="186099" y="276387"/>
                    <a:pt x="185792" y="276325"/>
                  </a:cubicBezTo>
                  <a:lnTo>
                    <a:pt x="172728" y="276325"/>
                  </a:lnTo>
                  <a:lnTo>
                    <a:pt x="172728" y="120467"/>
                  </a:lnTo>
                  <a:close/>
                  <a:moveTo>
                    <a:pt x="188246" y="69618"/>
                  </a:moveTo>
                  <a:lnTo>
                    <a:pt x="275161" y="69618"/>
                  </a:lnTo>
                  <a:lnTo>
                    <a:pt x="275161" y="149664"/>
                  </a:lnTo>
                  <a:lnTo>
                    <a:pt x="244186" y="149664"/>
                  </a:lnTo>
                  <a:lnTo>
                    <a:pt x="244186" y="113413"/>
                  </a:lnTo>
                  <a:cubicBezTo>
                    <a:pt x="244247" y="113045"/>
                    <a:pt x="244247" y="112800"/>
                    <a:pt x="244247" y="112431"/>
                  </a:cubicBezTo>
                  <a:cubicBezTo>
                    <a:pt x="244247" y="106850"/>
                    <a:pt x="239708" y="102372"/>
                    <a:pt x="234188" y="102372"/>
                  </a:cubicBezTo>
                  <a:lnTo>
                    <a:pt x="172728" y="102372"/>
                  </a:lnTo>
                  <a:lnTo>
                    <a:pt x="172728" y="69618"/>
                  </a:lnTo>
                  <a:lnTo>
                    <a:pt x="188246" y="69618"/>
                  </a:lnTo>
                  <a:close/>
                  <a:moveTo>
                    <a:pt x="22940" y="326377"/>
                  </a:moveTo>
                  <a:lnTo>
                    <a:pt x="22940" y="296444"/>
                  </a:lnTo>
                  <a:lnTo>
                    <a:pt x="174629" y="296444"/>
                  </a:lnTo>
                  <a:lnTo>
                    <a:pt x="174629" y="326377"/>
                  </a:lnTo>
                  <a:lnTo>
                    <a:pt x="22940" y="326377"/>
                  </a:lnTo>
                  <a:close/>
                  <a:moveTo>
                    <a:pt x="49070" y="276325"/>
                  </a:moveTo>
                  <a:lnTo>
                    <a:pt x="49070" y="22940"/>
                  </a:lnTo>
                  <a:lnTo>
                    <a:pt x="149726" y="22940"/>
                  </a:lnTo>
                  <a:lnTo>
                    <a:pt x="149726" y="276325"/>
                  </a:lnTo>
                  <a:lnTo>
                    <a:pt x="49070" y="276325"/>
                  </a:lnTo>
                  <a:close/>
                </a:path>
              </a:pathLst>
            </a:custGeom>
            <a:grpFill/>
            <a:ln w="484" cap="flat">
              <a:noFill/>
              <a:prstDash val="solid"/>
              <a:miter/>
            </a:ln>
          </p:spPr>
          <p:txBody>
            <a:bodyPr rtlCol="0" anchor="ctr"/>
            <a:lstStyle/>
            <a:p>
              <a:endParaRPr lang="zh-CN" altLang="en-US">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9" name="明月设计21-2"/>
            <p:cNvSpPr/>
            <p:nvPr>
              <p:custDataLst>
                <p:tags r:id="rId21"/>
              </p:custDataLst>
            </p:nvPr>
          </p:nvSpPr>
          <p:spPr>
            <a:xfrm>
              <a:off x="11256140" y="7465184"/>
              <a:ext cx="78512" cy="115559"/>
            </a:xfrm>
            <a:custGeom>
              <a:avLst/>
              <a:gdLst>
                <a:gd name="connsiteX0" fmla="*/ 73421 w 78512"/>
                <a:gd name="connsiteY0" fmla="*/ 57228 h 115559"/>
                <a:gd name="connsiteX1" fmla="*/ 72992 w 78512"/>
                <a:gd name="connsiteY1" fmla="*/ 56369 h 115559"/>
                <a:gd name="connsiteX2" fmla="*/ 44040 w 78512"/>
                <a:gd name="connsiteY2" fmla="*/ 8035 h 115559"/>
                <a:gd name="connsiteX3" fmla="*/ 39256 w 78512"/>
                <a:gd name="connsiteY3" fmla="*/ 0 h 115559"/>
                <a:gd name="connsiteX4" fmla="*/ 34472 w 78512"/>
                <a:gd name="connsiteY4" fmla="*/ 8035 h 115559"/>
                <a:gd name="connsiteX5" fmla="*/ 5275 w 78512"/>
                <a:gd name="connsiteY5" fmla="*/ 56676 h 115559"/>
                <a:gd name="connsiteX6" fmla="*/ 5091 w 78512"/>
                <a:gd name="connsiteY6" fmla="*/ 57044 h 115559"/>
                <a:gd name="connsiteX7" fmla="*/ 0 w 78512"/>
                <a:gd name="connsiteY7" fmla="*/ 76304 h 115559"/>
                <a:gd name="connsiteX8" fmla="*/ 39256 w 78512"/>
                <a:gd name="connsiteY8" fmla="*/ 115560 h 115559"/>
                <a:gd name="connsiteX9" fmla="*/ 78512 w 78512"/>
                <a:gd name="connsiteY9" fmla="*/ 76304 h 115559"/>
                <a:gd name="connsiteX10" fmla="*/ 73421 w 78512"/>
                <a:gd name="connsiteY10" fmla="*/ 57228 h 11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512" h="115559">
                  <a:moveTo>
                    <a:pt x="73421" y="57228"/>
                  </a:moveTo>
                  <a:cubicBezTo>
                    <a:pt x="73299" y="56860"/>
                    <a:pt x="73176" y="56615"/>
                    <a:pt x="72992" y="56369"/>
                  </a:cubicBezTo>
                  <a:lnTo>
                    <a:pt x="44040" y="8035"/>
                  </a:lnTo>
                  <a:lnTo>
                    <a:pt x="39256" y="0"/>
                  </a:lnTo>
                  <a:lnTo>
                    <a:pt x="34472" y="8035"/>
                  </a:lnTo>
                  <a:lnTo>
                    <a:pt x="5275" y="56676"/>
                  </a:lnTo>
                  <a:lnTo>
                    <a:pt x="5091" y="57044"/>
                  </a:lnTo>
                  <a:cubicBezTo>
                    <a:pt x="1778" y="62932"/>
                    <a:pt x="0" y="69618"/>
                    <a:pt x="0" y="76304"/>
                  </a:cubicBezTo>
                  <a:cubicBezTo>
                    <a:pt x="0" y="97956"/>
                    <a:pt x="17604" y="115560"/>
                    <a:pt x="39256" y="115560"/>
                  </a:cubicBezTo>
                  <a:cubicBezTo>
                    <a:pt x="60908" y="115560"/>
                    <a:pt x="78512" y="97956"/>
                    <a:pt x="78512" y="76304"/>
                  </a:cubicBezTo>
                  <a:cubicBezTo>
                    <a:pt x="78390" y="69679"/>
                    <a:pt x="76672" y="63116"/>
                    <a:pt x="73421" y="57228"/>
                  </a:cubicBezTo>
                  <a:close/>
                </a:path>
              </a:pathLst>
            </a:custGeom>
            <a:grpFill/>
            <a:ln w="484" cap="flat">
              <a:noFill/>
              <a:prstDash val="solid"/>
              <a:miter/>
            </a:ln>
          </p:spPr>
          <p:txBody>
            <a:bodyPr rtlCol="0" anchor="ctr"/>
            <a:lstStyle/>
            <a:p>
              <a:endParaRPr lang="zh-CN" altLang="en-US">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grpSp>
      <p:sp>
        <p:nvSpPr>
          <p:cNvPr id="41" name="明月设计22"/>
          <p:cNvSpPr/>
          <p:nvPr>
            <p:custDataLst>
              <p:tags r:id="rId22"/>
            </p:custDataLst>
          </p:nvPr>
        </p:nvSpPr>
        <p:spPr>
          <a:xfrm>
            <a:off x="9842500" y="4650740"/>
            <a:ext cx="508000" cy="508000"/>
          </a:xfrm>
          <a:custGeom>
            <a:avLst/>
            <a:gdLst>
              <a:gd name="connsiteX0" fmla="*/ 290164 w 317805"/>
              <a:gd name="connsiteY0" fmla="*/ 168738 h 317478"/>
              <a:gd name="connsiteX1" fmla="*/ 290164 w 317805"/>
              <a:gd name="connsiteY1" fmla="*/ 303979 h 317478"/>
              <a:gd name="connsiteX2" fmla="*/ 275879 w 317805"/>
              <a:gd name="connsiteY2" fmla="*/ 317326 h 317478"/>
              <a:gd name="connsiteX3" fmla="*/ 262531 w 317805"/>
              <a:gd name="connsiteY3" fmla="*/ 303979 h 317478"/>
              <a:gd name="connsiteX4" fmla="*/ 262531 w 317805"/>
              <a:gd name="connsiteY4" fmla="*/ 168738 h 317478"/>
              <a:gd name="connsiteX5" fmla="*/ 276816 w 317805"/>
              <a:gd name="connsiteY5" fmla="*/ 155390 h 317478"/>
              <a:gd name="connsiteX6" fmla="*/ 290164 w 317805"/>
              <a:gd name="connsiteY6" fmla="*/ 168738 h 317478"/>
              <a:gd name="connsiteX7" fmla="*/ 276348 w 317805"/>
              <a:gd name="connsiteY7" fmla="*/ 39463 h 317478"/>
              <a:gd name="connsiteX8" fmla="*/ 290172 w 317805"/>
              <a:gd name="connsiteY8" fmla="*/ 25639 h 317478"/>
              <a:gd name="connsiteX9" fmla="*/ 290172 w 317805"/>
              <a:gd name="connsiteY9" fmla="*/ 13824 h 317478"/>
              <a:gd name="connsiteX10" fmla="*/ 276348 w 317805"/>
              <a:gd name="connsiteY10" fmla="*/ 0 h 317478"/>
              <a:gd name="connsiteX11" fmla="*/ 262523 w 317805"/>
              <a:gd name="connsiteY11" fmla="*/ 13824 h 317478"/>
              <a:gd name="connsiteX12" fmla="*/ 262523 w 317805"/>
              <a:gd name="connsiteY12" fmla="*/ 25647 h 317478"/>
              <a:gd name="connsiteX13" fmla="*/ 276348 w 317805"/>
              <a:gd name="connsiteY13" fmla="*/ 39471 h 317478"/>
              <a:gd name="connsiteX14" fmla="*/ 82455 w 317805"/>
              <a:gd name="connsiteY14" fmla="*/ 158901 h 317478"/>
              <a:gd name="connsiteX15" fmla="*/ 41227 w 317805"/>
              <a:gd name="connsiteY15" fmla="*/ 200470 h 317478"/>
              <a:gd name="connsiteX16" fmla="*/ 0 w 317805"/>
              <a:gd name="connsiteY16" fmla="*/ 158901 h 317478"/>
              <a:gd name="connsiteX17" fmla="*/ 41235 w 317805"/>
              <a:gd name="connsiteY17" fmla="*/ 117333 h 317478"/>
              <a:gd name="connsiteX18" fmla="*/ 82455 w 317805"/>
              <a:gd name="connsiteY18" fmla="*/ 158901 h 317478"/>
              <a:gd name="connsiteX19" fmla="*/ 54821 w 317805"/>
              <a:gd name="connsiteY19" fmla="*/ 158901 h 317478"/>
              <a:gd name="connsiteX20" fmla="*/ 41235 w 317805"/>
              <a:gd name="connsiteY20" fmla="*/ 144966 h 317478"/>
              <a:gd name="connsiteX21" fmla="*/ 27633 w 317805"/>
              <a:gd name="connsiteY21" fmla="*/ 158901 h 317478"/>
              <a:gd name="connsiteX22" fmla="*/ 41227 w 317805"/>
              <a:gd name="connsiteY22" fmla="*/ 172837 h 317478"/>
              <a:gd name="connsiteX23" fmla="*/ 54821 w 317805"/>
              <a:gd name="connsiteY23" fmla="*/ 158901 h 317478"/>
              <a:gd name="connsiteX24" fmla="*/ 200138 w 317805"/>
              <a:gd name="connsiteY24" fmla="*/ 226864 h 317478"/>
              <a:gd name="connsiteX25" fmla="*/ 158902 w 317805"/>
              <a:gd name="connsiteY25" fmla="*/ 268440 h 317478"/>
              <a:gd name="connsiteX26" fmla="*/ 117667 w 317805"/>
              <a:gd name="connsiteY26" fmla="*/ 226864 h 317478"/>
              <a:gd name="connsiteX27" fmla="*/ 158902 w 317805"/>
              <a:gd name="connsiteY27" fmla="*/ 185287 h 317478"/>
              <a:gd name="connsiteX28" fmla="*/ 200138 w 317805"/>
              <a:gd name="connsiteY28" fmla="*/ 226864 h 317478"/>
              <a:gd name="connsiteX29" fmla="*/ 172489 w 317805"/>
              <a:gd name="connsiteY29" fmla="*/ 226864 h 317478"/>
              <a:gd name="connsiteX30" fmla="*/ 158902 w 317805"/>
              <a:gd name="connsiteY30" fmla="*/ 212920 h 317478"/>
              <a:gd name="connsiteX31" fmla="*/ 145317 w 317805"/>
              <a:gd name="connsiteY31" fmla="*/ 226864 h 317478"/>
              <a:gd name="connsiteX32" fmla="*/ 158902 w 317805"/>
              <a:gd name="connsiteY32" fmla="*/ 240799 h 317478"/>
              <a:gd name="connsiteX33" fmla="*/ 172489 w 317805"/>
              <a:gd name="connsiteY33" fmla="*/ 226864 h 317478"/>
              <a:gd name="connsiteX34" fmla="*/ 317806 w 317805"/>
              <a:gd name="connsiteY34" fmla="*/ 98916 h 317478"/>
              <a:gd name="connsiteX35" fmla="*/ 276570 w 317805"/>
              <a:gd name="connsiteY35" fmla="*/ 140485 h 317478"/>
              <a:gd name="connsiteX36" fmla="*/ 235350 w 317805"/>
              <a:gd name="connsiteY36" fmla="*/ 98916 h 317478"/>
              <a:gd name="connsiteX37" fmla="*/ 276578 w 317805"/>
              <a:gd name="connsiteY37" fmla="*/ 57340 h 317478"/>
              <a:gd name="connsiteX38" fmla="*/ 317806 w 317805"/>
              <a:gd name="connsiteY38" fmla="*/ 98916 h 317478"/>
              <a:gd name="connsiteX39" fmla="*/ 290172 w 317805"/>
              <a:gd name="connsiteY39" fmla="*/ 98916 h 317478"/>
              <a:gd name="connsiteX40" fmla="*/ 276578 w 317805"/>
              <a:gd name="connsiteY40" fmla="*/ 84973 h 317478"/>
              <a:gd name="connsiteX41" fmla="*/ 262984 w 317805"/>
              <a:gd name="connsiteY41" fmla="*/ 98916 h 317478"/>
              <a:gd name="connsiteX42" fmla="*/ 276570 w 317805"/>
              <a:gd name="connsiteY42" fmla="*/ 112852 h 317478"/>
              <a:gd name="connsiteX43" fmla="*/ 290172 w 317805"/>
              <a:gd name="connsiteY43" fmla="*/ 98916 h 317478"/>
              <a:gd name="connsiteX44" fmla="*/ 158895 w 317805"/>
              <a:gd name="connsiteY44" fmla="*/ 282225 h 317478"/>
              <a:gd name="connsiteX45" fmla="*/ 145078 w 317805"/>
              <a:gd name="connsiteY45" fmla="*/ 296042 h 317478"/>
              <a:gd name="connsiteX46" fmla="*/ 145078 w 317805"/>
              <a:gd name="connsiteY46" fmla="*/ 303987 h 317478"/>
              <a:gd name="connsiteX47" fmla="*/ 159230 w 317805"/>
              <a:gd name="connsiteY47" fmla="*/ 317475 h 317478"/>
              <a:gd name="connsiteX48" fmla="*/ 172719 w 317805"/>
              <a:gd name="connsiteY48" fmla="*/ 303987 h 317478"/>
              <a:gd name="connsiteX49" fmla="*/ 172719 w 317805"/>
              <a:gd name="connsiteY49" fmla="*/ 296042 h 317478"/>
              <a:gd name="connsiteX50" fmla="*/ 158895 w 317805"/>
              <a:gd name="connsiteY50" fmla="*/ 282217 h 317478"/>
              <a:gd name="connsiteX51" fmla="*/ 158895 w 317805"/>
              <a:gd name="connsiteY51" fmla="*/ 168253 h 317478"/>
              <a:gd name="connsiteX52" fmla="*/ 172719 w 317805"/>
              <a:gd name="connsiteY52" fmla="*/ 154428 h 317478"/>
              <a:gd name="connsiteX53" fmla="*/ 172719 w 317805"/>
              <a:gd name="connsiteY53" fmla="*/ 13824 h 317478"/>
              <a:gd name="connsiteX54" fmla="*/ 158567 w 317805"/>
              <a:gd name="connsiteY54" fmla="*/ 335 h 317478"/>
              <a:gd name="connsiteX55" fmla="*/ 145078 w 317805"/>
              <a:gd name="connsiteY55" fmla="*/ 13824 h 317478"/>
              <a:gd name="connsiteX56" fmla="*/ 145078 w 317805"/>
              <a:gd name="connsiteY56" fmla="*/ 154436 h 317478"/>
              <a:gd name="connsiteX57" fmla="*/ 158902 w 317805"/>
              <a:gd name="connsiteY57" fmla="*/ 168261 h 317478"/>
              <a:gd name="connsiteX58" fmla="*/ 41450 w 317805"/>
              <a:gd name="connsiteY58" fmla="*/ 218585 h 317478"/>
              <a:gd name="connsiteX59" fmla="*/ 27625 w 317805"/>
              <a:gd name="connsiteY59" fmla="*/ 232401 h 317478"/>
              <a:gd name="connsiteX60" fmla="*/ 27625 w 317805"/>
              <a:gd name="connsiteY60" fmla="*/ 303987 h 317478"/>
              <a:gd name="connsiteX61" fmla="*/ 41777 w 317805"/>
              <a:gd name="connsiteY61" fmla="*/ 317475 h 317478"/>
              <a:gd name="connsiteX62" fmla="*/ 55266 w 317805"/>
              <a:gd name="connsiteY62" fmla="*/ 303987 h 317478"/>
              <a:gd name="connsiteX63" fmla="*/ 55266 w 317805"/>
              <a:gd name="connsiteY63" fmla="*/ 232401 h 317478"/>
              <a:gd name="connsiteX64" fmla="*/ 41442 w 317805"/>
              <a:gd name="connsiteY64" fmla="*/ 218577 h 317478"/>
              <a:gd name="connsiteX65" fmla="*/ 41450 w 317805"/>
              <a:gd name="connsiteY65" fmla="*/ 99909 h 317478"/>
              <a:gd name="connsiteX66" fmla="*/ 55266 w 317805"/>
              <a:gd name="connsiteY66" fmla="*/ 86093 h 317478"/>
              <a:gd name="connsiteX67" fmla="*/ 55266 w 317805"/>
              <a:gd name="connsiteY67" fmla="*/ 13816 h 317478"/>
              <a:gd name="connsiteX68" fmla="*/ 40981 w 317805"/>
              <a:gd name="connsiteY68" fmla="*/ 469 h 317478"/>
              <a:gd name="connsiteX69" fmla="*/ 27633 w 317805"/>
              <a:gd name="connsiteY69" fmla="*/ 13816 h 317478"/>
              <a:gd name="connsiteX70" fmla="*/ 27633 w 317805"/>
              <a:gd name="connsiteY70" fmla="*/ 86093 h 317478"/>
              <a:gd name="connsiteX71" fmla="*/ 41450 w 317805"/>
              <a:gd name="connsiteY71" fmla="*/ 99917 h 31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17805" h="317478">
                <a:moveTo>
                  <a:pt x="290164" y="168738"/>
                </a:moveTo>
                <a:lnTo>
                  <a:pt x="290164" y="303979"/>
                </a:lnTo>
                <a:cubicBezTo>
                  <a:pt x="289905" y="311609"/>
                  <a:pt x="283509" y="317586"/>
                  <a:pt x="275879" y="317326"/>
                </a:cubicBezTo>
                <a:cubicBezTo>
                  <a:pt x="268612" y="317080"/>
                  <a:pt x="262777" y="311245"/>
                  <a:pt x="262531" y="303979"/>
                </a:cubicBezTo>
                <a:lnTo>
                  <a:pt x="262531" y="168738"/>
                </a:lnTo>
                <a:cubicBezTo>
                  <a:pt x="262790" y="161107"/>
                  <a:pt x="269185" y="155131"/>
                  <a:pt x="276816" y="155390"/>
                </a:cubicBezTo>
                <a:cubicBezTo>
                  <a:pt x="284083" y="155636"/>
                  <a:pt x="289918" y="161470"/>
                  <a:pt x="290164" y="168738"/>
                </a:cubicBezTo>
                <a:close/>
                <a:moveTo>
                  <a:pt x="276348" y="39463"/>
                </a:moveTo>
                <a:cubicBezTo>
                  <a:pt x="283975" y="39463"/>
                  <a:pt x="290172" y="33266"/>
                  <a:pt x="290172" y="25639"/>
                </a:cubicBezTo>
                <a:lnTo>
                  <a:pt x="290172" y="13824"/>
                </a:lnTo>
                <a:cubicBezTo>
                  <a:pt x="290172" y="6189"/>
                  <a:pt x="283982" y="0"/>
                  <a:pt x="276348" y="0"/>
                </a:cubicBezTo>
                <a:cubicBezTo>
                  <a:pt x="268712" y="0"/>
                  <a:pt x="262523" y="6189"/>
                  <a:pt x="262523" y="13824"/>
                </a:cubicBezTo>
                <a:lnTo>
                  <a:pt x="262523" y="25647"/>
                </a:lnTo>
                <a:cubicBezTo>
                  <a:pt x="262523" y="33274"/>
                  <a:pt x="268720" y="39471"/>
                  <a:pt x="276348" y="39471"/>
                </a:cubicBezTo>
                <a:close/>
                <a:moveTo>
                  <a:pt x="82455" y="158901"/>
                </a:moveTo>
                <a:cubicBezTo>
                  <a:pt x="82455" y="181823"/>
                  <a:pt x="63966" y="200470"/>
                  <a:pt x="41227" y="200470"/>
                </a:cubicBezTo>
                <a:cubicBezTo>
                  <a:pt x="18496" y="200470"/>
                  <a:pt x="0" y="181823"/>
                  <a:pt x="0" y="158901"/>
                </a:cubicBezTo>
                <a:cubicBezTo>
                  <a:pt x="0" y="135980"/>
                  <a:pt x="18496" y="117333"/>
                  <a:pt x="41235" y="117333"/>
                </a:cubicBezTo>
                <a:cubicBezTo>
                  <a:pt x="63958" y="117333"/>
                  <a:pt x="82455" y="135980"/>
                  <a:pt x="82455" y="158901"/>
                </a:cubicBezTo>
                <a:close/>
                <a:moveTo>
                  <a:pt x="54821" y="158901"/>
                </a:moveTo>
                <a:cubicBezTo>
                  <a:pt x="54821" y="151219"/>
                  <a:pt x="48727" y="144966"/>
                  <a:pt x="41235" y="144966"/>
                </a:cubicBezTo>
                <a:cubicBezTo>
                  <a:pt x="33735" y="144966"/>
                  <a:pt x="27633" y="151219"/>
                  <a:pt x="27633" y="158901"/>
                </a:cubicBezTo>
                <a:cubicBezTo>
                  <a:pt x="27633" y="166584"/>
                  <a:pt x="33735" y="172837"/>
                  <a:pt x="41227" y="172837"/>
                </a:cubicBezTo>
                <a:cubicBezTo>
                  <a:pt x="48727" y="172837"/>
                  <a:pt x="54821" y="166584"/>
                  <a:pt x="54821" y="158901"/>
                </a:cubicBezTo>
                <a:close/>
                <a:moveTo>
                  <a:pt x="200138" y="226864"/>
                </a:moveTo>
                <a:cubicBezTo>
                  <a:pt x="200138" y="249785"/>
                  <a:pt x="181633" y="268440"/>
                  <a:pt x="158902" y="268440"/>
                </a:cubicBezTo>
                <a:cubicBezTo>
                  <a:pt x="136171" y="268440"/>
                  <a:pt x="117667" y="249785"/>
                  <a:pt x="117667" y="226864"/>
                </a:cubicBezTo>
                <a:cubicBezTo>
                  <a:pt x="117667" y="203942"/>
                  <a:pt x="136171" y="185287"/>
                  <a:pt x="158902" y="185287"/>
                </a:cubicBezTo>
                <a:cubicBezTo>
                  <a:pt x="181633" y="185287"/>
                  <a:pt x="200138" y="203942"/>
                  <a:pt x="200138" y="226864"/>
                </a:cubicBezTo>
                <a:close/>
                <a:moveTo>
                  <a:pt x="172489" y="226864"/>
                </a:moveTo>
                <a:cubicBezTo>
                  <a:pt x="172489" y="219181"/>
                  <a:pt x="166395" y="212920"/>
                  <a:pt x="158902" y="212920"/>
                </a:cubicBezTo>
                <a:cubicBezTo>
                  <a:pt x="151410" y="212920"/>
                  <a:pt x="145317" y="219181"/>
                  <a:pt x="145317" y="226864"/>
                </a:cubicBezTo>
                <a:cubicBezTo>
                  <a:pt x="145317" y="234547"/>
                  <a:pt x="151410" y="240799"/>
                  <a:pt x="158902" y="240799"/>
                </a:cubicBezTo>
                <a:cubicBezTo>
                  <a:pt x="166395" y="240799"/>
                  <a:pt x="172489" y="234547"/>
                  <a:pt x="172489" y="226864"/>
                </a:cubicBezTo>
                <a:close/>
                <a:moveTo>
                  <a:pt x="317806" y="98916"/>
                </a:moveTo>
                <a:cubicBezTo>
                  <a:pt x="317806" y="121838"/>
                  <a:pt x="299309" y="140485"/>
                  <a:pt x="276570" y="140485"/>
                </a:cubicBezTo>
                <a:cubicBezTo>
                  <a:pt x="253847" y="140485"/>
                  <a:pt x="235350" y="121838"/>
                  <a:pt x="235350" y="98916"/>
                </a:cubicBezTo>
                <a:cubicBezTo>
                  <a:pt x="235350" y="75995"/>
                  <a:pt x="253847" y="57340"/>
                  <a:pt x="276578" y="57340"/>
                </a:cubicBezTo>
                <a:cubicBezTo>
                  <a:pt x="299309" y="57340"/>
                  <a:pt x="317806" y="75987"/>
                  <a:pt x="317806" y="98916"/>
                </a:cubicBezTo>
                <a:close/>
                <a:moveTo>
                  <a:pt x="290172" y="98916"/>
                </a:moveTo>
                <a:cubicBezTo>
                  <a:pt x="290172" y="91225"/>
                  <a:pt x="284070" y="84973"/>
                  <a:pt x="276578" y="84973"/>
                </a:cubicBezTo>
                <a:cubicBezTo>
                  <a:pt x="269078" y="84973"/>
                  <a:pt x="262984" y="91225"/>
                  <a:pt x="262984" y="98916"/>
                </a:cubicBezTo>
                <a:cubicBezTo>
                  <a:pt x="262984" y="106599"/>
                  <a:pt x="269078" y="112852"/>
                  <a:pt x="276570" y="112852"/>
                </a:cubicBezTo>
                <a:cubicBezTo>
                  <a:pt x="284070" y="112852"/>
                  <a:pt x="290172" y="106599"/>
                  <a:pt x="290172" y="98916"/>
                </a:cubicBezTo>
                <a:close/>
                <a:moveTo>
                  <a:pt x="158895" y="282225"/>
                </a:moveTo>
                <a:cubicBezTo>
                  <a:pt x="151267" y="282225"/>
                  <a:pt x="145078" y="288406"/>
                  <a:pt x="145078" y="296042"/>
                </a:cubicBezTo>
                <a:lnTo>
                  <a:pt x="145078" y="303987"/>
                </a:lnTo>
                <a:cubicBezTo>
                  <a:pt x="145261" y="311621"/>
                  <a:pt x="151597" y="317658"/>
                  <a:pt x="159230" y="317475"/>
                </a:cubicBezTo>
                <a:cubicBezTo>
                  <a:pt x="166605" y="317298"/>
                  <a:pt x="172542" y="311363"/>
                  <a:pt x="172719" y="303987"/>
                </a:cubicBezTo>
                <a:lnTo>
                  <a:pt x="172719" y="296042"/>
                </a:lnTo>
                <a:cubicBezTo>
                  <a:pt x="172719" y="288414"/>
                  <a:pt x="166522" y="282217"/>
                  <a:pt x="158895" y="282217"/>
                </a:cubicBezTo>
                <a:close/>
                <a:moveTo>
                  <a:pt x="158895" y="168253"/>
                </a:moveTo>
                <a:cubicBezTo>
                  <a:pt x="166522" y="168253"/>
                  <a:pt x="172719" y="162056"/>
                  <a:pt x="172719" y="154428"/>
                </a:cubicBezTo>
                <a:lnTo>
                  <a:pt x="172719" y="13824"/>
                </a:lnTo>
                <a:cubicBezTo>
                  <a:pt x="172536" y="6192"/>
                  <a:pt x="166200" y="152"/>
                  <a:pt x="158567" y="335"/>
                </a:cubicBezTo>
                <a:cubicBezTo>
                  <a:pt x="151192" y="512"/>
                  <a:pt x="145255" y="6449"/>
                  <a:pt x="145078" y="13824"/>
                </a:cubicBezTo>
                <a:lnTo>
                  <a:pt x="145078" y="154436"/>
                </a:lnTo>
                <a:cubicBezTo>
                  <a:pt x="145078" y="162064"/>
                  <a:pt x="151267" y="168261"/>
                  <a:pt x="158902" y="168261"/>
                </a:cubicBezTo>
                <a:close/>
                <a:moveTo>
                  <a:pt x="41450" y="218585"/>
                </a:moveTo>
                <a:cubicBezTo>
                  <a:pt x="33822" y="218585"/>
                  <a:pt x="27625" y="224774"/>
                  <a:pt x="27625" y="232401"/>
                </a:cubicBezTo>
                <a:lnTo>
                  <a:pt x="27625" y="303987"/>
                </a:lnTo>
                <a:cubicBezTo>
                  <a:pt x="27808" y="311621"/>
                  <a:pt x="34144" y="317658"/>
                  <a:pt x="41777" y="317475"/>
                </a:cubicBezTo>
                <a:cubicBezTo>
                  <a:pt x="49152" y="317298"/>
                  <a:pt x="55089" y="311363"/>
                  <a:pt x="55266" y="303987"/>
                </a:cubicBezTo>
                <a:lnTo>
                  <a:pt x="55266" y="232401"/>
                </a:lnTo>
                <a:cubicBezTo>
                  <a:pt x="55266" y="224774"/>
                  <a:pt x="49077" y="218577"/>
                  <a:pt x="41442" y="218577"/>
                </a:cubicBezTo>
                <a:close/>
                <a:moveTo>
                  <a:pt x="41450" y="99909"/>
                </a:moveTo>
                <a:cubicBezTo>
                  <a:pt x="49077" y="99909"/>
                  <a:pt x="55266" y="93720"/>
                  <a:pt x="55266" y="86093"/>
                </a:cubicBezTo>
                <a:lnTo>
                  <a:pt x="55266" y="13816"/>
                </a:lnTo>
                <a:cubicBezTo>
                  <a:pt x="55008" y="6186"/>
                  <a:pt x="48612" y="210"/>
                  <a:pt x="40981" y="469"/>
                </a:cubicBezTo>
                <a:cubicBezTo>
                  <a:pt x="33714" y="715"/>
                  <a:pt x="27880" y="6549"/>
                  <a:pt x="27633" y="13816"/>
                </a:cubicBezTo>
                <a:lnTo>
                  <a:pt x="27633" y="86093"/>
                </a:lnTo>
                <a:cubicBezTo>
                  <a:pt x="27633" y="93720"/>
                  <a:pt x="33814" y="99917"/>
                  <a:pt x="41450" y="99917"/>
                </a:cubicBezTo>
                <a:close/>
              </a:path>
            </a:pathLst>
          </a:custGeom>
          <a:solidFill>
            <a:schemeClr val="bg1"/>
          </a:solidFill>
          <a:ln w="307" cap="flat">
            <a:noFill/>
            <a:prstDash val="solid"/>
            <a:miter/>
          </a:ln>
        </p:spPr>
        <p:txBody>
          <a:bodyPr rtlCol="0" anchor="ctr"/>
          <a:lstStyle/>
          <a:p>
            <a:endParaRPr lang="zh-CN" altLang="en-US">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2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9"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明月设计1"/>
          <p:cNvSpPr/>
          <p:nvPr/>
        </p:nvSpPr>
        <p:spPr>
          <a:xfrm>
            <a:off x="631968" y="3666066"/>
            <a:ext cx="10981267" cy="2548267"/>
          </a:xfrm>
          <a:prstGeom prst="parallelogram">
            <a:avLst>
              <a:gd name="adj" fmla="val 48710"/>
            </a:avLst>
          </a:pr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13" name="明月设计2" descr="D:\素材\freepik\法律\8@1000x.png8@1000x"/>
          <p:cNvPicPr>
            <a:picLocks noChangeAspect="1"/>
          </p:cNvPicPr>
          <p:nvPr/>
        </p:nvPicPr>
        <p:blipFill>
          <a:blip r:embed="rId1">
            <a:lum contrast="12000"/>
          </a:blip>
          <a:srcRect b="3200"/>
          <a:stretch>
            <a:fillRect/>
          </a:stretch>
        </p:blipFill>
        <p:spPr>
          <a:xfrm flipH="1">
            <a:off x="1329690" y="1478280"/>
            <a:ext cx="1558290" cy="4735830"/>
          </a:xfrm>
          <a:prstGeom prst="rect">
            <a:avLst/>
          </a:prstGeom>
        </p:spPr>
      </p:pic>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 name="明月设计5"/>
          <p:cNvSpPr/>
          <p:nvPr>
            <p:custDataLst>
              <p:tags r:id="rId2"/>
            </p:custDataLst>
          </p:nvPr>
        </p:nvSpPr>
        <p:spPr>
          <a:xfrm>
            <a:off x="3522980" y="2353945"/>
            <a:ext cx="6780530" cy="1050925"/>
          </a:xfrm>
          <a:prstGeom prst="rect">
            <a:avLst/>
          </a:prstGeom>
          <a:ln w="25400">
            <a:noFill/>
            <a:prstDash val="dash"/>
          </a:ln>
        </p:spPr>
        <p:txBody>
          <a:bodyPr wrap="square">
            <a:spAutoFit/>
          </a:bodyPr>
          <a:lstStyle/>
          <a:p>
            <a:pPr lvl="0" algn="just">
              <a:lnSpc>
                <a:spcPct val="130000"/>
              </a:lnSpc>
              <a:spcBef>
                <a:spcPts val="600"/>
              </a:spcBef>
              <a:buClrTx/>
              <a:buSzTx/>
              <a:buFontTx/>
            </a:pPr>
            <a:r>
              <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2007年6月，15岁广州少年王某因不满父母对其沉迷上网老是劝阻，而对父母产生怨恨，残忍地杀害母亲、砍伤父亲，王某以故意杀人罪被判有期徒刑14年。 </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4" name="明月设计6"/>
          <p:cNvSpPr/>
          <p:nvPr>
            <p:custDataLst>
              <p:tags r:id="rId3"/>
            </p:custDataLst>
          </p:nvPr>
        </p:nvSpPr>
        <p:spPr>
          <a:xfrm>
            <a:off x="3522980" y="1569085"/>
            <a:ext cx="2635250"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抗诱惑</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7"/>
          <p:cNvSpPr/>
          <p:nvPr>
            <p:custDataLst>
              <p:tags r:id="rId4"/>
            </p:custDataLst>
          </p:nvPr>
        </p:nvSpPr>
        <p:spPr>
          <a:xfrm>
            <a:off x="3522980" y="4813300"/>
            <a:ext cx="6572250" cy="1050925"/>
          </a:xfrm>
          <a:prstGeom prst="rect">
            <a:avLst/>
          </a:prstGeom>
          <a:ln w="25400">
            <a:noFill/>
            <a:prstDash val="dash"/>
          </a:ln>
        </p:spPr>
        <p:txBody>
          <a:bodyPr wrap="square">
            <a:spAutoFit/>
          </a:bodyPr>
          <a:lstStyle/>
          <a:p>
            <a:pPr lvl="0" algn="just">
              <a:lnSpc>
                <a:spcPct val="130000"/>
              </a:lnSpc>
              <a:spcBef>
                <a:spcPts val="600"/>
              </a:spcBef>
              <a:buClrTx/>
              <a:buSzTx/>
              <a:buFontTx/>
            </a:pPr>
            <a:r>
              <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rPr>
              <a:t>校园友好交往准则：尊重同学、礼貌相处、不打闹、不推搡、不欺负他人、不辱骂、不孤立同学，与善人居，如入芝兰之室，久而不闻其香；与不善人居，如入鲍鱼之肆，久而不闻其臭。</a:t>
            </a:r>
            <a:endParaRPr lang="zh-CN" altLang="en-US" sz="1600" dirty="0">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1" name="明月设计8"/>
          <p:cNvSpPr/>
          <p:nvPr>
            <p:custDataLst>
              <p:tags r:id="rId5"/>
            </p:custDataLst>
          </p:nvPr>
        </p:nvSpPr>
        <p:spPr>
          <a:xfrm>
            <a:off x="3522980" y="4007485"/>
            <a:ext cx="2635250"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慎交友</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 name="文本框 1"/>
          <p:cNvSpPr txBox="1"/>
          <p:nvPr/>
        </p:nvSpPr>
        <p:spPr>
          <a:xfrm>
            <a:off x="2717800" y="1047115"/>
            <a:ext cx="8572500" cy="521970"/>
          </a:xfrm>
          <a:prstGeom prst="rect">
            <a:avLst/>
          </a:prstGeom>
          <a:noFill/>
        </p:spPr>
        <p:txBody>
          <a:bodyPr wrap="square" rtlCol="0" anchor="t">
            <a:spAutoFit/>
          </a:bodyPr>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友好相处、守好边界、文明解决矛盾，共建平安校园</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10" presetClass="entr" presetSubtype="0"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明月设计1"/>
          <p:cNvSpPr/>
          <p:nvPr>
            <p:custDataLst>
              <p:tags r:id="rId1"/>
            </p:custDataLst>
          </p:nvPr>
        </p:nvSpPr>
        <p:spPr>
          <a:xfrm>
            <a:off x="2907030" y="347980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21" name="明月设计2"/>
          <p:cNvSpPr/>
          <p:nvPr>
            <p:custDataLst>
              <p:tags r:id="rId2"/>
            </p:custDataLst>
          </p:nvPr>
        </p:nvSpPr>
        <p:spPr>
          <a:xfrm>
            <a:off x="2950210" y="191135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6" name="明月设计3"/>
          <p:cNvSpPr/>
          <p:nvPr>
            <p:custDataLst>
              <p:tags r:id="rId3"/>
            </p:custDataLst>
          </p:nvPr>
        </p:nvSpPr>
        <p:spPr>
          <a:xfrm>
            <a:off x="2950210" y="451485"/>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8" name="明月设计4" descr="7b0a20202020227461726765744d6f64756c65223a202270726f636573734f6e6c696e65466f6e7473220a7d0a"/>
          <p:cNvSpPr txBox="1"/>
          <p:nvPr/>
        </p:nvSpPr>
        <p:spPr>
          <a:xfrm>
            <a:off x="2116455" y="848360"/>
            <a:ext cx="490220" cy="4460240"/>
          </a:xfrm>
          <a:prstGeom prst="rect">
            <a:avLst/>
          </a:prstGeom>
          <a:noFill/>
        </p:spPr>
        <p:txBody>
          <a:bodyPr vert="eaVert" wrap="square" rtlCol="0">
            <a:spAutoFit/>
          </a:bodyPr>
          <a:lstStyle/>
          <a:p>
            <a:pPr algn="dist"/>
            <a:r>
              <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rPr>
              <a:t>contents</a:t>
            </a:r>
            <a:endPar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endParaRPr>
          </a:p>
        </p:txBody>
      </p:sp>
      <p:sp>
        <p:nvSpPr>
          <p:cNvPr id="20" name="明月设计5" descr="7b0a20202020227461726765744d6f64756c65223a202270726f636573734f6e6c696e65466f6e7473220a7d0a"/>
          <p:cNvSpPr txBox="1"/>
          <p:nvPr/>
        </p:nvSpPr>
        <p:spPr>
          <a:xfrm>
            <a:off x="839470" y="2055178"/>
            <a:ext cx="1183005" cy="2046605"/>
          </a:xfrm>
          <a:prstGeom prst="rect">
            <a:avLst/>
          </a:prstGeom>
          <a:noFill/>
        </p:spPr>
        <p:txBody>
          <a:bodyPr vert="eaVert" wrap="square" rtlCol="0">
            <a:spAutoFit/>
          </a:bodyPr>
          <a:lstStyle/>
          <a:p>
            <a:pPr lvl="0" algn="dist">
              <a:buClrTx/>
              <a:buSzTx/>
              <a:buFontTx/>
            </a:pPr>
            <a:r>
              <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目录</a:t>
            </a:r>
            <a:endPar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93" name="明月设计7"/>
          <p:cNvSpPr/>
          <p:nvPr>
            <p:custDataLst>
              <p:tags r:id="rId4"/>
            </p:custDataLst>
          </p:nvPr>
        </p:nvSpPr>
        <p:spPr>
          <a:xfrm>
            <a:off x="3212465" y="601345"/>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94" name="明月设计8"/>
          <p:cNvSpPr txBox="1"/>
          <p:nvPr>
            <p:custDataLst>
              <p:tags r:id="rId5"/>
            </p:custDataLst>
          </p:nvPr>
        </p:nvSpPr>
        <p:spPr bwMode="auto">
          <a:xfrm>
            <a:off x="4088765" y="1044575"/>
            <a:ext cx="338518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（校园高频日常场景、同学间的民事权责界限）</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14" name="明月设计9"/>
          <p:cNvSpPr txBox="1"/>
          <p:nvPr>
            <p:custDataLst>
              <p:tags r:id="rId6"/>
            </p:custDataLst>
          </p:nvPr>
        </p:nvSpPr>
        <p:spPr>
          <a:xfrm>
            <a:off x="4088765" y="610235"/>
            <a:ext cx="1484630" cy="383540"/>
          </a:xfrm>
          <a:prstGeom prst="rect">
            <a:avLst/>
          </a:prstGeom>
          <a:noFill/>
        </p:spPr>
        <p:txBody>
          <a:bodyPr vert="horz" wrap="none" lIns="91440" tIns="45720" rIns="91440" bIns="45720" rtlCol="0" anchor="t" anchorCtr="0">
            <a:noAutofit/>
          </a:bodyPr>
          <a:lstStyle/>
          <a:p>
            <a:pPr algn="l">
              <a:defRPr/>
            </a:pPr>
            <a:r>
              <a:rPr lang="zh-CN" altLang="en-US" sz="2500" kern="0" spc="150" dirty="0">
                <a:solidFill>
                  <a:srgbClr val="673B28"/>
                </a:solidFill>
                <a:latin typeface="汉仪雅酷黑 75W" panose="020B0804020202020204" charset="-122"/>
                <a:ea typeface="汉仪雅酷黑 75W" panose="020B0804020202020204" charset="-122"/>
                <a:cs typeface="+mn-ea"/>
                <a:sym typeface="+mn-lt"/>
              </a:rPr>
              <a:t>校园安全</a:t>
            </a:r>
            <a:r>
              <a:rPr lang="zh-CN" altLang="en-US" sz="2500" kern="0" spc="150" dirty="0">
                <a:solidFill>
                  <a:srgbClr val="673B28"/>
                </a:solidFill>
                <a:latin typeface="汉仪雅酷黑 75W" panose="020B0804020202020204" charset="-122"/>
                <a:ea typeface="汉仪雅酷黑 75W" panose="020B0804020202020204" charset="-122"/>
                <a:cs typeface="+mn-ea"/>
                <a:sym typeface="+mn-lt"/>
              </a:rPr>
              <a:t>意识</a:t>
            </a:r>
            <a:endParaRPr lang="zh-CN" altLang="en-US" sz="2500" kern="0" spc="150" dirty="0">
              <a:solidFill>
                <a:srgbClr val="673B28"/>
              </a:solidFill>
              <a:latin typeface="汉仪雅酷黑 75W" panose="020B0804020202020204" charset="-122"/>
              <a:ea typeface="汉仪雅酷黑 75W" panose="020B0804020202020204" charset="-122"/>
              <a:cs typeface="+mn-ea"/>
              <a:sym typeface="+mn-lt"/>
            </a:endParaRPr>
          </a:p>
        </p:txBody>
      </p:sp>
      <p:sp>
        <p:nvSpPr>
          <p:cNvPr id="116" name="明月设计10"/>
          <p:cNvSpPr/>
          <p:nvPr>
            <p:custDataLst>
              <p:tags r:id="rId7"/>
            </p:custDataLst>
          </p:nvPr>
        </p:nvSpPr>
        <p:spPr>
          <a:xfrm>
            <a:off x="3414395" y="79121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2" name="明月设计11"/>
          <p:cNvSpPr/>
          <p:nvPr>
            <p:custDataLst>
              <p:tags r:id="rId8"/>
            </p:custDataLst>
          </p:nvPr>
        </p:nvSpPr>
        <p:spPr>
          <a:xfrm>
            <a:off x="3212465" y="206057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 name="明月设计12"/>
          <p:cNvSpPr txBox="1"/>
          <p:nvPr>
            <p:custDataLst>
              <p:tags r:id="rId9"/>
            </p:custDataLst>
          </p:nvPr>
        </p:nvSpPr>
        <p:spPr bwMode="auto">
          <a:xfrm>
            <a:off x="4088765" y="2503805"/>
            <a:ext cx="331724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r>
              <a:rPr lang="zh-CN" altLang="en-US" sz="1000" dirty="0">
                <a:solidFill>
                  <a:schemeClr val="tx1">
                    <a:lumMod val="85000"/>
                    <a:lumOff val="15000"/>
                  </a:schemeClr>
                </a:solidFill>
                <a:cs typeface="+mn-ea"/>
                <a:sym typeface="+mn-lt"/>
              </a:rPr>
              <a:t>合法手段解决问题，切不可以暴制暴</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4" name="明月设计13"/>
          <p:cNvSpPr txBox="1"/>
          <p:nvPr>
            <p:custDataLst>
              <p:tags r:id="rId10"/>
            </p:custDataLst>
          </p:nvPr>
        </p:nvSpPr>
        <p:spPr>
          <a:xfrm>
            <a:off x="4088765" y="2069465"/>
            <a:ext cx="3744595" cy="383540"/>
          </a:xfrm>
          <a:prstGeom prst="rect">
            <a:avLst/>
          </a:prstGeom>
          <a:noFill/>
        </p:spPr>
        <p:txBody>
          <a:bodyPr vert="horz" wrap="none" lIns="91440" tIns="45720" rIns="91440" bIns="45720" rtlCol="0" anchor="t" anchorCtr="0">
            <a:noAutofit/>
          </a:bodyPr>
          <a:lstStyle/>
          <a:p>
            <a:pPr marL="0" lvl="8"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中学生必备基本法律常识</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5" name="明月设计14"/>
          <p:cNvSpPr/>
          <p:nvPr>
            <p:custDataLst>
              <p:tags r:id="rId11"/>
            </p:custDataLst>
          </p:nvPr>
        </p:nvSpPr>
        <p:spPr>
          <a:xfrm>
            <a:off x="3414395" y="225044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6" name="明月设计15"/>
          <p:cNvSpPr/>
          <p:nvPr>
            <p:custDataLst>
              <p:tags r:id="rId12"/>
            </p:custDataLst>
          </p:nvPr>
        </p:nvSpPr>
        <p:spPr>
          <a:xfrm>
            <a:off x="3169285" y="364744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7" name="明月设计16"/>
          <p:cNvSpPr txBox="1"/>
          <p:nvPr>
            <p:custDataLst>
              <p:tags r:id="rId13"/>
            </p:custDataLst>
          </p:nvPr>
        </p:nvSpPr>
        <p:spPr bwMode="auto">
          <a:xfrm>
            <a:off x="4045585" y="4090670"/>
            <a:ext cx="328041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（民事和刑事相关条例，要对自己的</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行为负责）</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8" name="明月设计17"/>
          <p:cNvSpPr txBox="1"/>
          <p:nvPr>
            <p:custDataLst>
              <p:tags r:id="rId14"/>
            </p:custDataLst>
          </p:nvPr>
        </p:nvSpPr>
        <p:spPr>
          <a:xfrm>
            <a:off x="4045585" y="3656330"/>
            <a:ext cx="1484630" cy="383540"/>
          </a:xfrm>
          <a:prstGeom prst="rect">
            <a:avLst/>
          </a:prstGeom>
          <a:noFill/>
        </p:spPr>
        <p:txBody>
          <a:bodyPr vert="horz" wrap="none" lIns="91440" tIns="45720" rIns="91440" bIns="45720" rtlCol="0" anchor="t" anchorCtr="0">
            <a:noAutofit/>
          </a:bodyPr>
          <a:lstStyle/>
          <a:p>
            <a:pPr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有关青少年法律</a:t>
            </a:r>
            <a:r>
              <a:rPr lang="zh-CN" altLang="en-US" sz="2500" dirty="0">
                <a:solidFill>
                  <a:srgbClr val="673B28"/>
                </a:solidFill>
                <a:latin typeface="汉仪雅酷黑 75W" panose="020B0804020202020204" charset="-122"/>
                <a:ea typeface="汉仪雅酷黑 75W" panose="020B0804020202020204" charset="-122"/>
                <a:cs typeface="+mn-ea"/>
                <a:sym typeface="+mn-lt"/>
              </a:rPr>
              <a:t>知识</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0" name="明月设计18"/>
          <p:cNvSpPr/>
          <p:nvPr>
            <p:custDataLst>
              <p:tags r:id="rId15"/>
            </p:custDataLst>
          </p:nvPr>
        </p:nvSpPr>
        <p:spPr>
          <a:xfrm>
            <a:off x="3371215" y="3837305"/>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12" name="明月设计2"/>
          <p:cNvSpPr/>
          <p:nvPr>
            <p:custDataLst>
              <p:tags r:id="rId16"/>
            </p:custDataLst>
          </p:nvPr>
        </p:nvSpPr>
        <p:spPr>
          <a:xfrm>
            <a:off x="2907030" y="508508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3" name="明月设计11"/>
          <p:cNvSpPr/>
          <p:nvPr>
            <p:custDataLst>
              <p:tags r:id="rId17"/>
            </p:custDataLst>
          </p:nvPr>
        </p:nvSpPr>
        <p:spPr>
          <a:xfrm>
            <a:off x="3169285" y="523430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4" name="明月设计12"/>
          <p:cNvSpPr txBox="1"/>
          <p:nvPr>
            <p:custDataLst>
              <p:tags r:id="rId18"/>
            </p:custDataLst>
          </p:nvPr>
        </p:nvSpPr>
        <p:spPr bwMode="auto">
          <a:xfrm>
            <a:off x="4045585" y="5677535"/>
            <a:ext cx="349567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mn-ea"/>
              </a:rPr>
              <a:t>友好相处、守好边界、文明解决矛盾，共建平安校园</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5" name="明月设计13"/>
          <p:cNvSpPr txBox="1"/>
          <p:nvPr>
            <p:custDataLst>
              <p:tags r:id="rId19"/>
            </p:custDataLst>
          </p:nvPr>
        </p:nvSpPr>
        <p:spPr>
          <a:xfrm>
            <a:off x="4045585" y="5243195"/>
            <a:ext cx="1484630" cy="383540"/>
          </a:xfrm>
          <a:prstGeom prst="rect">
            <a:avLst/>
          </a:prstGeom>
          <a:noFill/>
        </p:spPr>
        <p:txBody>
          <a:bodyPr vert="horz" wrap="none" lIns="91440" tIns="45720" rIns="91440" bIns="45720" rtlCol="0" anchor="t" anchorCtr="0">
            <a:noAutofit/>
          </a:bodyPr>
          <a:lstStyle/>
          <a:p>
            <a:pPr marL="0" lvl="8"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如何防范违法犯罪行为</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7" name="明月设计14"/>
          <p:cNvSpPr/>
          <p:nvPr>
            <p:custDataLst>
              <p:tags r:id="rId20"/>
            </p:custDataLst>
          </p:nvPr>
        </p:nvSpPr>
        <p:spPr>
          <a:xfrm>
            <a:off x="3371215" y="542417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Tree>
    <p:custDataLst>
      <p:tags r:id="rId2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53640"/>
            <a:ext cx="5292090" cy="783590"/>
          </a:xfrm>
          <a:prstGeom prst="rect">
            <a:avLst/>
          </a:prstGeom>
          <a:noFill/>
        </p:spPr>
        <p:txBody>
          <a:bodyPr wrap="square" rtlCol="0">
            <a:spAutoFit/>
          </a:bodyPr>
          <a:lstStyle/>
          <a:p>
            <a:pPr algn="l"/>
            <a:r>
              <a:rPr sz="4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增强学生.法制意识</a:t>
            </a:r>
            <a:endParaRPr sz="4500">
              <a:solidFill>
                <a:srgbClr val="152C4C"/>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95325" y="3375978"/>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849630" y="3429000"/>
            <a:ext cx="1537335" cy="321945"/>
          </a:xfrm>
          <a:prstGeom prst="rect">
            <a:avLst/>
          </a:prstGeom>
          <a:noFill/>
        </p:spPr>
        <p:txBody>
          <a:bodyPr wrap="square" rtlCol="0">
            <a:spAutoFit/>
          </a:bodyPr>
          <a:lstStyle/>
          <a:p>
            <a:pPr algn="ctr" fontAlgn="auto">
              <a:lnSpc>
                <a:spcPts val="1800"/>
              </a:lnSpc>
            </a:pP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课堂</a:t>
            </a:r>
            <a:endPar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r>
              <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感谢观看</a:t>
            </a:r>
            <a:endPar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2" descr="7b0a20202020227461726765744d6f64756c65223a202270726f636573734f6e6c696e65466f6e7473220a7d0a"/>
          <p:cNvSpPr txBox="1"/>
          <p:nvPr/>
        </p:nvSpPr>
        <p:spPr>
          <a:xfrm>
            <a:off x="656590" y="2590800"/>
            <a:ext cx="4251325" cy="783590"/>
          </a:xfrm>
          <a:prstGeom prst="rect">
            <a:avLst/>
          </a:prstGeom>
          <a:noFill/>
        </p:spPr>
        <p:txBody>
          <a:bodyPr wrap="square" rtlCol="0">
            <a:spAutoFit/>
          </a:bodyPr>
          <a:lstStyle/>
          <a:p>
            <a:pPr algn="l">
              <a:defRPr/>
            </a:pPr>
            <a:r>
              <a:rPr lang="zh-CN" altLang="en-US" sz="4500" kern="0" spc="150" dirty="0">
                <a:solidFill>
                  <a:srgbClr val="673B28"/>
                </a:solidFill>
                <a:latin typeface="汉仪雅酷黑 75W" panose="020B0804020202020204" charset="-122"/>
                <a:ea typeface="汉仪雅酷黑 75W" panose="020B0804020202020204" charset="-122"/>
                <a:cs typeface="+mn-ea"/>
                <a:sym typeface="+mn-lt"/>
              </a:rPr>
              <a:t>校园安全意识</a:t>
            </a:r>
            <a:endPar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明月设计3"/>
          <p:cNvSpPr txBox="1"/>
          <p:nvPr/>
        </p:nvSpPr>
        <p:spPr>
          <a:xfrm>
            <a:off x="656590" y="3374390"/>
            <a:ext cx="4251960" cy="553085"/>
          </a:xfrm>
          <a:prstGeom prst="rect">
            <a:avLst/>
          </a:prstGeom>
          <a:noFill/>
        </p:spPr>
        <p:txBody>
          <a:bodyPr wrap="square" rtlCol="0">
            <a:spAutoFit/>
          </a:bodyPr>
          <a:lstStyle/>
          <a:p>
            <a:pPr algn="l" fontAlgn="auto">
              <a:lnSpc>
                <a:spcPts val="1800"/>
              </a:lnSpc>
            </a:pPr>
            <a:r>
              <a:rPr lang="zh-CN" altLang="en-US" sz="1800"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校园高频日常场景、同学间的民事权责界限</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5"/>
          <p:cNvGrpSpPr/>
          <p:nvPr/>
        </p:nvGrpSpPr>
        <p:grpSpPr>
          <a:xfrm>
            <a:off x="424815" y="6389370"/>
            <a:ext cx="597535" cy="133350"/>
            <a:chOff x="2813" y="9615"/>
            <a:chExt cx="1094" cy="250"/>
          </a:xfrm>
        </p:grpSpPr>
        <p:sp>
          <p:nvSpPr>
            <p:cNvPr id="3" name="明月设计5-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5-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5-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15" name="明月设计6"/>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6" name="明月设计7"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01</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0" name="PA-文本框 9"/>
          <p:cNvSpPr txBox="1"/>
          <p:nvPr>
            <p:custDataLst>
              <p:tags r:id="rId1"/>
            </p:custDataLst>
          </p:nvPr>
        </p:nvSpPr>
        <p:spPr>
          <a:xfrm>
            <a:off x="2128520" y="2947670"/>
            <a:ext cx="5929630" cy="1753235"/>
          </a:xfrm>
          <a:prstGeom prst="rect">
            <a:avLst/>
          </a:prstGeom>
          <a:noFill/>
        </p:spPr>
        <p:txBody>
          <a:bodyPr wrap="square" rtlCol="0">
            <a:spAutoFit/>
          </a:bodyPr>
          <a:lstStyle/>
          <a:p>
            <a:pPr>
              <a:lnSpc>
                <a:spcPct val="150000"/>
              </a:lnSpc>
            </a:pPr>
            <a:r>
              <a:rPr lang="zh-CN" altLang="en-US" sz="2400" b="1" dirty="0">
                <a:solidFill>
                  <a:schemeClr val="tx1">
                    <a:lumMod val="75000"/>
                    <a:lumOff val="25000"/>
                  </a:schemeClr>
                </a:solidFill>
                <a:cs typeface="+mn-ea"/>
                <a:sym typeface="+mn-lt"/>
              </a:rPr>
              <a:t>同学们，我们现在可以一起思考一下这个问题：在我们的校园里，有没有一些影响大家人身安全的事情呢？</a:t>
            </a:r>
            <a:endParaRPr lang="zh-CN" altLang="en-US" sz="2400" b="1" dirty="0">
              <a:solidFill>
                <a:schemeClr val="tx1">
                  <a:lumMod val="75000"/>
                  <a:lumOff val="25000"/>
                </a:schemeClr>
              </a:solidFill>
              <a:cs typeface="+mn-ea"/>
              <a:sym typeface="+mn-lt"/>
            </a:endParaRPr>
          </a:p>
        </p:txBody>
      </p:sp>
      <p:pic>
        <p:nvPicPr>
          <p:cNvPr id="15" name="图片 14" descr="E:\原来\下载\670a6e78a1c487b43d4675c6a5407ac2.png670a6e78a1c487b43d4675c6a5407ac2"/>
          <p:cNvPicPr>
            <a:picLocks noChangeAspect="1"/>
          </p:cNvPicPr>
          <p:nvPr/>
        </p:nvPicPr>
        <p:blipFill>
          <a:blip r:embed="rId2"/>
          <a:srcRect/>
          <a:stretch>
            <a:fillRect/>
          </a:stretch>
        </p:blipFill>
        <p:spPr>
          <a:xfrm>
            <a:off x="8020050" y="2026285"/>
            <a:ext cx="4302125" cy="4303395"/>
          </a:xfrm>
          <a:prstGeom prst="rect">
            <a:avLst/>
          </a:prstGeom>
        </p:spPr>
      </p:pic>
      <p:sp>
        <p:nvSpPr>
          <p:cNvPr id="2" name="横卷形 1"/>
          <p:cNvSpPr/>
          <p:nvPr/>
        </p:nvSpPr>
        <p:spPr>
          <a:xfrm>
            <a:off x="1377950" y="1148080"/>
            <a:ext cx="1743075" cy="808355"/>
          </a:xfrm>
          <a:prstGeom prst="horizontalScroll">
            <a:avLst/>
          </a:prstGeom>
          <a:noFill/>
          <a:ln>
            <a:solidFill>
              <a:srgbClr val="673B28"/>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1534795" y="1290955"/>
            <a:ext cx="1685290" cy="521970"/>
          </a:xfrm>
          <a:prstGeom prst="rect">
            <a:avLst/>
          </a:prstGeom>
          <a:noFill/>
        </p:spPr>
        <p:txBody>
          <a:bodyPr wrap="square" rtlCol="0" anchor="t">
            <a:spAutoFit/>
          </a:bodyPr>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lt"/>
              </a:rPr>
              <a:t>问题讨论</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lt"/>
            </a:endParaRPr>
          </a:p>
        </p:txBody>
      </p:sp>
      <p:sp>
        <p:nvSpPr>
          <p:cNvPr id="17" name="明月设计1"/>
          <p:cNvSpPr/>
          <p:nvPr>
            <p:custDataLst>
              <p:tags r:id="rId3"/>
            </p:custDataLst>
          </p:nvPr>
        </p:nvSpPr>
        <p:spPr>
          <a:xfrm>
            <a:off x="1774825" y="2745740"/>
            <a:ext cx="6696710" cy="230187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pic>
        <p:nvPicPr>
          <p:cNvPr id="5" name="明月设计11" descr="4@1000x"/>
          <p:cNvPicPr>
            <a:picLocks noChangeAspect="1"/>
          </p:cNvPicPr>
          <p:nvPr/>
        </p:nvPicPr>
        <p:blipFill>
          <a:blip r:embed="rId4"/>
          <a:stretch>
            <a:fillRect/>
          </a:stretch>
        </p:blipFill>
        <p:spPr>
          <a:xfrm>
            <a:off x="6899275" y="4269105"/>
            <a:ext cx="1407160" cy="778510"/>
          </a:xfrm>
          <a:prstGeom prst="rect">
            <a:avLst/>
          </a:prstGeom>
        </p:spPr>
      </p:pic>
      <p:pic>
        <p:nvPicPr>
          <p:cNvPr id="8" name="图片 7"/>
          <p:cNvPicPr>
            <a:picLocks noChangeAspect="1"/>
          </p:cNvPicPr>
          <p:nvPr/>
        </p:nvPicPr>
        <p:blipFill>
          <a:blip r:embed="rId5">
            <a:extLst>
              <a:ext uri="{BEBA8EAE-BF5A-486C-A8C5-ECC9F3942E4B}">
                <a14:imgProps xmlns:a14="http://schemas.microsoft.com/office/drawing/2010/main">
                  <a14:imgLayer r:embed="rId6">
                    <a14:imgEffect>
                      <a14:backgroundRemoval t="8057" b="91706" l="9973" r="96175">
                        <a14:foregroundMark x1="55738" y1="29384" x2="64344" y2="38389"/>
                        <a14:foregroundMark x1="74590" y1="8057" x2="79235" y2="15166"/>
                        <a14:foregroundMark x1="90574" y1="49289" x2="91667" y2="68246"/>
                        <a14:foregroundMark x1="96175" y1="66588" x2="96311" y2="68720"/>
                        <a14:foregroundMark x1="61885" y1="91706" x2="75683" y2="91706"/>
                      </a14:backgroundRemoval>
                    </a14:imgEffect>
                  </a14:imgLayer>
                </a14:imgProps>
              </a:ext>
            </a:extLst>
          </a:blip>
          <a:srcRect l="48989"/>
          <a:stretch>
            <a:fillRect/>
          </a:stretch>
        </p:blipFill>
        <p:spPr>
          <a:xfrm flipH="1">
            <a:off x="-70485" y="4097020"/>
            <a:ext cx="2199005" cy="297307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7" name="PA-文本框 6"/>
          <p:cNvSpPr txBox="1"/>
          <p:nvPr>
            <p:custDataLst>
              <p:tags r:id="rId1"/>
            </p:custDataLst>
          </p:nvPr>
        </p:nvSpPr>
        <p:spPr>
          <a:xfrm>
            <a:off x="1350010" y="1701800"/>
            <a:ext cx="6528435" cy="3969385"/>
          </a:xfrm>
          <a:prstGeom prst="rect">
            <a:avLst/>
          </a:prstGeom>
          <a:noFill/>
        </p:spPr>
        <p:txBody>
          <a:bodyPr wrap="square" rtlCol="0">
            <a:spAutoFit/>
          </a:bodyPr>
          <a:lstStyle/>
          <a:p>
            <a:pPr>
              <a:lnSpc>
                <a:spcPct val="150000"/>
              </a:lnSpc>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lt"/>
              </a:rPr>
              <a:t>影响同学们人身安全主要包括：</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lt"/>
            </a:endParaRPr>
          </a:p>
          <a:p>
            <a:pPr>
              <a:lnSpc>
                <a:spcPct val="150000"/>
              </a:lnSpc>
            </a:pPr>
            <a:r>
              <a:rPr lang="zh-CN" altLang="en-US" sz="2800" dirty="0">
                <a:solidFill>
                  <a:schemeClr val="tx1">
                    <a:lumMod val="85000"/>
                    <a:lumOff val="15000"/>
                  </a:schemeClr>
                </a:solidFill>
                <a:latin typeface="+mn-ea"/>
                <a:cs typeface="+mn-ea"/>
                <a:sym typeface="+mn-lt"/>
              </a:rPr>
              <a:t>校园暴力、偷盗、抢劫、交通安全、食品安全、消防安全、户外活动安全等。</a:t>
            </a:r>
            <a:endParaRPr lang="zh-CN" altLang="en-US" sz="2800" dirty="0">
              <a:solidFill>
                <a:schemeClr val="tx1">
                  <a:lumMod val="85000"/>
                  <a:lumOff val="15000"/>
                </a:schemeClr>
              </a:solidFill>
              <a:latin typeface="+mn-ea"/>
              <a:cs typeface="+mn-ea"/>
              <a:sym typeface="+mn-lt"/>
            </a:endParaRPr>
          </a:p>
          <a:p>
            <a:pPr>
              <a:lnSpc>
                <a:spcPct val="150000"/>
              </a:lnSpc>
            </a:pPr>
            <a:endParaRPr lang="zh-CN" altLang="en-US" sz="2800" dirty="0">
              <a:solidFill>
                <a:schemeClr val="tx1">
                  <a:lumMod val="85000"/>
                  <a:lumOff val="15000"/>
                </a:schemeClr>
              </a:solidFill>
              <a:latin typeface="+mn-ea"/>
              <a:cs typeface="+mn-ea"/>
              <a:sym typeface="+mn-lt"/>
            </a:endParaRPr>
          </a:p>
          <a:p>
            <a:pPr>
              <a:lnSpc>
                <a:spcPct val="150000"/>
              </a:lnSpc>
            </a:pPr>
            <a:r>
              <a:rPr lang="zh-CN" altLang="en-US" sz="2800" b="1" dirty="0">
                <a:solidFill>
                  <a:schemeClr val="tx1">
                    <a:lumMod val="85000"/>
                    <a:lumOff val="15000"/>
                  </a:schemeClr>
                </a:solidFill>
                <a:latin typeface="+mn-ea"/>
                <a:cs typeface="+mn-ea"/>
                <a:sym typeface="+mn-lt"/>
              </a:rPr>
              <a:t>今天主要介绍：</a:t>
            </a:r>
            <a:endParaRPr lang="zh-CN" altLang="en-US" sz="2800" b="1" dirty="0">
              <a:solidFill>
                <a:schemeClr val="tx1">
                  <a:lumMod val="85000"/>
                  <a:lumOff val="15000"/>
                </a:schemeClr>
              </a:solidFill>
              <a:latin typeface="+mn-ea"/>
              <a:cs typeface="+mn-ea"/>
              <a:sym typeface="+mn-lt"/>
            </a:endParaRPr>
          </a:p>
          <a:p>
            <a:pPr algn="l">
              <a:lnSpc>
                <a:spcPct val="150000"/>
              </a:lnSpc>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lt"/>
              </a:rPr>
              <a:t>校园暴力、偷窃、抢劫</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mn-lt"/>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 y="5286375"/>
            <a:ext cx="1722755" cy="1722755"/>
          </a:xfrm>
          <a:prstGeom prst="rect">
            <a:avLst/>
          </a:prstGeom>
        </p:spPr>
      </p:pic>
      <p:pic>
        <p:nvPicPr>
          <p:cNvPr id="13" name="图片 12"/>
          <p:cNvPicPr>
            <a:picLocks noChangeAspect="1"/>
          </p:cNvPicPr>
          <p:nvPr/>
        </p:nvPicPr>
        <p:blipFill>
          <a:blip r:embed="rId3">
            <a:extLst>
              <a:ext uri="{BEBA8EAE-BF5A-486C-A8C5-ECC9F3942E4B}">
                <a14:imgProps xmlns:a14="http://schemas.microsoft.com/office/drawing/2010/main">
                  <a14:imgLayer r:embed="rId4">
                    <a14:imgEffect>
                      <a14:backgroundRemoval t="7529" b="96236" l="6438" r="89700">
                        <a14:foregroundMark x1="11588" y1="13093" x2="11588" y2="13093"/>
                        <a14:foregroundMark x1="6438" y1="16367" x2="7725" y2="18985"/>
                        <a14:foregroundMark x1="23122" y1="24863" x2="23176" y2="26841"/>
                        <a14:foregroundMark x1="22961" y1="18985" x2="22968" y2="19235"/>
                        <a14:foregroundMark x1="54506" y1="20949" x2="56867" y2="23732"/>
                        <a14:foregroundMark x1="63305" y1="13257" x2="58798" y2="17349"/>
                        <a14:foregroundMark x1="20386" y1="18494" x2="20658" y2="19442"/>
                        <a14:foregroundMark x1="27897" y1="8347" x2="27897" y2="8347"/>
                        <a14:foregroundMark x1="35837" y1="9165" x2="35837" y2="9165"/>
                        <a14:foregroundMark x1="27682" y1="53846" x2="27682" y2="53846"/>
                        <a14:foregroundMark x1="33691" y1="48936" x2="32618" y2="56792"/>
                        <a14:foregroundMark x1="15236" y1="46809" x2="15236" y2="55810"/>
                        <a14:foregroundMark x1="13948" y1="57938" x2="40987" y2="58101"/>
                        <a14:foregroundMark x1="24464" y1="42881" x2="24464" y2="42881"/>
                        <a14:foregroundMark x1="19742" y1="43372" x2="35193" y2="44026"/>
                        <a14:foregroundMark x1="19742" y1="12439" x2="21459" y2="14894"/>
                        <a14:foregroundMark x1="60515" y1="15876" x2="57296" y2="29460"/>
                        <a14:foregroundMark x1="80901" y1="12111" x2="84764" y2="24714"/>
                        <a14:foregroundMark x1="83047" y1="8838" x2="86910" y2="10966"/>
                        <a14:foregroundMark x1="71030" y1="10311" x2="68670" y2="13748"/>
                        <a14:foregroundMark x1="68240" y1="9329" x2="68884" y2="16858"/>
                        <a14:foregroundMark x1="69528" y1="17185" x2="69528" y2="19149"/>
                        <a14:foregroundMark x1="77039" y1="15221" x2="78326" y2="18658"/>
                        <a14:foregroundMark x1="75536" y1="21440" x2="76824" y2="22913"/>
                        <a14:foregroundMark x1="51931" y1="13093" x2="48498" y2="21113"/>
                        <a14:foregroundMark x1="48498" y1="21113" x2="49571" y2="23077"/>
                        <a14:foregroundMark x1="75536" y1="46318" x2="71030" y2="58592"/>
                        <a14:foregroundMark x1="84120" y1="40917" x2="85408" y2="41571"/>
                        <a14:foregroundMark x1="75536" y1="42062" x2="67597" y2="43535"/>
                        <a14:foregroundMark x1="62017" y1="45172" x2="66309" y2="52864"/>
                        <a14:foregroundMark x1="70386" y1="77578" x2="74034" y2="81669"/>
                        <a14:foregroundMark x1="80901" y1="77905" x2="80258" y2="81342"/>
                        <a14:foregroundMark x1="76180" y1="86416" x2="82618" y2="96563"/>
                        <a14:foregroundMark x1="82618" y1="96563" x2="82618" y2="96563"/>
                        <a14:foregroundMark x1="86266" y1="90344" x2="69528" y2="91162"/>
                        <a14:foregroundMark x1="73605" y1="86252" x2="72103" y2="88871"/>
                        <a14:foregroundMark x1="56867" y1="80851" x2="56652" y2="91817"/>
                        <a14:foregroundMark x1="44850" y1="75450" x2="45494" y2="79214"/>
                        <a14:foregroundMark x1="42489" y1="77905" x2="41845" y2="79214"/>
                        <a14:foregroundMark x1="29828" y1="68903" x2="27468" y2="72340"/>
                        <a14:foregroundMark x1="21459" y1="69231" x2="17382" y2="72995"/>
                        <a14:foregroundMark x1="9657" y1="70049" x2="7725" y2="72995"/>
                        <a14:foregroundMark x1="14807" y1="78723" x2="9871" y2="90180"/>
                        <a14:foregroundMark x1="28326" y1="81833" x2="29185" y2="93453"/>
                        <a14:foregroundMark x1="26180" y1="67758" x2="25322" y2="71195"/>
                        <a14:foregroundMark x1="31974" y1="68085" x2="33047" y2="72504"/>
                        <a14:foregroundMark x1="15880" y1="68412" x2="15236" y2="71195"/>
                        <a14:foregroundMark x1="22103" y1="21604" x2="22103" y2="26023"/>
                        <a14:foregroundMark x1="36695" y1="20622" x2="35837" y2="32242"/>
                        <a14:foregroundMark x1="36695" y1="13748" x2="38841" y2="13584"/>
                        <a14:foregroundMark x1="78112" y1="8838" x2="78541" y2="13748"/>
                        <a14:foregroundMark x1="79185" y1="8020" x2="81545" y2="12766"/>
                        <a14:foregroundMark x1="72747" y1="9656" x2="74034" y2="11784"/>
                        <a14:foregroundMark x1="28112" y1="42717" x2="33906" y2="41899"/>
                        <a14:foregroundMark x1="37124" y1="43535" x2="39056" y2="46972"/>
                        <a14:foregroundMark x1="39270" y1="42390" x2="40558" y2="44517"/>
                        <a14:foregroundMark x1="82618" y1="42226" x2="83691" y2="42881"/>
                        <a14:foregroundMark x1="83906" y1="43535" x2="85193" y2="44681"/>
                        <a14:foregroundMark x1="86910" y1="44026" x2="87983" y2="47627"/>
                        <a14:foregroundMark x1="80043" y1="56301" x2="80043" y2="57774"/>
                        <a14:foregroundMark x1="83476" y1="60556" x2="83476" y2="61047"/>
                        <a14:foregroundMark x1="80043" y1="60393" x2="78755" y2="61538"/>
                        <a14:foregroundMark x1="73176" y1="39444" x2="74034" y2="39444"/>
                        <a14:foregroundMark x1="78541" y1="76432" x2="78755" y2="79214"/>
                        <a14:foregroundMark x1="82403" y1="75286" x2="82618" y2="76268"/>
                        <a14:foregroundMark x1="69313" y1="76923" x2="69742" y2="79378"/>
                        <a14:foregroundMark x1="10944" y1="68085" x2="11588" y2="70540"/>
                        <a14:foregroundMark x1="17811" y1="67758" x2="18455" y2="68249"/>
                        <a14:foregroundMark x1="7940" y1="56137" x2="12876" y2="58920"/>
                        <a14:foregroundMark x1="43777" y1="56301" x2="40129" y2="61211"/>
                        <a14:foregroundMark x1="7940" y1="28314" x2="7725" y2="31915"/>
                        <a14:foregroundMark x1="15665" y1="18494" x2="20172" y2="21931"/>
                        <a14:foregroundMark x1="35193" y1="17512" x2="37124" y2="17349"/>
                        <a14:foregroundMark x1="36695" y1="9984" x2="36695" y2="12930"/>
                        <a14:foregroundMark x1="26824" y1="10475" x2="26824" y2="13912"/>
                        <a14:foregroundMark x1="23820" y1="10311" x2="23820" y2="10311"/>
                        <a14:foregroundMark x1="18455" y1="10802" x2="14807" y2="11948"/>
                        <a14:foregroundMark x1="13090" y1="10311" x2="15665" y2="10147"/>
                        <a14:foregroundMark x1="19957" y1="9329" x2="17597" y2="9493"/>
                        <a14:foregroundMark x1="8584" y1="10966" x2="10944" y2="10966"/>
                        <a14:foregroundMark x1="68884" y1="7529" x2="69957" y2="8020"/>
                        <a14:foregroundMark x1="12017" y1="44354" x2="13090" y2="48282"/>
                        <a14:foregroundMark x1="77468" y1="82651" x2="74893" y2="85925"/>
                        <a14:foregroundMark x1="71030" y1="74632" x2="71030" y2="74632"/>
                        <a14:foregroundMark x1="19313" y1="86743" x2="18455" y2="88707"/>
                        <a14:foregroundMark x1="22318" y1="87725" x2="24464" y2="87561"/>
                        <a14:backgroundMark x1="22309" y1="20651" x2="22456" y2="21604"/>
                        <a14:backgroundMark x1="20386" y1="36989" x2="54077" y2="37152"/>
                        <a14:backgroundMark x1="73391" y1="36007" x2="27253" y2="37480"/>
                        <a14:backgroundMark x1="66738" y1="35025" x2="14592" y2="35025"/>
                        <a14:backgroundMark x1="48927" y1="35352" x2="8369" y2="35352"/>
                        <a14:backgroundMark x1="48069" y1="35352" x2="25322" y2="36498"/>
                        <a14:backgroundMark x1="50000" y1="55319" x2="51502" y2="61866"/>
                      </a14:backgroundRemoval>
                    </a14:imgEffect>
                  </a14:imgLayer>
                </a14:imgProps>
              </a:ext>
            </a:extLst>
          </a:blip>
          <a:stretch>
            <a:fillRect/>
          </a:stretch>
        </p:blipFill>
        <p:spPr>
          <a:xfrm>
            <a:off x="7448240" y="659042"/>
            <a:ext cx="4439270" cy="582058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02</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501900"/>
            <a:ext cx="6803390" cy="783590"/>
          </a:xfrm>
          <a:prstGeom prst="rect">
            <a:avLst/>
          </a:prstGeom>
          <a:noFill/>
        </p:spPr>
        <p:txBody>
          <a:bodyPr wrap="square" rtlCol="0">
            <a:spAutoFit/>
          </a:bodyPr>
          <a:lstStyle/>
          <a:p>
            <a:pPr marL="0" lvl="8"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中学生必备基本法律常识</a:t>
            </a:r>
            <a:endParaRPr lang="zh-CN" altLang="en-US" sz="4500" dirty="0">
              <a:solidFill>
                <a:srgbClr val="673B28"/>
              </a:solidFill>
              <a:uFillTx/>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285490"/>
            <a:ext cx="4251960" cy="32194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合法手段解决问题，切不可以暴制暴</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明月设计1"/>
          <p:cNvSpPr/>
          <p:nvPr/>
        </p:nvSpPr>
        <p:spPr>
          <a:xfrm>
            <a:off x="2275840" y="2028190"/>
            <a:ext cx="9057640" cy="1880870"/>
          </a:xfrm>
          <a:prstGeom prst="parallelogram">
            <a:avLst>
              <a:gd name="adj" fmla="val 48710"/>
            </a:avLst>
          </a:pr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3" name="明月设计1"/>
          <p:cNvSpPr/>
          <p:nvPr/>
        </p:nvSpPr>
        <p:spPr>
          <a:xfrm>
            <a:off x="1283970" y="4006850"/>
            <a:ext cx="10049510" cy="1834515"/>
          </a:xfrm>
          <a:prstGeom prst="parallelogram">
            <a:avLst>
              <a:gd name="adj" fmla="val 48710"/>
            </a:avLst>
          </a:pr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2" name="PA-文本框 11"/>
          <p:cNvSpPr txBox="1"/>
          <p:nvPr>
            <p:custDataLst>
              <p:tags r:id="rId1"/>
            </p:custDataLst>
          </p:nvPr>
        </p:nvSpPr>
        <p:spPr>
          <a:xfrm>
            <a:off x="2992222" y="2899198"/>
            <a:ext cx="7219555" cy="830997"/>
          </a:xfrm>
          <a:prstGeom prst="rect">
            <a:avLst/>
          </a:prstGeom>
          <a:noFill/>
        </p:spPr>
        <p:txBody>
          <a:bodyPr wrap="square" rtlCol="0">
            <a:spAutoFit/>
          </a:bodyPr>
          <a:lstStyle/>
          <a:p>
            <a:r>
              <a:rPr lang="zh-CN" altLang="en-US" sz="1600" dirty="0">
                <a:solidFill>
                  <a:schemeClr val="tx1">
                    <a:lumMod val="85000"/>
                    <a:lumOff val="15000"/>
                  </a:schemeClr>
                </a:solidFill>
                <a:cs typeface="+mn-ea"/>
                <a:sym typeface="+mn-lt"/>
              </a:rPr>
              <a:t>据调查显示，中学中</a:t>
            </a:r>
            <a:r>
              <a:rPr lang="en-US" altLang="zh-CN" sz="1600" dirty="0">
                <a:solidFill>
                  <a:schemeClr val="tx1">
                    <a:lumMod val="85000"/>
                    <a:lumOff val="15000"/>
                  </a:schemeClr>
                </a:solidFill>
                <a:cs typeface="+mn-ea"/>
                <a:sym typeface="+mn-lt"/>
              </a:rPr>
              <a:t>80%</a:t>
            </a:r>
            <a:r>
              <a:rPr lang="zh-CN" altLang="en-US" sz="1600" dirty="0">
                <a:solidFill>
                  <a:schemeClr val="tx1">
                    <a:lumMod val="85000"/>
                    <a:lumOff val="15000"/>
                  </a:schemeClr>
                </a:solidFill>
                <a:cs typeface="+mn-ea"/>
                <a:sym typeface="+mn-lt"/>
              </a:rPr>
              <a:t>的学生诉说身边存在“校园抢劫、敲诈”等侵害他们权益的现象，</a:t>
            </a:r>
            <a:r>
              <a:rPr lang="en-US" altLang="zh-CN" sz="1600" dirty="0">
                <a:solidFill>
                  <a:schemeClr val="tx1">
                    <a:lumMod val="85000"/>
                    <a:lumOff val="15000"/>
                  </a:schemeClr>
                </a:solidFill>
                <a:cs typeface="+mn-ea"/>
                <a:sym typeface="+mn-lt"/>
              </a:rPr>
              <a:t>18%</a:t>
            </a:r>
            <a:r>
              <a:rPr lang="zh-CN" altLang="en-US" sz="1600" dirty="0">
                <a:solidFill>
                  <a:schemeClr val="tx1">
                    <a:lumMod val="85000"/>
                    <a:lumOff val="15000"/>
                  </a:schemeClr>
                </a:solidFill>
                <a:cs typeface="+mn-ea"/>
                <a:sym typeface="+mn-lt"/>
              </a:rPr>
              <a:t>的学生诉说自己曾遭遇过，但真正告诉老师、家长，寻求保护的却很少，因为怕遭到报复，所以决定“自认倒霉”。</a:t>
            </a:r>
            <a:endParaRPr lang="zh-CN" altLang="en-US" sz="1600" dirty="0">
              <a:solidFill>
                <a:schemeClr val="tx1">
                  <a:lumMod val="85000"/>
                  <a:lumOff val="15000"/>
                </a:schemeClr>
              </a:solidFill>
              <a:cs typeface="+mn-ea"/>
              <a:sym typeface="+mn-lt"/>
            </a:endParaRPr>
          </a:p>
        </p:txBody>
      </p:sp>
      <p:sp>
        <p:nvSpPr>
          <p:cNvPr id="14" name="PA-Google Shape;794;p26"/>
          <p:cNvSpPr txBox="1"/>
          <p:nvPr>
            <p:custDataLst>
              <p:tags r:id="rId2"/>
            </p:custDataLst>
          </p:nvPr>
        </p:nvSpPr>
        <p:spPr>
          <a:xfrm>
            <a:off x="2955967" y="2377207"/>
            <a:ext cx="4195399" cy="419650"/>
          </a:xfrm>
          <a:prstGeom prst="rect">
            <a:avLst/>
          </a:prstGeom>
          <a:noFill/>
          <a:ln>
            <a:noFill/>
          </a:ln>
        </p:spPr>
        <p:txBody>
          <a:bodyPr spcFirstLastPara="1" wrap="square" lIns="121900" tIns="121900" rIns="121900" bIns="121900" anchor="ctr" anchorCtr="0">
            <a:noAutofit/>
          </a:bodyPr>
          <a:lstStyle/>
          <a:p>
            <a:pPr algn="ctr" fontAlgn="auto">
              <a:spcBef>
                <a:spcPts val="0"/>
              </a:spcBef>
              <a:spcAft>
                <a:spcPts val="0"/>
              </a:spcAft>
              <a:defRPr/>
            </a:pPr>
            <a:r>
              <a:rPr lang="zh-CN" altLang="en-US" sz="2000" b="1" dirty="0">
                <a:solidFill>
                  <a:srgbClr val="673B28"/>
                </a:solidFill>
                <a:cs typeface="+mn-ea"/>
                <a:sym typeface="+mn-lt"/>
              </a:rPr>
              <a:t>要敢于对校园欺凌说不！！！</a:t>
            </a:r>
            <a:endParaRPr lang="zh-CN" altLang="en-US" sz="2000" b="1" dirty="0">
              <a:solidFill>
                <a:srgbClr val="673B28"/>
              </a:solidFill>
              <a:cs typeface="+mn-ea"/>
              <a:sym typeface="+mn-lt"/>
            </a:endParaRPr>
          </a:p>
        </p:txBody>
      </p:sp>
      <p:sp>
        <p:nvSpPr>
          <p:cNvPr id="2" name="PA-文本框 18"/>
          <p:cNvSpPr txBox="1"/>
          <p:nvPr>
            <p:custDataLst>
              <p:tags r:id="rId3"/>
            </p:custDataLst>
          </p:nvPr>
        </p:nvSpPr>
        <p:spPr>
          <a:xfrm>
            <a:off x="2992222" y="4767793"/>
            <a:ext cx="7753969" cy="787075"/>
          </a:xfrm>
          <a:prstGeom prst="rect">
            <a:avLst/>
          </a:prstGeom>
          <a:noFill/>
        </p:spPr>
        <p:txBody>
          <a:bodyPr wrap="square" rtlCol="0">
            <a:spAutoFit/>
          </a:bodyPr>
          <a:lstStyle/>
          <a:p>
            <a:pPr>
              <a:lnSpc>
                <a:spcPct val="150000"/>
              </a:lnSpc>
            </a:pPr>
            <a:r>
              <a:rPr lang="zh-CN" altLang="en-US" sz="1600" dirty="0">
                <a:solidFill>
                  <a:schemeClr val="tx1">
                    <a:lumMod val="85000"/>
                    <a:lumOff val="15000"/>
                  </a:schemeClr>
                </a:solidFill>
                <a:cs typeface="+mn-ea"/>
                <a:sym typeface="+mn-lt"/>
              </a:rPr>
              <a:t>如在学校自己或者发现有同学受到非法侵害时，应当及时向学校或者其他监护人报告，在学校附近遇到突发事件，应向附近求援或拔打１１０报警电话等，避免正面冲突。</a:t>
            </a:r>
            <a:endParaRPr lang="zh-CN" altLang="en-US" sz="1600" dirty="0">
              <a:solidFill>
                <a:schemeClr val="tx1">
                  <a:lumMod val="85000"/>
                  <a:lumOff val="15000"/>
                </a:schemeClr>
              </a:solidFill>
              <a:cs typeface="+mn-ea"/>
              <a:sym typeface="+mn-lt"/>
            </a:endParaRPr>
          </a:p>
        </p:txBody>
      </p:sp>
      <p:sp>
        <p:nvSpPr>
          <p:cNvPr id="20" name="PA-Google Shape;794;p26"/>
          <p:cNvSpPr txBox="1"/>
          <p:nvPr>
            <p:custDataLst>
              <p:tags r:id="rId4"/>
            </p:custDataLst>
          </p:nvPr>
        </p:nvSpPr>
        <p:spPr>
          <a:xfrm>
            <a:off x="2992222" y="4316822"/>
            <a:ext cx="3352800" cy="374312"/>
          </a:xfrm>
          <a:prstGeom prst="rect">
            <a:avLst/>
          </a:prstGeom>
          <a:noFill/>
          <a:ln>
            <a:noFill/>
          </a:ln>
        </p:spPr>
        <p:txBody>
          <a:bodyPr spcFirstLastPara="1" wrap="square" lIns="121900" tIns="121900" rIns="121900" bIns="121900" anchor="ctr" anchorCtr="0">
            <a:noAutofit/>
          </a:bodyPr>
          <a:lstStyle/>
          <a:p>
            <a:pPr algn="ctr" fontAlgn="auto">
              <a:spcBef>
                <a:spcPts val="0"/>
              </a:spcBef>
              <a:spcAft>
                <a:spcPts val="0"/>
              </a:spcAft>
              <a:defRPr/>
            </a:pPr>
            <a:r>
              <a:rPr lang="zh-CN" altLang="en-US" sz="2000" b="1" dirty="0">
                <a:solidFill>
                  <a:srgbClr val="673B28"/>
                </a:solidFill>
                <a:cs typeface="+mn-ea"/>
                <a:sym typeface="+mn-lt"/>
              </a:rPr>
              <a:t>处于险境，紧急求援。</a:t>
            </a:r>
            <a:endParaRPr lang="zh-CN" altLang="en-US" sz="2000" b="1" dirty="0">
              <a:solidFill>
                <a:srgbClr val="673B28"/>
              </a:solidFill>
              <a:cs typeface="+mn-ea"/>
              <a:sym typeface="+mn-lt"/>
            </a:endParaRPr>
          </a:p>
        </p:txBody>
      </p:sp>
      <p:pic>
        <p:nvPicPr>
          <p:cNvPr id="9" name="图片 8"/>
          <p:cNvPicPr>
            <a:picLocks noChangeAspect="1"/>
          </p:cNvPicPr>
          <p:nvPr/>
        </p:nvPicPr>
        <p:blipFill>
          <a:blip r:embed="rId5">
            <a:extLst>
              <a:ext uri="{BEBA8EAE-BF5A-486C-A8C5-ECC9F3942E4B}">
                <a14:imgProps xmlns:a14="http://schemas.microsoft.com/office/drawing/2010/main">
                  <a14:imgLayer r:embed="rId6">
                    <a14:imgEffect>
                      <a14:backgroundRemoval t="9871" b="89968" l="7959" r="91751">
                        <a14:foregroundMark x1="8104" y1="60194" x2="9262" y2="64563"/>
                        <a14:foregroundMark x1="91751" y1="62460" x2="91027" y2="69579"/>
                        <a14:foregroundMark x1="19247" y1="58252" x2="19247" y2="65210"/>
                        <a14:foregroundMark x1="34588" y1="69094" x2="32706" y2="78479"/>
                        <a14:foregroundMark x1="27062" y1="68770" x2="30535" y2="79773"/>
                        <a14:foregroundMark x1="22576" y1="67314" x2="23589" y2="76052"/>
                      </a14:backgroundRemoval>
                    </a14:imgEffect>
                  </a14:imgLayer>
                </a14:imgProps>
              </a:ext>
            </a:extLst>
          </a:blip>
          <a:stretch>
            <a:fillRect/>
          </a:stretch>
        </p:blipFill>
        <p:spPr>
          <a:xfrm>
            <a:off x="9490710" y="2899410"/>
            <a:ext cx="2583180" cy="2310130"/>
          </a:xfrm>
          <a:prstGeom prst="rect">
            <a:avLst/>
          </a:prstGeom>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backgroundRemoval t="4612" b="97816" l="7653" r="92347">
                        <a14:foregroundMark x1="30357" y1="4612" x2="23214" y2="9466"/>
                        <a14:foregroundMark x1="80357" y1="34223" x2="79337" y2="49757"/>
                        <a14:foregroundMark x1="70918" y1="39563" x2="67602" y2="45874"/>
                        <a14:foregroundMark x1="87500" y1="38107" x2="89796" y2="45631"/>
                        <a14:foregroundMark x1="92347" y1="25971" x2="92347" y2="35194"/>
                        <a14:foregroundMark x1="87755" y1="33010" x2="76786" y2="37379"/>
                        <a14:foregroundMark x1="22449" y1="92233" x2="22449" y2="96845"/>
                        <a14:foregroundMark x1="32398" y1="98058" x2="34949" y2="97573"/>
                        <a14:foregroundMark x1="9184" y1="63835" x2="7653" y2="66505"/>
                      </a14:backgroundRemoval>
                    </a14:imgEffect>
                  </a14:imgLayer>
                </a14:imgProps>
              </a:ext>
            </a:extLst>
          </a:blip>
          <a:stretch>
            <a:fillRect/>
          </a:stretch>
        </p:blipFill>
        <p:spPr>
          <a:xfrm>
            <a:off x="-100965" y="3079750"/>
            <a:ext cx="3215005" cy="3778250"/>
          </a:xfrm>
          <a:prstGeom prst="rect">
            <a:avLst/>
          </a:prstGeom>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300"/>
                                        <p:tgtEl>
                                          <p:spTgt spid="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ldLvl="0" animBg="1"/>
      <p:bldP spid="2" grpId="0"/>
      <p:bldP spid="20" grpId="0" bldLvl="0" animBg="1"/>
      <p:bldP spid="3" grpId="0" bldLvl="0" animBg="1"/>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3" descr="7b0a20202020227461726765744d6f64756c65223a202270726f636573734f6e6c696e65466f6e7473220a7d0a"/>
          <p:cNvSpPr txBox="1"/>
          <p:nvPr/>
        </p:nvSpPr>
        <p:spPr>
          <a:xfrm>
            <a:off x="1597025" y="445135"/>
            <a:ext cx="3545840"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人际交往与校园生活</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4"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 name="矩形 2"/>
          <p:cNvSpPr/>
          <p:nvPr/>
        </p:nvSpPr>
        <p:spPr>
          <a:xfrm>
            <a:off x="1417320" y="2027555"/>
            <a:ext cx="8839200" cy="3308985"/>
          </a:xfrm>
          <a:prstGeom prst="rect">
            <a:avLst/>
          </a:prstGeom>
          <a:noFill/>
          <a:ln w="28575" cmpd="sng">
            <a:solidFill>
              <a:srgbClr val="673B2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PA-文本框 11"/>
          <p:cNvSpPr txBox="1"/>
          <p:nvPr>
            <p:custDataLst>
              <p:tags r:id="rId1"/>
            </p:custDataLst>
          </p:nvPr>
        </p:nvSpPr>
        <p:spPr>
          <a:xfrm>
            <a:off x="2289109" y="3249526"/>
            <a:ext cx="3547789" cy="1289456"/>
          </a:xfrm>
          <a:prstGeom prst="rect">
            <a:avLst/>
          </a:prstGeom>
          <a:noFill/>
        </p:spPr>
        <p:txBody>
          <a:bodyPr wrap="square" rtlCol="0">
            <a:spAutoFit/>
          </a:bodyPr>
          <a:lstStyle/>
          <a:p>
            <a:pPr>
              <a:lnSpc>
                <a:spcPct val="150000"/>
              </a:lnSpc>
            </a:pPr>
            <a:r>
              <a:rPr lang="zh-CN" altLang="en-US" dirty="0">
                <a:solidFill>
                  <a:schemeClr val="tx1">
                    <a:lumMod val="85000"/>
                    <a:lumOff val="15000"/>
                  </a:schemeClr>
                </a:solidFill>
                <a:cs typeface="+mn-ea"/>
                <a:sym typeface="+mn-lt"/>
              </a:rPr>
              <a:t>受到不法侵害时，应果断地报告公安部门或者学校。通过合法手段解决问题，切不可以暴制暴。</a:t>
            </a:r>
            <a:endParaRPr lang="zh-CN" altLang="en-US" dirty="0">
              <a:solidFill>
                <a:schemeClr val="tx1">
                  <a:lumMod val="85000"/>
                  <a:lumOff val="15000"/>
                </a:schemeClr>
              </a:solidFill>
              <a:cs typeface="+mn-ea"/>
              <a:sym typeface="+mn-lt"/>
            </a:endParaRPr>
          </a:p>
        </p:txBody>
      </p:sp>
      <p:sp>
        <p:nvSpPr>
          <p:cNvPr id="5" name="PA-Google Shape;794;p26"/>
          <p:cNvSpPr txBox="1"/>
          <p:nvPr>
            <p:custDataLst>
              <p:tags r:id="rId2"/>
            </p:custDataLst>
          </p:nvPr>
        </p:nvSpPr>
        <p:spPr>
          <a:xfrm>
            <a:off x="2406596" y="2483740"/>
            <a:ext cx="3292649" cy="539756"/>
          </a:xfrm>
          <a:prstGeom prst="rect">
            <a:avLst/>
          </a:prstGeom>
          <a:noFill/>
          <a:ln>
            <a:noFill/>
          </a:ln>
        </p:spPr>
        <p:txBody>
          <a:bodyPr spcFirstLastPara="1" wrap="square" lIns="121900" tIns="121900" rIns="121900" bIns="121900" anchor="ctr" anchorCtr="0">
            <a:noAutofit/>
          </a:bodyPr>
          <a:lstStyle/>
          <a:p>
            <a:pPr algn="ctr" fontAlgn="auto">
              <a:spcBef>
                <a:spcPts val="0"/>
              </a:spcBef>
              <a:spcAft>
                <a:spcPts val="0"/>
              </a:spcAft>
              <a:defRPr/>
            </a:pPr>
            <a:r>
              <a:rPr lang="zh-CN" altLang="en-US" sz="2400" b="1" dirty="0">
                <a:solidFill>
                  <a:srgbClr val="673B28"/>
                </a:solidFill>
                <a:cs typeface="+mn-ea"/>
                <a:sym typeface="+mn-lt"/>
              </a:rPr>
              <a:t>诉诸法律，报告公安</a:t>
            </a:r>
            <a:endParaRPr lang="zh-CN" altLang="en-US" sz="2400" b="1" dirty="0">
              <a:solidFill>
                <a:srgbClr val="673B28"/>
              </a:solidFill>
              <a:cs typeface="+mn-ea"/>
              <a:sym typeface="+mn-lt"/>
            </a:endParaRPr>
          </a:p>
        </p:txBody>
      </p:sp>
      <p:pic>
        <p:nvPicPr>
          <p:cNvPr id="7" name="图片 6" descr="E:\原来\下载\6fd9cdad99cfa8c4bcec140cbee83e2a.png6fd9cdad99cfa8c4bcec140cbee83e2a"/>
          <p:cNvPicPr>
            <a:picLocks noChangeAspect="1"/>
          </p:cNvPicPr>
          <p:nvPr/>
        </p:nvPicPr>
        <p:blipFill>
          <a:blip r:embed="rId3"/>
          <a:srcRect/>
          <a:stretch>
            <a:fillRect/>
          </a:stretch>
        </p:blipFill>
        <p:spPr>
          <a:xfrm>
            <a:off x="6797280" y="2302161"/>
            <a:ext cx="2660650" cy="2660842"/>
          </a:xfrm>
          <a:prstGeom prst="rect">
            <a:avLst/>
          </a:prstGeom>
        </p:spPr>
      </p:pic>
      <p:pic>
        <p:nvPicPr>
          <p:cNvPr id="8" name="明月设计7" descr="D:\素材\freepik\法律\资源 6@1000x.png资源 6@1000x"/>
          <p:cNvPicPr>
            <a:picLocks noChangeAspect="1"/>
          </p:cNvPicPr>
          <p:nvPr/>
        </p:nvPicPr>
        <p:blipFill>
          <a:blip r:embed="rId4"/>
          <a:srcRect/>
          <a:stretch>
            <a:fillRect/>
          </a:stretch>
        </p:blipFill>
        <p:spPr>
          <a:xfrm>
            <a:off x="142875" y="5727700"/>
            <a:ext cx="2425065" cy="1024890"/>
          </a:xfrm>
          <a:prstGeom prst="rect">
            <a:avLst/>
          </a:prstGeom>
        </p:spPr>
      </p:pic>
      <p:pic>
        <p:nvPicPr>
          <p:cNvPr id="9" name="明月设计11" descr="4@1000x"/>
          <p:cNvPicPr>
            <a:picLocks noChangeAspect="1"/>
          </p:cNvPicPr>
          <p:nvPr/>
        </p:nvPicPr>
        <p:blipFill>
          <a:blip r:embed="rId5"/>
          <a:stretch>
            <a:fillRect/>
          </a:stretch>
        </p:blipFill>
        <p:spPr>
          <a:xfrm>
            <a:off x="9592945" y="5574665"/>
            <a:ext cx="2128520" cy="117792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360"/>
                                          </p:val>
                                        </p:tav>
                                        <p:tav tm="100000">
                                          <p:val>
                                            <p:fltVal val="0"/>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03</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590800"/>
            <a:ext cx="6078855" cy="783590"/>
          </a:xfrm>
          <a:prstGeom prst="rect">
            <a:avLst/>
          </a:prstGeom>
          <a:noFill/>
        </p:spPr>
        <p:txBody>
          <a:bodyPr wrap="square" rtlCol="0">
            <a:spAutoFit/>
          </a:bodyPr>
          <a:lstStyle/>
          <a:p>
            <a:pPr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有关青少年法律知识</a:t>
            </a:r>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374390"/>
            <a:ext cx="4865370" cy="32194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民事和刑事相关条例，要对自己的行为负责</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181.25,&quot;left&quot;:64.5,&quot;top&quot;:118.8,&quot;width&quot;:827}"/>
</p:tagLst>
</file>

<file path=ppt/tags/tag101.xml><?xml version="1.0" encoding="utf-8"?>
<p:tagLst xmlns:p="http://schemas.openxmlformats.org/presentationml/2006/main">
  <p:tag name="KSO_WM_DIAGRAM_VIRTUALLY_FRAME" val="{&quot;height&quot;:181.25,&quot;left&quot;:64.5,&quot;top&quot;:118.8,&quot;width&quot;:827}"/>
</p:tagLst>
</file>

<file path=ppt/tags/tag102.xml><?xml version="1.0" encoding="utf-8"?>
<p:tagLst xmlns:p="http://schemas.openxmlformats.org/presentationml/2006/main">
  <p:tag name="KSO_WM_DIAGRAM_VIRTUALLY_FRAME" val="{&quot;height&quot;:181.25,&quot;left&quot;:64.5,&quot;top&quot;:118.8,&quot;width&quot;:827}"/>
</p:tagLst>
</file>

<file path=ppt/tags/tag103.xml><?xml version="1.0" encoding="utf-8"?>
<p:tagLst xmlns:p="http://schemas.openxmlformats.org/presentationml/2006/main">
  <p:tag name="KSO_WM_BEAUTIFY_FLAG" val="#wm#"/>
  <p:tag name="KSO_WM_TEMPLATE_CATEGORY" val="custom"/>
  <p:tag name="KSO_WM_TEMPLATE_INDEX" val="20205176"/>
</p:tagLst>
</file>

<file path=ppt/tags/tag104.xml><?xml version="1.0" encoding="utf-8"?>
<p:tagLst xmlns:p="http://schemas.openxmlformats.org/presentationml/2006/main">
  <p:tag name="KSO_WM_DIAGRAM_VIRTUALLY_FRAME" val="{&quot;height&quot;:294.55,&quot;left&quot;:70.45,&quot;top&quot;:127.65,&quot;width&quot;:820.1}"/>
</p:tagLst>
</file>

<file path=ppt/tags/tag105.xml><?xml version="1.0" encoding="utf-8"?>
<p:tagLst xmlns:p="http://schemas.openxmlformats.org/presentationml/2006/main">
  <p:tag name="KSO_WM_DIAGRAM_VIRTUALLY_FRAME" val="{&quot;height&quot;:294.55,&quot;left&quot;:70.45,&quot;top&quot;:127.65,&quot;width&quot;:820.1}"/>
</p:tagLst>
</file>

<file path=ppt/tags/tag106.xml><?xml version="1.0" encoding="utf-8"?>
<p:tagLst xmlns:p="http://schemas.openxmlformats.org/presentationml/2006/main">
  <p:tag name="KSO_WM_DIAGRAM_VIRTUALLY_FRAME" val="{&quot;height&quot;:294.55,&quot;left&quot;:70.45,&quot;top&quot;:127.65,&quot;width&quot;:820.1}"/>
</p:tagLst>
</file>

<file path=ppt/tags/tag107.xml><?xml version="1.0" encoding="utf-8"?>
<p:tagLst xmlns:p="http://schemas.openxmlformats.org/presentationml/2006/main">
  <p:tag name="KSO_WM_DIAGRAM_VIRTUALLY_FRAME" val="{&quot;height&quot;:294.55,&quot;left&quot;:70.45,&quot;top&quot;:127.65,&quot;width&quot;:820.1}"/>
</p:tagLst>
</file>

<file path=ppt/tags/tag108.xml><?xml version="1.0" encoding="utf-8"?>
<p:tagLst xmlns:p="http://schemas.openxmlformats.org/presentationml/2006/main">
  <p:tag name="KSO_WM_DIAGRAM_VIRTUALLY_FRAME" val="{&quot;height&quot;:294.55,&quot;left&quot;:70.45,&quot;top&quot;:127.65,&quot;width&quot;:820.1}"/>
</p:tagLst>
</file>

<file path=ppt/tags/tag109.xml><?xml version="1.0" encoding="utf-8"?>
<p:tagLst xmlns:p="http://schemas.openxmlformats.org/presentationml/2006/main">
  <p:tag name="KSO_WM_DIAGRAM_VIRTUALLY_FRAME" val="{&quot;height&quot;:294.55,&quot;left&quot;:70.45,&quot;top&quot;:127.65,&quot;width&quot;:820.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294.55,&quot;left&quot;:70.45,&quot;top&quot;:127.65,&quot;width&quot;:820.1}"/>
</p:tagLst>
</file>

<file path=ppt/tags/tag111.xml><?xml version="1.0" encoding="utf-8"?>
<p:tagLst xmlns:p="http://schemas.openxmlformats.org/presentationml/2006/main">
  <p:tag name="KSO_WM_DIAGRAM_VIRTUALLY_FRAME" val="{&quot;height&quot;:294.55,&quot;left&quot;:70.45,&quot;top&quot;:127.65,&quot;width&quot;:820.1}"/>
</p:tagLst>
</file>

<file path=ppt/tags/tag112.xml><?xml version="1.0" encoding="utf-8"?>
<p:tagLst xmlns:p="http://schemas.openxmlformats.org/presentationml/2006/main">
  <p:tag name="KSO_WM_DIAGRAM_VIRTUALLY_FRAME" val="{&quot;height&quot;:294.55,&quot;left&quot;:70.45,&quot;top&quot;:127.65,&quot;width&quot;:820.1}"/>
</p:tagLst>
</file>

<file path=ppt/tags/tag113.xml><?xml version="1.0" encoding="utf-8"?>
<p:tagLst xmlns:p="http://schemas.openxmlformats.org/presentationml/2006/main">
  <p:tag name="KSO_WM_DIAGRAM_VIRTUALLY_FRAME" val="{&quot;height&quot;:294.55,&quot;left&quot;:70.45,&quot;top&quot;:127.65,&quot;width&quot;:820.1}"/>
</p:tagLst>
</file>

<file path=ppt/tags/tag114.xml><?xml version="1.0" encoding="utf-8"?>
<p:tagLst xmlns:p="http://schemas.openxmlformats.org/presentationml/2006/main">
  <p:tag name="KSO_WM_DIAGRAM_VIRTUALLY_FRAME" val="{&quot;height&quot;:294.55,&quot;left&quot;:70.45,&quot;top&quot;:127.65,&quot;width&quot;:820.1}"/>
</p:tagLst>
</file>

<file path=ppt/tags/tag115.xml><?xml version="1.0" encoding="utf-8"?>
<p:tagLst xmlns:p="http://schemas.openxmlformats.org/presentationml/2006/main">
  <p:tag name="KSO_WM_DIAGRAM_VIRTUALLY_FRAME" val="{&quot;height&quot;:294.55,&quot;left&quot;:70.45,&quot;top&quot;:127.65,&quot;width&quot;:820.1}"/>
</p:tagLst>
</file>

<file path=ppt/tags/tag116.xml><?xml version="1.0" encoding="utf-8"?>
<p:tagLst xmlns:p="http://schemas.openxmlformats.org/presentationml/2006/main">
  <p:tag name="KSO_WM_DIAGRAM_VIRTUALLY_FRAME" val="{&quot;height&quot;:294.55,&quot;left&quot;:70.45,&quot;top&quot;:127.65,&quot;width&quot;:820.1}"/>
</p:tagLst>
</file>

<file path=ppt/tags/tag117.xml><?xml version="1.0" encoding="utf-8"?>
<p:tagLst xmlns:p="http://schemas.openxmlformats.org/presentationml/2006/main">
  <p:tag name="KSO_WM_DIAGRAM_VIRTUALLY_FRAME" val="{&quot;height&quot;:294.55,&quot;left&quot;:70.45,&quot;top&quot;:127.65,&quot;width&quot;:820.1}"/>
</p:tagLst>
</file>

<file path=ppt/tags/tag118.xml><?xml version="1.0" encoding="utf-8"?>
<p:tagLst xmlns:p="http://schemas.openxmlformats.org/presentationml/2006/main">
  <p:tag name="KSO_WM_DIAGRAM_VIRTUALLY_FRAME" val="{&quot;height&quot;:294.55,&quot;left&quot;:70.45,&quot;top&quot;:127.65,&quot;width&quot;:820.1}"/>
</p:tagLst>
</file>

<file path=ppt/tags/tag119.xml><?xml version="1.0" encoding="utf-8"?>
<p:tagLst xmlns:p="http://schemas.openxmlformats.org/presentationml/2006/main">
  <p:tag name="KSO_WM_DIAGRAM_VIRTUALLY_FRAME" val="{&quot;height&quot;:294.55,&quot;left&quot;:70.45,&quot;top&quot;:127.65,&quot;width&quot;:820.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294.55,&quot;left&quot;:70.45,&quot;top&quot;:127.65,&quot;width&quot;:820.1}"/>
</p:tagLst>
</file>

<file path=ppt/tags/tag121.xml><?xml version="1.0" encoding="utf-8"?>
<p:tagLst xmlns:p="http://schemas.openxmlformats.org/presentationml/2006/main">
  <p:tag name="KSO_WM_DIAGRAM_VIRTUALLY_FRAME" val="{&quot;height&quot;:294.55,&quot;left&quot;:70.45,&quot;top&quot;:127.65,&quot;width&quot;:820.1}"/>
</p:tagLst>
</file>

<file path=ppt/tags/tag122.xml><?xml version="1.0" encoding="utf-8"?>
<p:tagLst xmlns:p="http://schemas.openxmlformats.org/presentationml/2006/main">
  <p:tag name="KSO_WM_DIAGRAM_VIRTUALLY_FRAME" val="{&quot;height&quot;:294.55,&quot;left&quot;:70.45,&quot;top&quot;:127.65,&quot;width&quot;:820.1}"/>
</p:tagLst>
</file>

<file path=ppt/tags/tag123.xml><?xml version="1.0" encoding="utf-8"?>
<p:tagLst xmlns:p="http://schemas.openxmlformats.org/presentationml/2006/main">
  <p:tag name="KSO_WM_DIAGRAM_VIRTUALLY_FRAME" val="{&quot;height&quot;:294.55,&quot;left&quot;:70.45,&quot;top&quot;:127.65,&quot;width&quot;:820.1}"/>
</p:tagLst>
</file>

<file path=ppt/tags/tag124.xml><?xml version="1.0" encoding="utf-8"?>
<p:tagLst xmlns:p="http://schemas.openxmlformats.org/presentationml/2006/main">
  <p:tag name="KSO_WM_DIAGRAM_VIRTUALLY_FRAME" val="{&quot;height&quot;:294.55,&quot;left&quot;:70.45,&quot;top&quot;:127.65,&quot;width&quot;:820.1}"/>
</p:tagLst>
</file>

<file path=ppt/tags/tag125.xml><?xml version="1.0" encoding="utf-8"?>
<p:tagLst xmlns:p="http://schemas.openxmlformats.org/presentationml/2006/main">
  <p:tag name="KSO_WM_DIAGRAM_VIRTUALLY_FRAME" val="{&quot;height&quot;:294.55,&quot;left&quot;:70.45,&quot;top&quot;:127.65,&quot;width&quot;:820.1}"/>
</p:tagLst>
</file>

<file path=ppt/tags/tag126.xml><?xml version="1.0" encoding="utf-8"?>
<p:tagLst xmlns:p="http://schemas.openxmlformats.org/presentationml/2006/main">
  <p:tag name="KSO_WM_BEAUTIFY_FLAG" val="#wm#"/>
  <p:tag name="KSO_WM_TEMPLATE_CATEGORY" val="custom"/>
  <p:tag name="KSO_WM_TEMPLATE_INDEX" val="20205176"/>
</p:tagLst>
</file>

<file path=ppt/tags/tag127.xml><?xml version="1.0" encoding="utf-8"?>
<p:tagLst xmlns:p="http://schemas.openxmlformats.org/presentationml/2006/main">
  <p:tag name="KSO_WM_DIAGRAM_VIRTUALLY_FRAME" val="{&quot;height&quot;:338.2,&quot;left&quot;:277.4,&quot;top&quot;:123.55,&quot;width&quot;:533.9}"/>
</p:tagLst>
</file>

<file path=ppt/tags/tag128.xml><?xml version="1.0" encoding="utf-8"?>
<p:tagLst xmlns:p="http://schemas.openxmlformats.org/presentationml/2006/main">
  <p:tag name="KSO_WM_DIAGRAM_VIRTUALLY_FRAME" val="{&quot;height&quot;:338.2,&quot;left&quot;:277.4,&quot;top&quot;:123.55,&quot;width&quot;:533.9}"/>
</p:tagLst>
</file>

<file path=ppt/tags/tag129.xml><?xml version="1.0" encoding="utf-8"?>
<p:tagLst xmlns:p="http://schemas.openxmlformats.org/presentationml/2006/main">
  <p:tag name="KSO_WM_DIAGRAM_VIRTUALLY_FRAME" val="{&quot;height&quot;:338.2,&quot;left&quot;:277.4,&quot;top&quot;:123.55,&quot;width&quot;:533.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38.2,&quot;left&quot;:277.4,&quot;top&quot;:123.55,&quot;width&quot;:533.9}"/>
</p:tagLst>
</file>

<file path=ppt/tags/tag131.xml><?xml version="1.0" encoding="utf-8"?>
<p:tagLst xmlns:p="http://schemas.openxmlformats.org/presentationml/2006/main">
  <p:tag name="KSO_WM_BEAUTIFY_FLAG" val="#wm#"/>
  <p:tag name="KSO_WM_TEMPLATE_CATEGORY" val="custom"/>
  <p:tag name="KSO_WM_TEMPLATE_INDEX" val="20205176"/>
</p:tagLst>
</file>

<file path=ppt/tags/tag13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3.xml><?xml version="1.0" encoding="utf-8"?>
<p:tagLst xmlns:p="http://schemas.openxmlformats.org/presentationml/2006/main">
  <p:tag name="COMMONDATA" val="eyJoZGlkIjoiNDY2YTE4NGUxZTNkM2IyNzMzMjBlNzA1N2RiYjcwMjEifQ=="/>
  <p:tag name="KSO_WPP_MARK_KEY" val="bae75828-c4cc-4610-a837-14d7074162e7"/>
  <p:tag name="resource_record_key" val="{&quot;10&quot;:[50062454,50063594],&quot;65&quot;:[2020517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p="http://schemas.openxmlformats.org/presentationml/2006/main">
  <p:tag name="KSO_WM_DIAGRAM_VIRTUALLY_FRAME" val="{&quot;height&quot;:459.5,&quot;left&quot;:228.9,&quot;top&quot;:20.45,&quot;width&quot;:387.9}"/>
</p:tagLst>
</file>

<file path=ppt/tags/tag39.xml><?xml version="1.0" encoding="utf-8"?>
<p:tagLst xmlns:p="http://schemas.openxmlformats.org/presentationml/2006/main">
  <p:tag name="KSO_WM_DIAGRAM_VIRTUALLY_FRAME" val="{&quot;height&quot;:459.5,&quot;left&quot;:228.9,&quot;top&quot;:20.45,&quot;width&quot;:387.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459.5,&quot;left&quot;:228.9,&quot;top&quot;:20.45,&quot;width&quot;:387.9}"/>
</p:tagLst>
</file>

<file path=ppt/tags/tag41.xml><?xml version="1.0" encoding="utf-8"?>
<p:tagLst xmlns:p="http://schemas.openxmlformats.org/presentationml/2006/main">
  <p:tag name="KSO_WM_DIAGRAM_VIRTUALLY_FRAME" val="{&quot;height&quot;:459.5,&quot;left&quot;:228.9,&quot;top&quot;:20.45,&quot;width&quot;:387.9}"/>
</p:tagLst>
</file>

<file path=ppt/tags/tag42.xml><?xml version="1.0" encoding="utf-8"?>
<p:tagLst xmlns:p="http://schemas.openxmlformats.org/presentationml/2006/main">
  <p:tag name="KSO_WM_DIAGRAM_VIRTUALLY_FRAME" val="{&quot;height&quot;:459.5,&quot;left&quot;:228.9,&quot;top&quot;:20.45,&quot;width&quot;:387.9}"/>
</p:tagLst>
</file>

<file path=ppt/tags/tag43.xml><?xml version="1.0" encoding="utf-8"?>
<p:tagLst xmlns:p="http://schemas.openxmlformats.org/presentationml/2006/main">
  <p:tag name="KSO_WM_DIAGRAM_VIRTUALLY_FRAME" val="{&quot;height&quot;:459.5,&quot;left&quot;:228.9,&quot;top&quot;:20.45,&quot;width&quot;:387.9}"/>
</p:tagLst>
</file>

<file path=ppt/tags/tag44.xml><?xml version="1.0" encoding="utf-8"?>
<p:tagLst xmlns:p="http://schemas.openxmlformats.org/presentationml/2006/main">
  <p:tag name="KSO_WM_DIAGRAM_VIRTUALLY_FRAME" val="{&quot;height&quot;:459.5,&quot;left&quot;:228.9,&quot;top&quot;:20.45,&quot;width&quot;:387.9}"/>
</p:tagLst>
</file>

<file path=ppt/tags/tag45.xml><?xml version="1.0" encoding="utf-8"?>
<p:tagLst xmlns:p="http://schemas.openxmlformats.org/presentationml/2006/main">
  <p:tag name="KSO_WM_DIAGRAM_VIRTUALLY_FRAME" val="{&quot;height&quot;:459.5,&quot;left&quot;:228.9,&quot;top&quot;:20.45,&quot;width&quot;:387.9}"/>
</p:tagLst>
</file>

<file path=ppt/tags/tag46.xml><?xml version="1.0" encoding="utf-8"?>
<p:tagLst xmlns:p="http://schemas.openxmlformats.org/presentationml/2006/main">
  <p:tag name="KSO_WM_DIAGRAM_VIRTUALLY_FRAME" val="{&quot;height&quot;:459.5,&quot;left&quot;:228.9,&quot;top&quot;:20.45,&quot;width&quot;:387.9}"/>
</p:tagLst>
</file>

<file path=ppt/tags/tag47.xml><?xml version="1.0" encoding="utf-8"?>
<p:tagLst xmlns:p="http://schemas.openxmlformats.org/presentationml/2006/main">
  <p:tag name="KSO_WM_DIAGRAM_VIRTUALLY_FRAME" val="{&quot;height&quot;:459.5,&quot;left&quot;:228.9,&quot;top&quot;:20.45,&quot;width&quot;:387.9}"/>
</p:tagLst>
</file>

<file path=ppt/tags/tag48.xml><?xml version="1.0" encoding="utf-8"?>
<p:tagLst xmlns:p="http://schemas.openxmlformats.org/presentationml/2006/main">
  <p:tag name="KSO_WM_DIAGRAM_VIRTUALLY_FRAME" val="{&quot;height&quot;:459.5,&quot;left&quot;:228.9,&quot;top&quot;:20.45,&quot;width&quot;:387.9}"/>
</p:tagLst>
</file>

<file path=ppt/tags/tag49.xml><?xml version="1.0" encoding="utf-8"?>
<p:tagLst xmlns:p="http://schemas.openxmlformats.org/presentationml/2006/main">
  <p:tag name="KSO_WM_DIAGRAM_VIRTUALLY_FRAME" val="{&quot;height&quot;:459.5,&quot;left&quot;:228.9,&quot;top&quot;:20.45,&quot;width&quot;:387.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459.5,&quot;left&quot;:228.9,&quot;top&quot;:20.45,&quot;width&quot;:387.9}"/>
</p:tagLst>
</file>

<file path=ppt/tags/tag51.xml><?xml version="1.0" encoding="utf-8"?>
<p:tagLst xmlns:p="http://schemas.openxmlformats.org/presentationml/2006/main">
  <p:tag name="KSO_WM_DIAGRAM_VIRTUALLY_FRAME" val="{&quot;height&quot;:459.5,&quot;left&quot;:228.9,&quot;top&quot;:20.45,&quot;width&quot;:387.9}"/>
</p:tagLst>
</file>

<file path=ppt/tags/tag52.xml><?xml version="1.0" encoding="utf-8"?>
<p:tagLst xmlns:p="http://schemas.openxmlformats.org/presentationml/2006/main">
  <p:tag name="KSO_WM_DIAGRAM_VIRTUALLY_FRAME" val="{&quot;height&quot;:459.5,&quot;left&quot;:228.9,&quot;top&quot;:20.45,&quot;width&quot;:387.9}"/>
</p:tagLst>
</file>

<file path=ppt/tags/tag53.xml><?xml version="1.0" encoding="utf-8"?>
<p:tagLst xmlns:p="http://schemas.openxmlformats.org/presentationml/2006/main">
  <p:tag name="KSO_WM_DIAGRAM_VIRTUALLY_FRAME" val="{&quot;height&quot;:459.5,&quot;left&quot;:228.9,&quot;top&quot;:20.45,&quot;width&quot;:387.9}"/>
</p:tagLst>
</file>

<file path=ppt/tags/tag54.xml><?xml version="1.0" encoding="utf-8"?>
<p:tagLst xmlns:p="http://schemas.openxmlformats.org/presentationml/2006/main">
  <p:tag name="KSO_WM_DIAGRAM_VIRTUALLY_FRAME" val="{&quot;height&quot;:459.5,&quot;left&quot;:228.9,&quot;top&quot;:20.45,&quot;width&quot;:387.9}"/>
</p:tagLst>
</file>

<file path=ppt/tags/tag55.xml><?xml version="1.0" encoding="utf-8"?>
<p:tagLst xmlns:p="http://schemas.openxmlformats.org/presentationml/2006/main">
  <p:tag name="KSO_WM_DIAGRAM_VIRTUALLY_FRAME" val="{&quot;height&quot;:459.5,&quot;left&quot;:228.9,&quot;top&quot;:20.45,&quot;width&quot;:387.9}"/>
</p:tagLst>
</file>

<file path=ppt/tags/tag56.xml><?xml version="1.0" encoding="utf-8"?>
<p:tagLst xmlns:p="http://schemas.openxmlformats.org/presentationml/2006/main">
  <p:tag name="KSO_WM_DIAGRAM_VIRTUALLY_FRAME" val="{&quot;height&quot;:459.5,&quot;left&quot;:228.9,&quot;top&quot;:20.45,&quot;width&quot;:387.9}"/>
</p:tagLst>
</file>

<file path=ppt/tags/tag57.xml><?xml version="1.0" encoding="utf-8"?>
<p:tagLst xmlns:p="http://schemas.openxmlformats.org/presentationml/2006/main">
  <p:tag name="KSO_WM_DIAGRAM_VIRTUALLY_FRAME" val="{&quot;height&quot;:459.5,&quot;left&quot;:228.9,&quot;top&quot;:20.45,&quot;width&quot;:387.9}"/>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PA" val="v5.2.9"/>
</p:tagLst>
</file>

<file path=ppt/tags/tag61.xml><?xml version="1.0" encoding="utf-8"?>
<p:tagLst xmlns:p="http://schemas.openxmlformats.org/presentationml/2006/main">
  <p:tag name="KSO_WM_DIAGRAM_VIRTUALLY_FRAME" val="{&quot;height&quot;:181.25,&quot;left&quot;:64.5,&quot;top&quot;:118.8,&quot;width&quot;:827}"/>
</p:tagLst>
</file>

<file path=ppt/tags/tag62.xml><?xml version="1.0" encoding="utf-8"?>
<p:tagLst xmlns:p="http://schemas.openxmlformats.org/presentationml/2006/main">
  <p:tag name="KSO_WM_BEAUTIFY_FLAG" val="#wm#"/>
  <p:tag name="KSO_WM_TEMPLATE_CATEGORY" val="custom"/>
  <p:tag name="KSO_WM_TEMPLATE_INDEX" val="20205176"/>
</p:tagLst>
</file>

<file path=ppt/tags/tag63.xml><?xml version="1.0" encoding="utf-8"?>
<p:tagLst xmlns:p="http://schemas.openxmlformats.org/presentationml/2006/main">
  <p:tag name="PA" val="v5.2.9"/>
</p:tagLst>
</file>

<file path=ppt/tags/tag64.xml><?xml version="1.0" encoding="utf-8"?>
<p:tagLst xmlns:p="http://schemas.openxmlformats.org/presentationml/2006/main">
  <p:tag name="KSO_WM_BEAUTIFY_FLAG" val="#wm#"/>
  <p:tag name="KSO_WM_TEMPLATE_CATEGORY" val="custom"/>
  <p:tag name="KSO_WM_TEMPLATE_INDEX" val="20205176"/>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PA" val="v5.2.9"/>
</p:tagLst>
</file>

<file path=ppt/tags/tag67.xml><?xml version="1.0" encoding="utf-8"?>
<p:tagLst xmlns:p="http://schemas.openxmlformats.org/presentationml/2006/main">
  <p:tag name="PA" val="v5.2.9"/>
</p:tagLst>
</file>

<file path=ppt/tags/tag68.xml><?xml version="1.0" encoding="utf-8"?>
<p:tagLst xmlns:p="http://schemas.openxmlformats.org/presentationml/2006/main">
  <p:tag name="PA" val="v5.2.9"/>
</p:tagLst>
</file>

<file path=ppt/tags/tag69.xml><?xml version="1.0" encoding="utf-8"?>
<p:tagLst xmlns:p="http://schemas.openxmlformats.org/presentationml/2006/main">
  <p:tag name="PA" val="v5.2.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PA" val="v5.2.9"/>
</p:tagLst>
</file>

<file path=ppt/tags/tag72.xml><?xml version="1.0" encoding="utf-8"?>
<p:tagLst xmlns:p="http://schemas.openxmlformats.org/presentationml/2006/main">
  <p:tag name="PA" val="v5.2.9"/>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PA" val="v5.2.9"/>
</p:tagLst>
</file>

<file path=ppt/tags/tag76.xml><?xml version="1.0" encoding="utf-8"?>
<p:tagLst xmlns:p="http://schemas.openxmlformats.org/presentationml/2006/main">
  <p:tag name="PA" val="v5.2.9"/>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PA" val="v5.2.9"/>
</p:tagLst>
</file>

<file path=ppt/tags/tag79.xml><?xml version="1.0" encoding="utf-8"?>
<p:tagLst xmlns:p="http://schemas.openxmlformats.org/presentationml/2006/main">
  <p:tag name="PA" val="v5.2.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PA" val="v5.2.9"/>
</p:tagLst>
</file>

<file path=ppt/tags/tag82.xml><?xml version="1.0" encoding="utf-8"?>
<p:tagLst xmlns:p="http://schemas.openxmlformats.org/presentationml/2006/main">
  <p:tag name="PA" val="v5.2.9"/>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PA" val="v5.2.9"/>
</p:tagLst>
</file>

<file path=ppt/tags/tag85.xml><?xml version="1.0" encoding="utf-8"?>
<p:tagLst xmlns:p="http://schemas.openxmlformats.org/presentationml/2006/main">
  <p:tag name="PA" val="v5.2.9"/>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DIAGRAM_VIRTUALLY_FRAME" val="{&quot;height&quot;:218.99574803149602,&quot;left&quot;:147.19181102362205,&quot;top&quot;:239.82574803149606,&quot;width&quot;:658.2591338582677}"/>
</p:tagLst>
</file>

<file path=ppt/tags/tag88.xml><?xml version="1.0" encoding="utf-8"?>
<p:tagLst xmlns:p="http://schemas.openxmlformats.org/presentationml/2006/main">
  <p:tag name="KSO_WM_DIAGRAM_VIRTUALLY_FRAME" val="{&quot;height&quot;:218.99574803149602,&quot;left&quot;:147.19181102362205,&quot;top&quot;:239.82574803149606,&quot;width&quot;:658.2591338582677}"/>
</p:tagLst>
</file>

<file path=ppt/tags/tag89.xml><?xml version="1.0" encoding="utf-8"?>
<p:tagLst xmlns:p="http://schemas.openxmlformats.org/presentationml/2006/main">
  <p:tag name="PA" val="v5.2.9"/>
  <p:tag name="KSO_WM_DIAGRAM_VIRTUALLY_FRAME" val="{&quot;height&quot;:218.99574803149602,&quot;left&quot;:147.19181102362205,&quot;top&quot;:239.82574803149606,&quot;width&quot;:658.259133858267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0.xml><?xml version="1.0" encoding="utf-8"?>
<p:tagLst xmlns:p="http://schemas.openxmlformats.org/presentationml/2006/main">
  <p:tag name="PA" val="v5.2.9"/>
</p:tagLst>
</file>

<file path=ppt/tags/tag91.xml><?xml version="1.0" encoding="utf-8"?>
<p:tagLst xmlns:p="http://schemas.openxmlformats.org/presentationml/2006/main">
  <p:tag name="KSO_WM_DIAGRAM_VIRTUALLY_FRAME" val="{&quot;height&quot;:218.99574803149602,&quot;left&quot;:147.19181102362205,&quot;top&quot;:239.82574803149606,&quot;width&quot;:658.2591338582677}"/>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PA" val="v5.2.9"/>
</p:tagLst>
</file>

<file path=ppt/tags/tag94.xml><?xml version="1.0" encoding="utf-8"?>
<p:tagLst xmlns:p="http://schemas.openxmlformats.org/presentationml/2006/main">
  <p:tag name="PA" val="v5.2.9"/>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KSO_WM_DIAGRAM_VIRTUALLY_FRAME" val="{&quot;height&quot;:181.25,&quot;left&quot;:64.5,&quot;top&quot;:118.8,&quot;width&quot;:827}"/>
</p:tagLst>
</file>

<file path=ppt/tags/tag98.xml><?xml version="1.0" encoding="utf-8"?>
<p:tagLst xmlns:p="http://schemas.openxmlformats.org/presentationml/2006/main">
  <p:tag name="KSO_WM_DIAGRAM_VIRTUALLY_FRAME" val="{&quot;height&quot;:181.25,&quot;left&quot;:64.5,&quot;top&quot;:118.8,&quot;width&quot;:827}"/>
</p:tagLst>
</file>

<file path=ppt/tags/tag99.xml><?xml version="1.0" encoding="utf-8"?>
<p:tagLst xmlns:p="http://schemas.openxmlformats.org/presentationml/2006/main">
  <p:tag name="KSO_WM_DIAGRAM_VIRTUALLY_FRAME" val="{&quot;height&quot;:181.25,&quot;left&quot;:64.5,&quot;top&quot;:118.8,&quot;width&quot;:827}"/>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中黑S"/>
        <a:ea typeface="汉仪中黑S"/>
        <a:cs typeface=""/>
      </a:majorFont>
      <a:minorFont>
        <a:latin typeface="汉仪中黑S"/>
        <a:ea typeface="汉仪中黑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2381</Words>
  <Application>WPS 演示</Application>
  <PresentationFormat>宽屏</PresentationFormat>
  <Paragraphs>220</Paragraphs>
  <Slides>20</Slides>
  <Notes>2</Notes>
  <HiddenSlides>1</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Arial</vt:lpstr>
      <vt:lpstr>宋体</vt:lpstr>
      <vt:lpstr>Wingdings</vt:lpstr>
      <vt:lpstr>Wingdings</vt:lpstr>
      <vt:lpstr>汉仪中黑S</vt:lpstr>
      <vt:lpstr>汉仪雅酷黑 75W</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郎二™</cp:lastModifiedBy>
  <cp:revision>346</cp:revision>
  <dcterms:created xsi:type="dcterms:W3CDTF">2019-06-19T02:08:00Z</dcterms:created>
  <dcterms:modified xsi:type="dcterms:W3CDTF">2026-05-27T16:07:32Z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4F8228F624CB4B2B828D552F2327A052_13</vt:lpwstr>
  </property>
  <property fmtid="{D5CDD505-2E9C-101B-9397-08002B2CF9AE}" pid="4" name="KSOTemplateUUID">
    <vt:lpwstr>v1.0_mb_0mXihHq0fILcglXd/jWHBA==</vt:lpwstr>
  </property>
</Properties>
</file>