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8.svg" ContentType="image/svg+xml"/>
  <Override PartName="/ppt/media/image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3"/>
    <p:sldId id="319" r:id="rId4"/>
    <p:sldId id="258" r:id="rId5"/>
    <p:sldId id="320" r:id="rId6"/>
    <p:sldId id="321" r:id="rId7"/>
    <p:sldId id="261" r:id="rId8"/>
    <p:sldId id="322" r:id="rId9"/>
    <p:sldId id="323" r:id="rId10"/>
    <p:sldId id="327" r:id="rId11"/>
    <p:sldId id="326" r:id="rId12"/>
    <p:sldId id="324" r:id="rId13"/>
    <p:sldId id="325" r:id="rId14"/>
    <p:sldId id="260" r:id="rId15"/>
    <p:sldId id="328" r:id="rId16"/>
    <p:sldId id="329" r:id="rId17"/>
    <p:sldId id="330" r:id="rId18"/>
    <p:sldId id="314" r:id="rId19"/>
    <p:sldId id="331" r:id="rId20"/>
    <p:sldId id="317" r:id="rId21"/>
    <p:sldId id="274" r:id="rId22"/>
  </p:sldIdLst>
  <p:sldSz cx="12192000" cy="6858000"/>
  <p:notesSz cx="6858000" cy="9144000"/>
  <p:embeddedFontLst>
    <p:embeddedFont>
      <p:font typeface="汉仪中黑S" panose="00020600040101010101" charset="-122"/>
      <p:regular r:id="rId29"/>
    </p:embeddedFont>
    <p:embeddedFont>
      <p:font typeface="汉仪雅酷黑 75W" panose="020B0804020202020204" charset="-122"/>
      <p:bold r:id="rId30"/>
    </p:embeddedFont>
    <p:embeddedFont>
      <p:font typeface="微软雅黑" panose="020B0503020204020204" charset="-122"/>
      <p:regular r:id="rId31"/>
      <p:bold r:id="rId32"/>
    </p:embeddedFont>
    <p:embeddedFont>
      <p:font typeface="汉仪铸字美心体简" panose="0002060004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userDrawn="1">
          <p15:clr>
            <a:srgbClr val="A4A3A4"/>
          </p15:clr>
        </p15:guide>
        <p15:guide id="2" pos="390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73B28"/>
    <a:srgbClr val="FFF5F1"/>
    <a:srgbClr val="FE9805"/>
    <a:srgbClr val="FFFFFF"/>
    <a:srgbClr val="FFD292"/>
    <a:srgbClr val="FFF1EC"/>
    <a:srgbClr val="152C4C"/>
    <a:srgbClr val="FCE3DC"/>
    <a:srgbClr val="F8E4D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54" d="100"/>
          <a:sy n="54" d="100"/>
        </p:scale>
        <p:origin x="64" y="336"/>
      </p:cViewPr>
      <p:guideLst>
        <p:guide orient="horz" pos="2150"/>
        <p:guide pos="390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98.xml"/><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中黑S" panose="00020600040101010101" charset="-122"/>
              </a:rPr>
            </a:fld>
            <a:endParaRPr lang="zh-CN" altLang="en-US">
              <a:latin typeface="汉仪中黑S"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中黑S" panose="00020600040101010101" charset="-122"/>
              <a:ea typeface="汉仪中黑S" panose="00020600040101010101" charset="-122"/>
              <a:cs typeface="汉仪中黑S"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中黑S" panose="00020600040101010101" charset="-122"/>
              </a:rPr>
            </a:fld>
            <a:endParaRPr lang="zh-CN" altLang="en-US">
              <a:latin typeface="汉仪中黑S"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中黑S" panose="00020600040101010101" charset="-122"/>
                <a:ea typeface="汉仪中黑S" panose="00020600040101010101" charset="-122"/>
                <a:cs typeface="汉仪中黑S"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中黑S" panose="00020600040101010101" charset="-122"/>
                <a:ea typeface="汉仪中黑S" panose="00020600040101010101" charset="-122"/>
                <a:cs typeface="汉仪中黑S"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中黑S" panose="00020600040101010101" charset="-122"/>
                <a:ea typeface="汉仪中黑S" panose="00020600040101010101" charset="-122"/>
                <a:cs typeface="汉仪中黑S"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1pPr>
    <a:lvl2pPr marL="4572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2pPr>
    <a:lvl3pPr marL="9144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3pPr>
    <a:lvl4pPr marL="13716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4pPr>
    <a:lvl5pPr marL="1828800" algn="l" defTabSz="914400" rtl="0" eaLnBrk="1" latinLnBrk="0" hangingPunct="1">
      <a:defRPr sz="1200" kern="1200">
        <a:solidFill>
          <a:schemeClr val="tx1"/>
        </a:solidFill>
        <a:latin typeface="汉仪中黑S" panose="00020600040101010101" charset="-122"/>
        <a:ea typeface="汉仪中黑S" panose="00020600040101010101" charset="-122"/>
        <a:cs typeface="汉仪中黑S"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任意多边形 6"/>
          <p:cNvSpPr/>
          <p:nvPr userDrawn="1"/>
        </p:nvSpPr>
        <p:spPr>
          <a:xfrm>
            <a:off x="5834380" y="2179955"/>
            <a:ext cx="4485005" cy="3424555"/>
          </a:xfrm>
          <a:custGeom>
            <a:avLst/>
            <a:gdLst>
              <a:gd name="connsiteX0" fmla="*/ 1 w 8759"/>
              <a:gd name="connsiteY0" fmla="*/ 4341 h 6688"/>
              <a:gd name="connsiteX1" fmla="*/ 3558 w 8759"/>
              <a:gd name="connsiteY1" fmla="*/ 1832 h 6688"/>
              <a:gd name="connsiteX2" fmla="*/ 8049 w 8759"/>
              <a:gd name="connsiteY2" fmla="*/ 482 h 6688"/>
              <a:gd name="connsiteX3" fmla="*/ 5167 w 8759"/>
              <a:gd name="connsiteY3" fmla="*/ 6688 h 6688"/>
              <a:gd name="connsiteX4" fmla="*/ 1 w 8759"/>
              <a:gd name="connsiteY4" fmla="*/ 4341 h 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 h="6688">
                <a:moveTo>
                  <a:pt x="1" y="4341"/>
                </a:moveTo>
                <a:cubicBezTo>
                  <a:pt x="-31" y="2148"/>
                  <a:pt x="1253" y="1832"/>
                  <a:pt x="3558" y="1832"/>
                </a:cubicBezTo>
                <a:cubicBezTo>
                  <a:pt x="5863" y="1832"/>
                  <a:pt x="6065" y="-1135"/>
                  <a:pt x="8049" y="482"/>
                </a:cubicBezTo>
                <a:cubicBezTo>
                  <a:pt x="10033" y="2099"/>
                  <a:pt x="7472" y="6688"/>
                  <a:pt x="5167" y="6688"/>
                </a:cubicBezTo>
                <a:cubicBezTo>
                  <a:pt x="2862" y="6688"/>
                  <a:pt x="33" y="6534"/>
                  <a:pt x="1" y="4341"/>
                </a:cubicBezTo>
                <a:close/>
              </a:path>
            </a:pathLst>
          </a:custGeom>
          <a:solidFill>
            <a:srgbClr val="FCE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4" name="图片 3" descr="资源 2@1000x"/>
          <p:cNvPicPr>
            <a:picLocks noChangeAspect="1"/>
          </p:cNvPicPr>
          <p:nvPr userDrawn="1"/>
        </p:nvPicPr>
        <p:blipFill>
          <a:blip r:embed="rId2">
            <a:lum bright="-6000" contrast="12000"/>
          </a:blip>
          <a:stretch>
            <a:fillRect/>
          </a:stretch>
        </p:blipFill>
        <p:spPr>
          <a:xfrm>
            <a:off x="5240655" y="1290320"/>
            <a:ext cx="6432550" cy="4782185"/>
          </a:xfrm>
          <a:prstGeom prst="rect">
            <a:avLst/>
          </a:prstGeom>
        </p:spPr>
      </p:pic>
      <p:sp>
        <p:nvSpPr>
          <p:cNvPr id="5" name="任意多边形 4"/>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6" name="任意多边形 5"/>
          <p:cNvSpPr/>
          <p:nvPr userDrawn="1"/>
        </p:nvSpPr>
        <p:spPr>
          <a:xfrm flipH="1" flipV="1">
            <a:off x="7343140" y="0"/>
            <a:ext cx="4848860" cy="217614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cs typeface="汉仪中黑S" panose="00020600040101010101" charset="-122"/>
              </a:defRPr>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cs typeface="汉仪中黑S"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2" name="任意多边形 11"/>
          <p:cNvSpPr/>
          <p:nvPr userDrawn="1"/>
        </p:nvSpPr>
        <p:spPr>
          <a:xfrm>
            <a:off x="7289800" y="0"/>
            <a:ext cx="4902200" cy="4889500"/>
          </a:xfrm>
          <a:custGeom>
            <a:avLst/>
            <a:gdLst/>
            <a:ahLst/>
            <a:cxnLst>
              <a:cxn ang="3">
                <a:pos x="hc" y="t"/>
              </a:cxn>
              <a:cxn ang="cd2">
                <a:pos x="l" y="vc"/>
              </a:cxn>
              <a:cxn ang="cd4">
                <a:pos x="hc" y="b"/>
              </a:cxn>
              <a:cxn ang="0">
                <a:pos x="r" y="vc"/>
              </a:cxn>
            </a:cxnLst>
            <a:rect l="l" t="t" r="r" b="b"/>
            <a:pathLst>
              <a:path w="7720" h="7700">
                <a:moveTo>
                  <a:pt x="825" y="0"/>
                </a:moveTo>
                <a:lnTo>
                  <a:pt x="7720" y="0"/>
                </a:lnTo>
                <a:lnTo>
                  <a:pt x="7720" y="6862"/>
                </a:lnTo>
                <a:lnTo>
                  <a:pt x="7683" y="6886"/>
                </a:lnTo>
                <a:cubicBezTo>
                  <a:pt x="6902" y="7401"/>
                  <a:pt x="5966" y="7700"/>
                  <a:pt x="4960" y="7700"/>
                </a:cubicBezTo>
                <a:cubicBezTo>
                  <a:pt x="2221" y="7700"/>
                  <a:pt x="0" y="5479"/>
                  <a:pt x="0" y="2740"/>
                </a:cubicBezTo>
                <a:cubicBezTo>
                  <a:pt x="0" y="1734"/>
                  <a:pt x="299" y="798"/>
                  <a:pt x="814" y="17"/>
                </a:cubicBezTo>
                <a:lnTo>
                  <a:pt x="825" y="0"/>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中黑S" panose="00020600040101010101" charset="-122"/>
            </a:endParaRPr>
          </a:p>
        </p:txBody>
      </p:sp>
      <p:sp>
        <p:nvSpPr>
          <p:cNvPr id="9" name="任意多边形 8"/>
          <p:cNvSpPr/>
          <p:nvPr userDrawn="1"/>
        </p:nvSpPr>
        <p:spPr>
          <a:xfrm>
            <a:off x="0" y="4740275"/>
            <a:ext cx="3848100" cy="2117725"/>
          </a:xfrm>
          <a:custGeom>
            <a:avLst/>
            <a:gdLst>
              <a:gd name="connsiteX0" fmla="*/ 0 w 7636"/>
              <a:gd name="connsiteY0" fmla="*/ 4606 h 4606"/>
              <a:gd name="connsiteX1" fmla="*/ 0 w 7636"/>
              <a:gd name="connsiteY1" fmla="*/ 0 h 4606"/>
              <a:gd name="connsiteX2" fmla="*/ 2938 w 7636"/>
              <a:gd name="connsiteY2" fmla="*/ 2696 h 4606"/>
              <a:gd name="connsiteX3" fmla="*/ 7636 w 7636"/>
              <a:gd name="connsiteY3" fmla="*/ 4606 h 4606"/>
              <a:gd name="connsiteX4" fmla="*/ 0 w 7636"/>
              <a:gd name="connsiteY4" fmla="*/ 4606 h 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6" h="4606">
                <a:moveTo>
                  <a:pt x="0" y="4606"/>
                </a:moveTo>
                <a:lnTo>
                  <a:pt x="0" y="0"/>
                </a:lnTo>
                <a:cubicBezTo>
                  <a:pt x="494" y="501"/>
                  <a:pt x="589" y="2529"/>
                  <a:pt x="2938" y="2696"/>
                </a:cubicBezTo>
                <a:cubicBezTo>
                  <a:pt x="5287" y="2863"/>
                  <a:pt x="6711" y="3787"/>
                  <a:pt x="7636" y="4606"/>
                </a:cubicBezTo>
                <a:lnTo>
                  <a:pt x="0" y="4606"/>
                </a:lnTo>
                <a:close/>
              </a:path>
            </a:pathLst>
          </a:custGeom>
          <a:solidFill>
            <a:srgbClr val="F8E4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pic>
        <p:nvPicPr>
          <p:cNvPr id="7" name="图片 6" descr="4@1000x"/>
          <p:cNvPicPr>
            <a:picLocks noChangeAspect="1"/>
          </p:cNvPicPr>
          <p:nvPr userDrawn="1"/>
        </p:nvPicPr>
        <p:blipFill>
          <a:blip r:embed="rId2">
            <a:lum contrast="6000"/>
          </a:blip>
          <a:stretch>
            <a:fillRect/>
          </a:stretch>
        </p:blipFill>
        <p:spPr>
          <a:xfrm>
            <a:off x="548005" y="5307965"/>
            <a:ext cx="2042795" cy="1130935"/>
          </a:xfrm>
          <a:prstGeom prst="rect">
            <a:avLst/>
          </a:prstGeom>
        </p:spPr>
      </p:pic>
      <p:pic>
        <p:nvPicPr>
          <p:cNvPr id="8" name="图片 7" descr="资源 4@1000x"/>
          <p:cNvPicPr>
            <a:picLocks noChangeAspect="1"/>
          </p:cNvPicPr>
          <p:nvPr userDrawn="1"/>
        </p:nvPicPr>
        <p:blipFill>
          <a:blip r:embed="rId3">
            <a:lum contrast="6000"/>
          </a:blip>
          <a:stretch>
            <a:fillRect/>
          </a:stretch>
        </p:blipFill>
        <p:spPr>
          <a:xfrm>
            <a:off x="7792085" y="1857375"/>
            <a:ext cx="4085590" cy="418846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cs typeface="汉仪中黑S"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a:defRPr>
                <a:cs typeface="汉仪中黑S" panose="00020600040101010101" charset="-122"/>
              </a:defRPr>
            </a:lvl1pPr>
            <a:lvl2pPr>
              <a:defRPr>
                <a:cs typeface="汉仪中黑S" panose="00020600040101010101" charset="-122"/>
              </a:defRPr>
            </a:lvl2pPr>
            <a:lvl3pPr>
              <a:defRPr>
                <a:cs typeface="汉仪中黑S" panose="00020600040101010101" charset="-122"/>
              </a:defRPr>
            </a:lvl3pPr>
            <a:lvl4pPr>
              <a:defRPr>
                <a:cs typeface="汉仪中黑S" panose="00020600040101010101" charset="-122"/>
              </a:defRPr>
            </a:lvl4pPr>
            <a:lvl5pPr>
              <a:defRPr>
                <a:cs typeface="汉仪中黑S" panose="0002060004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a:defRPr>
                <a:cs typeface="汉仪中黑S" panose="00020600040101010101" charset="-122"/>
              </a:defRPr>
            </a:lvl1p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cs typeface="汉仪中黑S" panose="00020600040101010101" charset="-122"/>
              </a:defRPr>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a:cs typeface="汉仪中黑S" panose="00020600040101010101" charset="-122"/>
              </a:defRPr>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cs typeface="汉仪中黑S" panose="00020600040101010101" charset="-122"/>
              </a:defRPr>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cs typeface="汉仪中黑S" panose="00020600040101010101" charset="-122"/>
              </a:defRPr>
            </a:lvl1pPr>
            <a:lvl2pPr marL="685800" indent="-228600">
              <a:defRPr spc="300">
                <a:cs typeface="汉仪中黑S" panose="00020600040101010101" charset="-122"/>
              </a:defRPr>
            </a:lvl2pPr>
            <a:lvl3pPr marL="1143000" indent="-228600">
              <a:defRPr spc="300">
                <a:cs typeface="汉仪中黑S" panose="00020600040101010101" charset="-122"/>
              </a:defRPr>
            </a:lvl3pPr>
            <a:lvl4pPr marL="1600200" indent="-228600">
              <a:defRPr spc="300">
                <a:cs typeface="汉仪中黑S" panose="00020600040101010101" charset="-122"/>
              </a:defRPr>
            </a:lvl4pPr>
            <a:lvl5pPr marL="2057400" indent="-228600">
              <a:defRPr spc="300">
                <a:cs typeface="汉仪中黑S"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lvl1pPr>
              <a:defRPr>
                <a:cs typeface="汉仪中黑S"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lvl1pPr>
              <a:defRPr>
                <a:cs typeface="汉仪中黑S" panose="00020600040101010101"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lvl1pPr>
              <a:defRPr>
                <a:cs typeface="汉仪中黑S"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36.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1EC">
            <a:alpha val="73000"/>
          </a:srgbClr>
        </a:solidFill>
        <a:effectLst/>
      </p:bgPr>
    </p:bg>
    <p:spTree>
      <p:nvGrpSpPr>
        <p:cNvPr id="1" name=""/>
        <p:cNvGrpSpPr/>
        <p:nvPr/>
      </p:nvGrpSpPr>
      <p:grpSpPr>
        <a:xfrm>
          <a:off x="0" y="0"/>
          <a:ext cx="0" cy="0"/>
          <a:chOff x="0" y="0"/>
          <a:chExt cx="0" cy="0"/>
        </a:xfrm>
      </p:grpSpPr>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4.xml"/><Relationship Id="rId1"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5.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86.xml"/><Relationship Id="rId2" Type="http://schemas.openxmlformats.org/officeDocument/2006/relationships/image" Target="../media/image12.pn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9.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9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16.png"/><Relationship Id="rId1" Type="http://schemas.openxmlformats.org/officeDocument/2006/relationships/tags" Target="../tags/tag93.xml"/></Relationships>
</file>

<file path=ppt/slides/_rels/slide2.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2" Type="http://schemas.openxmlformats.org/officeDocument/2006/relationships/slideLayout" Target="../slideLayouts/slideLayout2.xml"/><Relationship Id="rId21" Type="http://schemas.openxmlformats.org/officeDocument/2006/relationships/tags" Target="../tags/tag58.xml"/><Relationship Id="rId20" Type="http://schemas.openxmlformats.org/officeDocument/2006/relationships/tags" Target="../tags/tag57.xml"/><Relationship Id="rId2" Type="http://schemas.openxmlformats.org/officeDocument/2006/relationships/tags" Target="../tags/tag39.xml"/><Relationship Id="rId19" Type="http://schemas.openxmlformats.org/officeDocument/2006/relationships/tags" Target="../tags/tag56.xml"/><Relationship Id="rId18" Type="http://schemas.openxmlformats.org/officeDocument/2006/relationships/tags" Target="../tags/tag55.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61.xml"/><Relationship Id="rId2" Type="http://schemas.openxmlformats.org/officeDocument/2006/relationships/image" Target="../media/image4.png"/><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62.xml"/><Relationship Id="rId2" Type="http://schemas.openxmlformats.org/officeDocument/2006/relationships/image" Target="../media/image6.jpe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7.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9" Type="http://schemas.openxmlformats.org/officeDocument/2006/relationships/slideLayout" Target="../slideLayouts/slideLayout3.xml"/><Relationship Id="rId18" Type="http://schemas.openxmlformats.org/officeDocument/2006/relationships/tags" Target="../tags/tag81.xml"/><Relationship Id="rId17" Type="http://schemas.openxmlformats.org/officeDocument/2006/relationships/tags" Target="../tags/tag80.xml"/><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83.xml"/><Relationship Id="rId2" Type="http://schemas.openxmlformats.org/officeDocument/2006/relationships/image" Target="../media/image9.sv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87295"/>
            <a:ext cx="5761990" cy="783590"/>
          </a:xfrm>
          <a:prstGeom prst="rect">
            <a:avLst/>
          </a:prstGeom>
          <a:noFill/>
        </p:spPr>
        <p:txBody>
          <a:bodyPr wrap="square" rtlCol="0">
            <a:spAutoFit/>
          </a:bodyPr>
          <a:lstStyle/>
          <a:p>
            <a:pPr algn="l"/>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a:t>
            </a:r>
            <a:r>
              <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青少年</a:t>
            </a:r>
            <a:r>
              <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.法制意识</a:t>
            </a:r>
            <a:endParaRPr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38810" y="3480753"/>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793115" y="3533775"/>
            <a:ext cx="1537335" cy="321945"/>
          </a:xfrm>
          <a:prstGeom prst="rect">
            <a:avLst/>
          </a:prstGeom>
          <a:noFill/>
        </p:spPr>
        <p:txBody>
          <a:bodyPr wrap="square" rtlCol="0">
            <a:spAutoFit/>
          </a:bodyPr>
          <a:lstStyle/>
          <a:p>
            <a:pPr algn="ctr" fontAlgn="auto">
              <a:lnSpc>
                <a:spcPts val="1800"/>
              </a:lnSpc>
            </a:pP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rPr>
              <a:t>讲堂</a:t>
            </a:r>
            <a:endParaRPr lang="zh-CN" sz="1400" cap="all" dirty="0">
              <a:solidFill>
                <a:srgbClr val="FFF5F1">
                  <a:alpha val="70000"/>
                </a:srgb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r>
              <a:rPr sz="3500">
                <a:solidFill>
                  <a:srgbClr val="FE9805"/>
                </a:solidFill>
                <a:uFillTx/>
                <a:latin typeface="汉仪雅酷黑 75W" panose="020B0804020202020204" charset="-122"/>
                <a:ea typeface="汉仪雅酷黑 75W" panose="020B0804020202020204" charset="-122"/>
                <a:cs typeface="汉仪中黑S" panose="00020600040101010101" charset="-122"/>
                <a:sym typeface="+mn-lt"/>
              </a:rPr>
              <a:t>公民意识与社会未来</a:t>
            </a:r>
            <a:endParaRPr sz="3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5" name="图片 4" descr="131124616&amp;pky95131124616&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968105" y="502920"/>
            <a:ext cx="2811780" cy="2219960"/>
          </a:xfrm>
          <a:prstGeom prst="rect">
            <a:avLst/>
          </a:prstGeom>
        </p:spPr>
      </p:pic>
      <p:sp>
        <p:nvSpPr>
          <p:cNvPr id="21" name="文本框 20"/>
          <p:cNvSpPr txBox="1"/>
          <p:nvPr/>
        </p:nvSpPr>
        <p:spPr>
          <a:xfrm>
            <a:off x="2045449" y="1927725"/>
            <a:ext cx="3262516"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汉仪中简黑简" panose="00020600040101010101" charset="-122"/>
              <a:buNone/>
              <a:defRPr/>
            </a:pPr>
            <a:r>
              <a:rPr kumimoji="0" lang="zh-CN" altLang="en-US" sz="2400" b="0" i="0" u="none" strike="noStrike" kern="1200" cap="none" spc="0" normalizeH="0" baseline="0" noProof="0" dirty="0">
                <a:ln>
                  <a:noFill/>
                </a:ln>
                <a:effectLst/>
                <a:uLnTx/>
                <a:uFillTx/>
                <a:cs typeface="+mn-ea"/>
                <a:sym typeface="+mn-lt"/>
              </a:rPr>
              <a:t>完全无刑事责任年龄</a:t>
            </a:r>
            <a:endParaRPr kumimoji="0" lang="zh-CN" altLang="en-US" sz="2400" b="0" i="0" u="none" strike="noStrike" kern="1200" cap="none" spc="0" normalizeH="0" baseline="0" noProof="0" dirty="0">
              <a:ln>
                <a:noFill/>
              </a:ln>
              <a:effectLst/>
              <a:uLnTx/>
              <a:uFillTx/>
              <a:cs typeface="+mn-ea"/>
              <a:sym typeface="+mn-lt"/>
            </a:endParaRPr>
          </a:p>
        </p:txBody>
      </p:sp>
      <p:sp>
        <p:nvSpPr>
          <p:cNvPr id="24" name="文本框 23"/>
          <p:cNvSpPr txBox="1"/>
          <p:nvPr/>
        </p:nvSpPr>
        <p:spPr>
          <a:xfrm>
            <a:off x="1597141" y="2582687"/>
            <a:ext cx="9329303" cy="14763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cs typeface="+mn-ea"/>
                <a:sym typeface="+mn-lt"/>
              </a:rPr>
              <a:t>也就是不满</a:t>
            </a:r>
            <a:r>
              <a:rPr kumimoji="0" lang="en-US" altLang="zh-CN" sz="2000" b="0" i="0" u="none" strike="noStrike" kern="1200" cap="none" spc="0" normalizeH="0" baseline="0" noProof="0" dirty="0">
                <a:ln>
                  <a:noFill/>
                </a:ln>
                <a:solidFill>
                  <a:schemeClr val="tx1"/>
                </a:solidFill>
                <a:effectLst/>
                <a:uLnTx/>
                <a:uFillTx/>
                <a:cs typeface="+mn-ea"/>
                <a:sym typeface="+mn-lt"/>
              </a:rPr>
              <a:t>14</a:t>
            </a:r>
            <a:r>
              <a:rPr kumimoji="0" lang="zh-CN" altLang="en-US" sz="2000" b="0" i="0" u="none" strike="noStrike" kern="1200" cap="none" spc="0" normalizeH="0" baseline="0" noProof="0" dirty="0">
                <a:ln>
                  <a:noFill/>
                </a:ln>
                <a:solidFill>
                  <a:schemeClr val="tx1"/>
                </a:solidFill>
                <a:effectLst/>
                <a:uLnTx/>
                <a:uFillTx/>
                <a:cs typeface="+mn-ea"/>
                <a:sym typeface="+mn-lt"/>
              </a:rPr>
              <a:t>周岁的自然人，对其实施的任何行为都不负刑事责任。这里再附带提一下民事行为能力的划分（民事行为能力是指民事主体能以自己的行为取得民事权利、承担民事义务的资格），不满</a:t>
            </a:r>
            <a:r>
              <a:rPr kumimoji="0" lang="en-US" altLang="zh-CN" sz="2000" b="0" i="0" u="none" strike="noStrike" kern="1200" cap="none" spc="0" normalizeH="0" baseline="0" noProof="0" dirty="0">
                <a:ln>
                  <a:noFill/>
                </a:ln>
                <a:solidFill>
                  <a:schemeClr val="tx1"/>
                </a:solidFill>
                <a:effectLst/>
                <a:uLnTx/>
                <a:uFillTx/>
                <a:cs typeface="+mn-ea"/>
                <a:sym typeface="+mn-lt"/>
              </a:rPr>
              <a:t>10</a:t>
            </a:r>
            <a:r>
              <a:rPr kumimoji="0" lang="zh-CN" altLang="en-US" sz="2000" b="0" i="0" u="none" strike="noStrike" kern="1200" cap="none" spc="0" normalizeH="0" baseline="0" noProof="0" dirty="0">
                <a:ln>
                  <a:noFill/>
                </a:ln>
                <a:solidFill>
                  <a:schemeClr val="tx1"/>
                </a:solidFill>
                <a:effectLst/>
                <a:uLnTx/>
                <a:uFillTx/>
                <a:cs typeface="+mn-ea"/>
                <a:sym typeface="+mn-lt"/>
              </a:rPr>
              <a:t>周岁的公民是无民事行为能力人；</a:t>
            </a:r>
            <a:endParaRPr kumimoji="0" lang="zh-CN" altLang="en-US" sz="2000" b="0" i="0" u="none" strike="noStrike" kern="1200" cap="none" spc="0" normalizeH="0" baseline="0" noProof="0" dirty="0">
              <a:ln>
                <a:noFill/>
              </a:ln>
              <a:solidFill>
                <a:schemeClr val="tx1"/>
              </a:solidFill>
              <a:effectLst/>
              <a:uLnTx/>
              <a:uFillTx/>
              <a:cs typeface="+mn-ea"/>
              <a:sym typeface="+mn-lt"/>
            </a:endParaRPr>
          </a:p>
        </p:txBody>
      </p:sp>
      <p:sp>
        <p:nvSpPr>
          <p:cNvPr id="17" name="文本框 16"/>
          <p:cNvSpPr txBox="1"/>
          <p:nvPr/>
        </p:nvSpPr>
        <p:spPr>
          <a:xfrm>
            <a:off x="1597025" y="4385310"/>
            <a:ext cx="9557385" cy="1938020"/>
          </a:xfrm>
          <a:prstGeom prst="rect">
            <a:avLst/>
          </a:prstGeom>
          <a:noFill/>
        </p:spPr>
        <p:txBody>
          <a:bodyPr wrap="square" rtlCol="0">
            <a:spAutoFit/>
          </a:bodyPr>
          <a:lstStyle/>
          <a:p>
            <a:pPr lvl="0" algn="l">
              <a:lnSpc>
                <a:spcPct val="150000"/>
              </a:lnSpc>
              <a:spcBef>
                <a:spcPts val="0"/>
              </a:spcBef>
              <a:spcAft>
                <a:spcPts val="0"/>
              </a:spcAft>
              <a:buClrTx/>
              <a:buSzTx/>
              <a:buFontTx/>
              <a:defRPr/>
            </a:pPr>
            <a:r>
              <a:rPr lang="zh-CN" altLang="en-US" sz="2000" noProof="0" dirty="0">
                <a:ln>
                  <a:noFill/>
                </a:ln>
                <a:effectLst/>
                <a:uLnTx/>
                <a:uFillTx/>
                <a:cs typeface="+mn-ea"/>
                <a:sym typeface="+mn-lt"/>
              </a:rPr>
              <a:t>10</a:t>
            </a:r>
            <a:r>
              <a:rPr lang="zh-CN" altLang="en-US" sz="2000" noProof="0" dirty="0">
                <a:ln>
                  <a:noFill/>
                </a:ln>
                <a:effectLst/>
                <a:uLnTx/>
                <a:uFillTx/>
                <a:cs typeface="+mn-ea"/>
                <a:sym typeface="+mn-lt"/>
              </a:rPr>
              <a:t>周岁以上的未成年人是限制民事行为能力人，可以进行与他的年龄、智力相适应的民事活动，其他民事活动由他的法定代理人代理，或者征得其法定代理人的同意。通常来说，在法律上通过其从事民事活动金额的大小，与其生活的关联程度等方面，来判断其所从事的民事活动是否有效，如</a:t>
            </a:r>
            <a:r>
              <a:rPr lang="zh-CN" altLang="en-US" sz="2000" noProof="0" dirty="0">
                <a:ln>
                  <a:noFill/>
                </a:ln>
                <a:effectLst/>
                <a:uLnTx/>
                <a:uFillTx/>
                <a:cs typeface="+mn-ea"/>
                <a:sym typeface="+mn-lt"/>
              </a:rPr>
              <a:t>10</a:t>
            </a:r>
            <a:r>
              <a:rPr lang="zh-CN" altLang="en-US" sz="2000" noProof="0" dirty="0">
                <a:ln>
                  <a:noFill/>
                </a:ln>
                <a:effectLst/>
                <a:uLnTx/>
                <a:uFillTx/>
                <a:cs typeface="+mn-ea"/>
                <a:sym typeface="+mn-lt"/>
              </a:rPr>
              <a:t>周岁以上的小学生买文具就具有合法性。</a:t>
            </a:r>
            <a:endParaRPr lang="zh-CN" altLang="en-US" sz="2000" noProof="0" dirty="0">
              <a:ln>
                <a:noFill/>
              </a:ln>
              <a:effectLst/>
              <a:uLnTx/>
              <a:uFillTx/>
              <a:cs typeface="+mn-ea"/>
              <a:sym typeface="+mn-lt"/>
            </a:endParaRPr>
          </a:p>
        </p:txBody>
      </p:sp>
      <p:grpSp>
        <p:nvGrpSpPr>
          <p:cNvPr id="15" name="组合 14"/>
          <p:cNvGrpSpPr/>
          <p:nvPr/>
        </p:nvGrpSpPr>
        <p:grpSpPr>
          <a:xfrm>
            <a:off x="1416050" y="1866265"/>
            <a:ext cx="629285" cy="579120"/>
            <a:chOff x="1843" y="2975"/>
            <a:chExt cx="991" cy="912"/>
          </a:xfrm>
        </p:grpSpPr>
        <p:sp>
          <p:nvSpPr>
            <p:cNvPr id="13" name="菱形 12"/>
            <p:cNvSpPr/>
            <p:nvPr/>
          </p:nvSpPr>
          <p:spPr>
            <a:xfrm>
              <a:off x="2128" y="3082"/>
              <a:ext cx="706" cy="706"/>
            </a:xfrm>
            <a:prstGeom prst="diamond">
              <a:avLst/>
            </a:prstGeom>
            <a:solidFill>
              <a:srgbClr val="84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sp>
          <p:nvSpPr>
            <p:cNvPr id="12" name="菱形 11"/>
            <p:cNvSpPr/>
            <p:nvPr/>
          </p:nvSpPr>
          <p:spPr>
            <a:xfrm>
              <a:off x="1843" y="2975"/>
              <a:ext cx="912" cy="912"/>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grpSp>
      <p:cxnSp>
        <p:nvCxnSpPr>
          <p:cNvPr id="2" name="直接连接符 1"/>
          <p:cNvCxnSpPr/>
          <p:nvPr/>
        </p:nvCxnSpPr>
        <p:spPr>
          <a:xfrm>
            <a:off x="1659890" y="4274185"/>
            <a:ext cx="917448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3673475" y="1109028"/>
            <a:ext cx="4845050" cy="492125"/>
          </a:xfrm>
          <a:prstGeom prst="rect">
            <a:avLst/>
          </a:prstGeom>
          <a:noFill/>
        </p:spPr>
        <p:txBody>
          <a:bodyPr wrap="square" lIns="0" tIns="0" rIns="0" bIns="0" rtlCol="0" anchor="ctr"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关于法律责任年龄常识</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8" name="图片 7" descr="191734922&amp;pky98191734922&amp;"/>
          <p:cNvPicPr>
            <a:picLocks noChangeAspect="1"/>
          </p:cNvPicPr>
          <p:nvPr/>
        </p:nvPicPr>
        <p:blipFill>
          <a:blip r:embed="rId1"/>
          <a:stretch>
            <a:fillRect/>
          </a:stretch>
        </p:blipFill>
        <p:spPr>
          <a:xfrm>
            <a:off x="8452485" y="1795780"/>
            <a:ext cx="3177540" cy="2427605"/>
          </a:xfrm>
          <a:prstGeom prst="rect">
            <a:avLst/>
          </a:prstGeom>
        </p:spPr>
      </p:pic>
      <p:sp>
        <p:nvSpPr>
          <p:cNvPr id="21" name="文本框 20"/>
          <p:cNvSpPr txBox="1"/>
          <p:nvPr/>
        </p:nvSpPr>
        <p:spPr>
          <a:xfrm>
            <a:off x="1691754" y="2005830"/>
            <a:ext cx="4465206"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汉仪中简黑简" panose="00020600040101010101" charset="-122"/>
              <a:buNone/>
              <a:defRPr/>
            </a:pPr>
            <a:r>
              <a:rPr kumimoji="0" lang="zh-CN" altLang="en-US" sz="2400" b="0" i="0" u="none" strike="noStrike" kern="1200" cap="none" spc="0" normalizeH="0" baseline="0" noProof="0" dirty="0">
                <a:ln>
                  <a:noFill/>
                </a:ln>
                <a:effectLst/>
                <a:uLnTx/>
                <a:uFillTx/>
                <a:cs typeface="+mn-ea"/>
                <a:sym typeface="+mn-lt"/>
              </a:rPr>
              <a:t>完全刑事责任年龄</a:t>
            </a:r>
            <a:endParaRPr kumimoji="0" lang="zh-CN" altLang="en-US" sz="2400" b="0" i="0" u="none" strike="noStrike" kern="1200" cap="none" spc="0" normalizeH="0" baseline="0" noProof="0" dirty="0">
              <a:ln>
                <a:noFill/>
              </a:ln>
              <a:effectLst/>
              <a:uLnTx/>
              <a:uFillTx/>
              <a:cs typeface="+mn-ea"/>
              <a:sym typeface="+mn-lt"/>
            </a:endParaRPr>
          </a:p>
        </p:txBody>
      </p:sp>
      <p:sp>
        <p:nvSpPr>
          <p:cNvPr id="24" name="文本框 23"/>
          <p:cNvSpPr txBox="1"/>
          <p:nvPr/>
        </p:nvSpPr>
        <p:spPr>
          <a:xfrm>
            <a:off x="954405" y="2529205"/>
            <a:ext cx="7289165" cy="17995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solidFill>
                <a:effectLst/>
                <a:uLnTx/>
                <a:uFillTx/>
                <a:cs typeface="+mn-ea"/>
                <a:sym typeface="+mn-lt"/>
              </a:rPr>
              <a:t>年满</a:t>
            </a:r>
            <a:r>
              <a:rPr kumimoji="0" lang="en-US" altLang="zh-CN" sz="2000" b="1" i="0" u="none" strike="noStrike" kern="1200" cap="none" spc="0" normalizeH="0" baseline="0" noProof="0" dirty="0">
                <a:ln>
                  <a:noFill/>
                </a:ln>
                <a:solidFill>
                  <a:schemeClr val="tx1"/>
                </a:solidFill>
                <a:effectLst/>
                <a:uLnTx/>
                <a:uFillTx/>
                <a:cs typeface="+mn-ea"/>
                <a:sym typeface="+mn-lt"/>
              </a:rPr>
              <a:t>16</a:t>
            </a:r>
            <a:r>
              <a:rPr kumimoji="0" lang="zh-CN" altLang="en-US" sz="2000" b="1" i="0" u="none" strike="noStrike" kern="1200" cap="none" spc="0" normalizeH="0" baseline="0" noProof="0" dirty="0">
                <a:ln>
                  <a:noFill/>
                </a:ln>
                <a:solidFill>
                  <a:schemeClr val="tx1"/>
                </a:solidFill>
                <a:effectLst/>
                <a:uLnTx/>
                <a:uFillTx/>
                <a:cs typeface="+mn-ea"/>
                <a:sym typeface="+mn-lt"/>
              </a:rPr>
              <a:t>周岁有两方面的法律后果：</a:t>
            </a:r>
            <a:endParaRPr kumimoji="0" lang="en-US" altLang="zh-CN" sz="2000" b="1" i="0" u="none" strike="noStrike" kern="1200" cap="none" spc="0" normalizeH="0" baseline="0" noProof="0" dirty="0">
              <a:ln>
                <a:noFill/>
              </a:ln>
              <a:solidFill>
                <a:schemeClr val="tx1"/>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tx1"/>
                </a:solidFill>
                <a:effectLst/>
                <a:uLnTx/>
                <a:uFillTx/>
                <a:cs typeface="+mn-ea"/>
                <a:sym typeface="+mn-lt"/>
              </a:rPr>
              <a:t>第一，在刑事责任方面，年满</a:t>
            </a:r>
            <a:r>
              <a:rPr kumimoji="0" lang="en-US" altLang="zh-CN" b="0" i="0" u="none" strike="noStrike" kern="1200" cap="none" spc="0" normalizeH="0" baseline="0" noProof="0" dirty="0">
                <a:ln>
                  <a:noFill/>
                </a:ln>
                <a:solidFill>
                  <a:schemeClr val="tx1"/>
                </a:solidFill>
                <a:effectLst/>
                <a:uLnTx/>
                <a:uFillTx/>
                <a:cs typeface="+mn-ea"/>
                <a:sym typeface="+mn-lt"/>
              </a:rPr>
              <a:t>16</a:t>
            </a:r>
            <a:r>
              <a:rPr kumimoji="0" lang="zh-CN" altLang="en-US" b="0" i="0" u="none" strike="noStrike" kern="1200" cap="none" spc="0" normalizeH="0" baseline="0" noProof="0" dirty="0">
                <a:ln>
                  <a:noFill/>
                </a:ln>
                <a:solidFill>
                  <a:schemeClr val="tx1"/>
                </a:solidFill>
                <a:effectLst/>
                <a:uLnTx/>
                <a:uFillTx/>
                <a:cs typeface="+mn-ea"/>
                <a:sym typeface="+mn-lt"/>
              </a:rPr>
              <a:t>周岁的公民应当对其所从事的任何刑事犯罪活动承担刑事责任，只不过应当从轻或者减轻处罚，犯罪时不满</a:t>
            </a:r>
            <a:r>
              <a:rPr kumimoji="0" lang="en-US" altLang="zh-CN" b="0" i="0" u="none" strike="noStrike" kern="1200" cap="none" spc="0" normalizeH="0" baseline="0" noProof="0" dirty="0">
                <a:ln>
                  <a:noFill/>
                </a:ln>
                <a:solidFill>
                  <a:schemeClr val="tx1"/>
                </a:solidFill>
                <a:effectLst/>
                <a:uLnTx/>
                <a:uFillTx/>
                <a:cs typeface="+mn-ea"/>
                <a:sym typeface="+mn-lt"/>
              </a:rPr>
              <a:t>18</a:t>
            </a:r>
            <a:r>
              <a:rPr kumimoji="0" lang="zh-CN" altLang="en-US" b="0" i="0" u="none" strike="noStrike" kern="1200" cap="none" spc="0" normalizeH="0" baseline="0" noProof="0" dirty="0">
                <a:ln>
                  <a:noFill/>
                </a:ln>
                <a:solidFill>
                  <a:schemeClr val="tx1"/>
                </a:solidFill>
                <a:effectLst/>
                <a:uLnTx/>
                <a:uFillTx/>
                <a:cs typeface="+mn-ea"/>
                <a:sym typeface="+mn-lt"/>
              </a:rPr>
              <a:t>周岁的人不适用死刑。</a:t>
            </a:r>
            <a:endParaRPr kumimoji="0" lang="zh-CN" altLang="en-US" b="0" i="0" u="none" strike="noStrike" kern="1200" cap="none" spc="0" normalizeH="0" baseline="0" noProof="0" dirty="0">
              <a:ln>
                <a:noFill/>
              </a:ln>
              <a:solidFill>
                <a:schemeClr val="tx1"/>
              </a:solidFill>
              <a:effectLst/>
              <a:uLnTx/>
              <a:uFillTx/>
              <a:cs typeface="+mn-ea"/>
              <a:sym typeface="+mn-lt"/>
            </a:endParaRPr>
          </a:p>
        </p:txBody>
      </p:sp>
      <p:grpSp>
        <p:nvGrpSpPr>
          <p:cNvPr id="15" name="组合 14"/>
          <p:cNvGrpSpPr/>
          <p:nvPr/>
        </p:nvGrpSpPr>
        <p:grpSpPr>
          <a:xfrm>
            <a:off x="954405" y="1950085"/>
            <a:ext cx="629285" cy="579120"/>
            <a:chOff x="1843" y="2975"/>
            <a:chExt cx="991" cy="912"/>
          </a:xfrm>
        </p:grpSpPr>
        <p:sp>
          <p:nvSpPr>
            <p:cNvPr id="13" name="菱形 12"/>
            <p:cNvSpPr/>
            <p:nvPr/>
          </p:nvSpPr>
          <p:spPr>
            <a:xfrm>
              <a:off x="2128" y="3082"/>
              <a:ext cx="706" cy="706"/>
            </a:xfrm>
            <a:prstGeom prst="diamond">
              <a:avLst/>
            </a:prstGeom>
            <a:solidFill>
              <a:srgbClr val="84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sp>
          <p:nvSpPr>
            <p:cNvPr id="12" name="菱形 11"/>
            <p:cNvSpPr/>
            <p:nvPr/>
          </p:nvSpPr>
          <p:spPr>
            <a:xfrm>
              <a:off x="1843" y="2975"/>
              <a:ext cx="912" cy="912"/>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grpSp>
      <p:sp>
        <p:nvSpPr>
          <p:cNvPr id="7" name="文本框 6"/>
          <p:cNvSpPr txBox="1"/>
          <p:nvPr/>
        </p:nvSpPr>
        <p:spPr>
          <a:xfrm>
            <a:off x="954405" y="4391660"/>
            <a:ext cx="9871710" cy="216852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noProof="0" dirty="0">
                <a:ln>
                  <a:noFill/>
                </a:ln>
                <a:effectLst/>
                <a:uLnTx/>
                <a:uFillTx/>
                <a:cs typeface="+mn-ea"/>
                <a:sym typeface="+mn-lt"/>
              </a:rPr>
              <a:t>第二，民事活动方面，年满</a:t>
            </a:r>
            <a:r>
              <a:rPr lang="en-US" altLang="zh-CN" noProof="0" dirty="0">
                <a:ln>
                  <a:noFill/>
                </a:ln>
                <a:effectLst/>
                <a:uLnTx/>
                <a:uFillTx/>
                <a:cs typeface="+mn-ea"/>
                <a:sym typeface="+mn-lt"/>
              </a:rPr>
              <a:t>16</a:t>
            </a:r>
            <a:r>
              <a:rPr lang="zh-CN" altLang="en-US" noProof="0" dirty="0">
                <a:ln>
                  <a:noFill/>
                </a:ln>
                <a:effectLst/>
                <a:uLnTx/>
                <a:uFillTx/>
                <a:cs typeface="+mn-ea"/>
                <a:sym typeface="+mn-lt"/>
              </a:rPr>
              <a:t>周岁并且以其劳动收入为主要生活来源的人，在民法上被视为完全民事行为能力人，享有成年人同等的民事权利，并独立承担民事责任。 年满</a:t>
            </a:r>
            <a:r>
              <a:rPr lang="en-US" altLang="zh-CN" noProof="0" dirty="0">
                <a:ln>
                  <a:noFill/>
                </a:ln>
                <a:effectLst/>
                <a:uLnTx/>
                <a:uFillTx/>
                <a:cs typeface="+mn-ea"/>
                <a:sym typeface="+mn-lt"/>
              </a:rPr>
              <a:t>18</a:t>
            </a:r>
            <a:r>
              <a:rPr lang="zh-CN" altLang="en-US" noProof="0" dirty="0">
                <a:ln>
                  <a:noFill/>
                </a:ln>
                <a:effectLst/>
                <a:uLnTx/>
                <a:uFillTx/>
                <a:cs typeface="+mn-ea"/>
                <a:sym typeface="+mn-lt"/>
              </a:rPr>
              <a:t>周岁则为法律上的成年人了，因此认定为具有完全民事行为能力，需要独立承担法律责任。要注意刑事和民事责任时间上的不同规定，刑事责任是以犯罪时是否年满</a:t>
            </a:r>
            <a:r>
              <a:rPr lang="en-US" altLang="zh-CN" noProof="0" dirty="0">
                <a:ln>
                  <a:noFill/>
                </a:ln>
                <a:effectLst/>
                <a:uLnTx/>
                <a:uFillTx/>
                <a:cs typeface="+mn-ea"/>
                <a:sym typeface="+mn-lt"/>
              </a:rPr>
              <a:t>18</a:t>
            </a:r>
            <a:r>
              <a:rPr lang="zh-CN" altLang="en-US" noProof="0" dirty="0">
                <a:ln>
                  <a:noFill/>
                </a:ln>
                <a:effectLst/>
                <a:uLnTx/>
                <a:uFillTx/>
                <a:cs typeface="+mn-ea"/>
                <a:sym typeface="+mn-lt"/>
              </a:rPr>
              <a:t>周岁为标准，民事责任是以审判时是否年满</a:t>
            </a:r>
            <a:r>
              <a:rPr lang="en-US" altLang="zh-CN" noProof="0" dirty="0">
                <a:ln>
                  <a:noFill/>
                </a:ln>
                <a:effectLst/>
                <a:uLnTx/>
                <a:uFillTx/>
                <a:cs typeface="+mn-ea"/>
                <a:sym typeface="+mn-lt"/>
              </a:rPr>
              <a:t>18</a:t>
            </a:r>
            <a:r>
              <a:rPr lang="zh-CN" altLang="en-US" noProof="0" dirty="0">
                <a:ln>
                  <a:noFill/>
                </a:ln>
                <a:effectLst/>
                <a:uLnTx/>
                <a:uFillTx/>
                <a:cs typeface="+mn-ea"/>
                <a:sym typeface="+mn-lt"/>
              </a:rPr>
              <a:t>周岁为标准。</a:t>
            </a:r>
            <a:endParaRPr lang="zh-CN" altLang="en-US">
              <a:cs typeface="汉仪中简黑简" panose="00020600040101010101" charset="-122"/>
            </a:endParaRPr>
          </a:p>
        </p:txBody>
      </p:sp>
      <p:sp>
        <p:nvSpPr>
          <p:cNvPr id="14" name="文本框 13"/>
          <p:cNvSpPr txBox="1"/>
          <p:nvPr/>
        </p:nvSpPr>
        <p:spPr>
          <a:xfrm>
            <a:off x="3662045" y="998856"/>
            <a:ext cx="4405630" cy="492125"/>
          </a:xfrm>
          <a:prstGeom prst="rect">
            <a:avLst/>
          </a:prstGeom>
          <a:noFill/>
        </p:spPr>
        <p:txBody>
          <a:bodyPr wrap="square" lIns="0" tIns="0" rIns="0" bIns="0" rtlCol="0" anchor="ctr"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关于法律责任年龄常识</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10" name="图片 9" descr="113242611&amp;pky91113242611&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9954260" y="5441950"/>
            <a:ext cx="2080260" cy="1473835"/>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70" y="5355590"/>
            <a:ext cx="1240155" cy="1447165"/>
          </a:xfrm>
          <a:prstGeom prst="rect">
            <a:avLst/>
          </a:prstGeom>
        </p:spPr>
      </p:pic>
      <p:sp>
        <p:nvSpPr>
          <p:cNvPr id="21" name="文本框 20"/>
          <p:cNvSpPr txBox="1"/>
          <p:nvPr/>
        </p:nvSpPr>
        <p:spPr>
          <a:xfrm>
            <a:off x="1764779" y="1918835"/>
            <a:ext cx="4465206"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汉仪中简黑简" panose="00020600040101010101" charset="-122"/>
              <a:buNone/>
              <a:defRPr/>
            </a:pPr>
            <a:r>
              <a:rPr kumimoji="0" lang="zh-CN" altLang="en-US" sz="2400" b="0" i="0" u="none" strike="noStrike" kern="1200" cap="none" spc="0" normalizeH="0" baseline="0" noProof="0" dirty="0">
                <a:ln>
                  <a:noFill/>
                </a:ln>
                <a:effectLst/>
                <a:uLnTx/>
                <a:uFillTx/>
                <a:cs typeface="+mn-ea"/>
                <a:sym typeface="+mn-lt"/>
              </a:rPr>
              <a:t>不完全无刑事责任年龄</a:t>
            </a:r>
            <a:endParaRPr kumimoji="0" lang="zh-CN" altLang="en-US" sz="2400" b="0" i="0" u="none" strike="noStrike" kern="1200" cap="none" spc="0" normalizeH="0" baseline="0" noProof="0" dirty="0">
              <a:ln>
                <a:noFill/>
              </a:ln>
              <a:effectLst/>
              <a:uLnTx/>
              <a:uFillTx/>
              <a:cs typeface="+mn-ea"/>
              <a:sym typeface="+mn-lt"/>
            </a:endParaRPr>
          </a:p>
        </p:txBody>
      </p:sp>
      <p:sp>
        <p:nvSpPr>
          <p:cNvPr id="24" name="文本框 23"/>
          <p:cNvSpPr txBox="1"/>
          <p:nvPr/>
        </p:nvSpPr>
        <p:spPr>
          <a:xfrm>
            <a:off x="1242060" y="2418080"/>
            <a:ext cx="9707880" cy="38309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tx1"/>
                </a:solidFill>
                <a:effectLst/>
                <a:uLnTx/>
                <a:uFillTx/>
                <a:cs typeface="+mn-ea"/>
                <a:sym typeface="+mn-lt"/>
              </a:rPr>
              <a:t>公民年满</a:t>
            </a:r>
            <a:r>
              <a:rPr kumimoji="0" lang="en-US" altLang="zh-CN" b="0" i="0" u="none" strike="noStrike" kern="1200" cap="none" spc="0" normalizeH="0" baseline="0" noProof="0" dirty="0">
                <a:ln>
                  <a:noFill/>
                </a:ln>
                <a:solidFill>
                  <a:schemeClr val="tx1"/>
                </a:solidFill>
                <a:effectLst/>
                <a:uLnTx/>
                <a:uFillTx/>
                <a:cs typeface="+mn-ea"/>
                <a:sym typeface="+mn-lt"/>
              </a:rPr>
              <a:t>14</a:t>
            </a:r>
            <a:r>
              <a:rPr kumimoji="0" lang="zh-CN" altLang="en-US" b="0" i="0" u="none" strike="noStrike" kern="1200" cap="none" spc="0" normalizeH="0" baseline="0" noProof="0" dirty="0">
                <a:ln>
                  <a:noFill/>
                </a:ln>
                <a:solidFill>
                  <a:schemeClr val="tx1"/>
                </a:solidFill>
                <a:effectLst/>
                <a:uLnTx/>
                <a:uFillTx/>
                <a:cs typeface="+mn-ea"/>
                <a:sym typeface="+mn-lt"/>
              </a:rPr>
              <a:t>周岁，在民事法律方面没有特别的法律意义，但在行政法和刑法上具有特殊意义。行政法上如</a:t>
            </a:r>
            <a:r>
              <a:rPr kumimoji="0" lang="en-US" altLang="zh-CN" b="0" i="0" u="none" strike="noStrike" kern="1200" cap="none" spc="0" normalizeH="0" baseline="0" noProof="0" dirty="0">
                <a:ln>
                  <a:noFill/>
                </a:ln>
                <a:solidFill>
                  <a:schemeClr val="tx1"/>
                </a:solidFill>
                <a:effectLst/>
                <a:uLnTx/>
                <a:uFillTx/>
                <a:cs typeface="+mn-ea"/>
                <a:sym typeface="+mn-lt"/>
              </a:rPr>
              <a:t>《</a:t>
            </a:r>
            <a:r>
              <a:rPr kumimoji="0" lang="zh-CN" altLang="en-US" b="0" i="0" u="none" strike="noStrike" kern="1200" cap="none" spc="0" normalizeH="0" baseline="0" noProof="0" dirty="0">
                <a:ln>
                  <a:noFill/>
                </a:ln>
                <a:solidFill>
                  <a:schemeClr val="tx1"/>
                </a:solidFill>
                <a:effectLst/>
                <a:uLnTx/>
                <a:uFillTx/>
                <a:cs typeface="+mn-ea"/>
                <a:sym typeface="+mn-lt"/>
              </a:rPr>
              <a:t>行政处罚法</a:t>
            </a:r>
            <a:r>
              <a:rPr kumimoji="0" lang="en-US" altLang="zh-CN" b="0" i="0" u="none" strike="noStrike" kern="1200" cap="none" spc="0" normalizeH="0" baseline="0" noProof="0" dirty="0">
                <a:ln>
                  <a:noFill/>
                </a:ln>
                <a:solidFill>
                  <a:schemeClr val="tx1"/>
                </a:solidFill>
                <a:effectLst/>
                <a:uLnTx/>
                <a:uFillTx/>
                <a:cs typeface="+mn-ea"/>
                <a:sym typeface="+mn-lt"/>
              </a:rPr>
              <a:t>》</a:t>
            </a:r>
            <a:r>
              <a:rPr kumimoji="0" lang="zh-CN" altLang="en-US" b="0" i="0" u="none" strike="noStrike" kern="1200" cap="none" spc="0" normalizeH="0" baseline="0" noProof="0" dirty="0">
                <a:ln>
                  <a:noFill/>
                </a:ln>
                <a:solidFill>
                  <a:schemeClr val="tx1"/>
                </a:solidFill>
                <a:effectLst/>
                <a:uLnTx/>
                <a:uFillTx/>
                <a:cs typeface="+mn-ea"/>
                <a:sym typeface="+mn-lt"/>
              </a:rPr>
              <a:t>第</a:t>
            </a:r>
            <a:r>
              <a:rPr kumimoji="0" lang="en-US" altLang="zh-CN" b="0" i="0" u="none" strike="noStrike" kern="1200" cap="none" spc="0" normalizeH="0" baseline="0" noProof="0" dirty="0">
                <a:ln>
                  <a:noFill/>
                </a:ln>
                <a:solidFill>
                  <a:schemeClr val="tx1"/>
                </a:solidFill>
                <a:effectLst/>
                <a:uLnTx/>
                <a:uFillTx/>
                <a:cs typeface="+mn-ea"/>
                <a:sym typeface="+mn-lt"/>
              </a:rPr>
              <a:t>25</a:t>
            </a:r>
            <a:r>
              <a:rPr kumimoji="0" lang="zh-CN" altLang="en-US" b="0" i="0" u="none" strike="noStrike" kern="1200" cap="none" spc="0" normalizeH="0" baseline="0" noProof="0" dirty="0">
                <a:ln>
                  <a:noFill/>
                </a:ln>
                <a:solidFill>
                  <a:schemeClr val="tx1"/>
                </a:solidFill>
                <a:effectLst/>
                <a:uLnTx/>
                <a:uFillTx/>
                <a:cs typeface="+mn-ea"/>
                <a:sym typeface="+mn-lt"/>
              </a:rPr>
              <a:t>条规定：</a:t>
            </a:r>
            <a:endParaRPr kumimoji="0" lang="en-US" altLang="zh-CN" b="0" i="0" u="none" strike="noStrike" kern="1200" cap="none" spc="0" normalizeH="0" baseline="0" noProof="0" dirty="0">
              <a:ln>
                <a:noFill/>
              </a:ln>
              <a:solidFill>
                <a:schemeClr val="tx1"/>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tx1"/>
                </a:solidFill>
                <a:effectLst/>
                <a:uLnTx/>
                <a:uFillTx/>
                <a:cs typeface="+mn-ea"/>
                <a:sym typeface="+mn-lt"/>
              </a:rPr>
              <a:t>“不满</a:t>
            </a:r>
            <a:r>
              <a:rPr kumimoji="0" lang="en-US" altLang="zh-CN" b="0" i="0" u="none" strike="noStrike" kern="1200" cap="none" spc="0" normalizeH="0" baseline="0" noProof="0" dirty="0">
                <a:ln>
                  <a:noFill/>
                </a:ln>
                <a:solidFill>
                  <a:schemeClr val="tx1"/>
                </a:solidFill>
                <a:effectLst/>
                <a:uLnTx/>
                <a:uFillTx/>
                <a:cs typeface="+mn-ea"/>
                <a:sym typeface="+mn-lt"/>
              </a:rPr>
              <a:t>14</a:t>
            </a:r>
            <a:r>
              <a:rPr kumimoji="0" lang="zh-CN" altLang="en-US" b="0" i="0" u="none" strike="noStrike" kern="1200" cap="none" spc="0" normalizeH="0" baseline="0" noProof="0" dirty="0">
                <a:ln>
                  <a:noFill/>
                </a:ln>
                <a:solidFill>
                  <a:schemeClr val="tx1"/>
                </a:solidFill>
                <a:effectLst/>
                <a:uLnTx/>
                <a:uFillTx/>
                <a:cs typeface="+mn-ea"/>
                <a:sym typeface="+mn-lt"/>
              </a:rPr>
              <a:t>周岁的人有违法行为的，不予行政处罚，责令监护人加以管教；已满</a:t>
            </a:r>
            <a:r>
              <a:rPr kumimoji="0" lang="en-US" altLang="zh-CN" b="0" i="0" u="none" strike="noStrike" kern="1200" cap="none" spc="0" normalizeH="0" baseline="0" noProof="0" dirty="0">
                <a:ln>
                  <a:noFill/>
                </a:ln>
                <a:solidFill>
                  <a:schemeClr val="tx1"/>
                </a:solidFill>
                <a:effectLst/>
                <a:uLnTx/>
                <a:uFillTx/>
                <a:cs typeface="+mn-ea"/>
                <a:sym typeface="+mn-lt"/>
              </a:rPr>
              <a:t>14</a:t>
            </a:r>
            <a:r>
              <a:rPr kumimoji="0" lang="zh-CN" altLang="en-US" b="0" i="0" u="none" strike="noStrike" kern="1200" cap="none" spc="0" normalizeH="0" baseline="0" noProof="0" dirty="0">
                <a:ln>
                  <a:noFill/>
                </a:ln>
                <a:solidFill>
                  <a:schemeClr val="tx1"/>
                </a:solidFill>
                <a:effectLst/>
                <a:uLnTx/>
                <a:uFillTx/>
                <a:cs typeface="+mn-ea"/>
                <a:sym typeface="+mn-lt"/>
              </a:rPr>
              <a:t>周岁不满</a:t>
            </a:r>
            <a:r>
              <a:rPr kumimoji="0" lang="en-US" altLang="zh-CN" b="0" i="0" u="none" strike="noStrike" kern="1200" cap="none" spc="0" normalizeH="0" baseline="0" noProof="0" dirty="0">
                <a:ln>
                  <a:noFill/>
                </a:ln>
                <a:solidFill>
                  <a:schemeClr val="tx1"/>
                </a:solidFill>
                <a:effectLst/>
                <a:uLnTx/>
                <a:uFillTx/>
                <a:cs typeface="+mn-ea"/>
                <a:sym typeface="+mn-lt"/>
              </a:rPr>
              <a:t>18</a:t>
            </a:r>
            <a:r>
              <a:rPr kumimoji="0" lang="zh-CN" altLang="en-US" b="0" i="0" u="none" strike="noStrike" kern="1200" cap="none" spc="0" normalizeH="0" baseline="0" noProof="0" dirty="0">
                <a:ln>
                  <a:noFill/>
                </a:ln>
                <a:solidFill>
                  <a:schemeClr val="tx1"/>
                </a:solidFill>
                <a:effectLst/>
                <a:uLnTx/>
                <a:uFillTx/>
                <a:cs typeface="+mn-ea"/>
                <a:sym typeface="+mn-lt"/>
              </a:rPr>
              <a:t>周岁的人有违法行为的，从轻或者减轻行政处罚”。</a:t>
            </a:r>
            <a:endParaRPr kumimoji="0" lang="en-US" altLang="zh-CN" b="0" i="0" u="none" strike="noStrike" kern="1200" cap="none" spc="0" normalizeH="0" baseline="0" noProof="0" dirty="0">
              <a:ln>
                <a:noFill/>
              </a:ln>
              <a:solidFill>
                <a:schemeClr val="tx1"/>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tx1"/>
                </a:solidFill>
                <a:effectLst/>
                <a:uLnTx/>
                <a:uFillTx/>
                <a:cs typeface="+mn-ea"/>
                <a:sym typeface="+mn-lt"/>
              </a:rPr>
              <a:t>在刑法方面，已满</a:t>
            </a:r>
            <a:r>
              <a:rPr kumimoji="0" lang="en-US" altLang="zh-CN" b="0" i="0" u="none" strike="noStrike" kern="1200" cap="none" spc="0" normalizeH="0" baseline="0" noProof="0" dirty="0">
                <a:ln>
                  <a:noFill/>
                </a:ln>
                <a:solidFill>
                  <a:schemeClr val="tx1"/>
                </a:solidFill>
                <a:effectLst/>
                <a:uLnTx/>
                <a:uFillTx/>
                <a:cs typeface="+mn-ea"/>
                <a:sym typeface="+mn-lt"/>
              </a:rPr>
              <a:t>14</a:t>
            </a:r>
            <a:r>
              <a:rPr kumimoji="0" lang="zh-CN" altLang="en-US" b="0" i="0" u="none" strike="noStrike" kern="1200" cap="none" spc="0" normalizeH="0" baseline="0" noProof="0" dirty="0">
                <a:ln>
                  <a:noFill/>
                </a:ln>
                <a:solidFill>
                  <a:schemeClr val="tx1"/>
                </a:solidFill>
                <a:effectLst/>
                <a:uLnTx/>
                <a:uFillTx/>
                <a:cs typeface="+mn-ea"/>
                <a:sym typeface="+mn-lt"/>
              </a:rPr>
              <a:t>周岁不满</a:t>
            </a:r>
            <a:r>
              <a:rPr kumimoji="0" lang="en-US" altLang="zh-CN" b="0" i="0" u="none" strike="noStrike" kern="1200" cap="none" spc="0" normalizeH="0" baseline="0" noProof="0" dirty="0">
                <a:ln>
                  <a:noFill/>
                </a:ln>
                <a:solidFill>
                  <a:schemeClr val="tx1"/>
                </a:solidFill>
                <a:effectLst/>
                <a:uLnTx/>
                <a:uFillTx/>
                <a:cs typeface="+mn-ea"/>
                <a:sym typeface="+mn-lt"/>
              </a:rPr>
              <a:t>16</a:t>
            </a:r>
            <a:r>
              <a:rPr kumimoji="0" lang="zh-CN" altLang="en-US" b="0" i="0" u="none" strike="noStrike" kern="1200" cap="none" spc="0" normalizeH="0" baseline="0" noProof="0" dirty="0">
                <a:ln>
                  <a:noFill/>
                </a:ln>
                <a:solidFill>
                  <a:schemeClr val="tx1"/>
                </a:solidFill>
                <a:effectLst/>
                <a:uLnTx/>
                <a:uFillTx/>
                <a:cs typeface="+mn-ea"/>
                <a:sym typeface="+mn-lt"/>
              </a:rPr>
              <a:t>周岁属于相对负刑事责任时期，为什么说相对呢？因为</a:t>
            </a:r>
            <a:r>
              <a:rPr kumimoji="0" lang="en-US" altLang="zh-CN" b="0" i="0" u="none" strike="noStrike" kern="1200" cap="none" spc="0" normalizeH="0" baseline="0" noProof="0" dirty="0">
                <a:ln>
                  <a:noFill/>
                </a:ln>
                <a:solidFill>
                  <a:schemeClr val="tx1"/>
                </a:solidFill>
                <a:effectLst/>
                <a:uLnTx/>
                <a:uFillTx/>
                <a:cs typeface="+mn-ea"/>
                <a:sym typeface="+mn-lt"/>
              </a:rPr>
              <a:t>14—16</a:t>
            </a:r>
            <a:r>
              <a:rPr kumimoji="0" lang="zh-CN" altLang="en-US" b="0" i="0" u="none" strike="noStrike" kern="1200" cap="none" spc="0" normalizeH="0" baseline="0" noProof="0" dirty="0">
                <a:ln>
                  <a:noFill/>
                </a:ln>
                <a:solidFill>
                  <a:schemeClr val="tx1"/>
                </a:solidFill>
                <a:effectLst/>
                <a:uLnTx/>
                <a:uFillTx/>
                <a:cs typeface="+mn-ea"/>
                <a:sym typeface="+mn-lt"/>
              </a:rPr>
              <a:t>周岁的自然人实施了犯罪行为，一般不承担刑事责任，（</a:t>
            </a:r>
            <a:r>
              <a:rPr kumimoji="0" lang="en-US" altLang="zh-CN" b="0" i="0" u="none" strike="noStrike" kern="1200" cap="none" spc="0" normalizeH="0" baseline="0" noProof="0" dirty="0">
                <a:ln>
                  <a:noFill/>
                </a:ln>
                <a:solidFill>
                  <a:schemeClr val="tx1"/>
                </a:solidFill>
                <a:effectLst/>
                <a:uLnTx/>
                <a:uFillTx/>
                <a:cs typeface="+mn-ea"/>
                <a:sym typeface="+mn-lt"/>
              </a:rPr>
              <a:t>8</a:t>
            </a:r>
            <a:r>
              <a:rPr kumimoji="0" lang="zh-CN" altLang="en-US" b="0" i="0" u="none" strike="noStrike" kern="1200" cap="none" spc="0" normalizeH="0" baseline="0" noProof="0" dirty="0">
                <a:ln>
                  <a:noFill/>
                </a:ln>
                <a:solidFill>
                  <a:schemeClr val="tx1"/>
                </a:solidFill>
                <a:effectLst/>
                <a:uLnTx/>
                <a:uFillTx/>
                <a:cs typeface="+mn-ea"/>
                <a:sym typeface="+mn-lt"/>
              </a:rPr>
              <a:t>大罪大家能猜到吗）但如果其实施了故意杀人、故意伤害致人重伤或者死亡、强奸、抢劫、贩卖毒品、放火、爆炸和投放危险物质（以危险方法危害公共安全的犯罪行为中最常见的三类）这八种严重犯罪行为的，应当依法承担刑事责任。</a:t>
            </a:r>
            <a:endParaRPr kumimoji="0" lang="zh-CN" altLang="en-US" b="0" i="0" u="none" strike="noStrike" kern="1200" cap="none" spc="0" normalizeH="0" baseline="0" noProof="0" dirty="0">
              <a:ln>
                <a:noFill/>
              </a:ln>
              <a:solidFill>
                <a:schemeClr val="tx1"/>
              </a:solidFill>
              <a:effectLst/>
              <a:uLnTx/>
              <a:uFillTx/>
              <a:cs typeface="+mn-ea"/>
              <a:sym typeface="+mn-lt"/>
            </a:endParaRPr>
          </a:p>
        </p:txBody>
      </p:sp>
      <p:sp>
        <p:nvSpPr>
          <p:cNvPr id="14" name="文本框 13"/>
          <p:cNvSpPr txBox="1"/>
          <p:nvPr/>
        </p:nvSpPr>
        <p:spPr>
          <a:xfrm>
            <a:off x="3489325" y="1058863"/>
            <a:ext cx="5539740" cy="492125"/>
          </a:xfrm>
          <a:prstGeom prst="rect">
            <a:avLst/>
          </a:prstGeom>
          <a:noFill/>
        </p:spPr>
        <p:txBody>
          <a:bodyPr wrap="square" lIns="0" tIns="0" rIns="0" bIns="0" rtlCol="0" anchor="ctr"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关于法律责任年龄常识</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grpSp>
        <p:nvGrpSpPr>
          <p:cNvPr id="15" name="组合 14"/>
          <p:cNvGrpSpPr/>
          <p:nvPr/>
        </p:nvGrpSpPr>
        <p:grpSpPr>
          <a:xfrm>
            <a:off x="1185545" y="1838960"/>
            <a:ext cx="629285" cy="579120"/>
            <a:chOff x="1843" y="2975"/>
            <a:chExt cx="991" cy="912"/>
          </a:xfrm>
        </p:grpSpPr>
        <p:sp>
          <p:nvSpPr>
            <p:cNvPr id="13" name="菱形 12"/>
            <p:cNvSpPr/>
            <p:nvPr/>
          </p:nvSpPr>
          <p:spPr>
            <a:xfrm>
              <a:off x="2128" y="3082"/>
              <a:ext cx="706" cy="706"/>
            </a:xfrm>
            <a:prstGeom prst="diamond">
              <a:avLst/>
            </a:prstGeom>
            <a:solidFill>
              <a:srgbClr val="84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sp>
          <p:nvSpPr>
            <p:cNvPr id="12" name="菱形 11"/>
            <p:cNvSpPr/>
            <p:nvPr/>
          </p:nvSpPr>
          <p:spPr>
            <a:xfrm>
              <a:off x="1843" y="2975"/>
              <a:ext cx="912" cy="912"/>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grpSp>
    </p:spTree>
    <p:custDataLst>
      <p:tags r:id="rId3"/>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03</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711200" y="2367915"/>
            <a:ext cx="6078855" cy="783590"/>
          </a:xfrm>
          <a:prstGeom prst="rect">
            <a:avLst/>
          </a:prstGeom>
          <a:noFill/>
        </p:spPr>
        <p:txBody>
          <a:bodyPr wrap="square" rtlCol="0">
            <a:spAutoFit/>
          </a:bodyPr>
          <a:lstStyle/>
          <a:p>
            <a:pPr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对违法行为的自我防范</a:t>
            </a:r>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374390"/>
            <a:ext cx="4251960" cy="32194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要对自己的行为负责，维护自身权益</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2" name="图片 1" descr="109364949&amp;pky95109364949&amp;"/>
          <p:cNvPicPr>
            <a:picLocks noChangeAspect="1"/>
          </p:cNvPicPr>
          <p:nvPr/>
        </p:nvPicPr>
        <p:blipFill>
          <a:blip r:embed="rId1"/>
          <a:stretch>
            <a:fillRect/>
          </a:stretch>
        </p:blipFill>
        <p:spPr>
          <a:xfrm>
            <a:off x="6793230" y="2292985"/>
            <a:ext cx="4806950" cy="3885565"/>
          </a:xfrm>
          <a:prstGeom prst="rect">
            <a:avLst/>
          </a:prstGeom>
        </p:spPr>
      </p:pic>
      <p:sp>
        <p:nvSpPr>
          <p:cNvPr id="25" name="矩形: 圆角 24"/>
          <p:cNvSpPr/>
          <p:nvPr/>
        </p:nvSpPr>
        <p:spPr>
          <a:xfrm>
            <a:off x="869315" y="2178685"/>
            <a:ext cx="6290310" cy="666115"/>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cs typeface="+mn-ea"/>
                <a:sym typeface="+mn-lt"/>
              </a:rPr>
              <a:t>（一）遵守法律及社会规范，养成良好习惯</a:t>
            </a: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
        <p:nvSpPr>
          <p:cNvPr id="26" name="文本框 25"/>
          <p:cNvSpPr txBox="1"/>
          <p:nvPr/>
        </p:nvSpPr>
        <p:spPr>
          <a:xfrm>
            <a:off x="869315" y="3207385"/>
            <a:ext cx="5923915" cy="286131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cs typeface="+mn-ea"/>
                <a:sym typeface="+mn-lt"/>
              </a:rPr>
              <a:t>实践证明未成年人一旦养成了种种不良习性后要矫正过来是很不容易的，需要花费更大的力气，“学好三年难，学坏一天易”。</a:t>
            </a:r>
            <a:endParaRPr kumimoji="0" lang="zh-CN" altLang="en-US" sz="2000" b="0" i="0" u="none" strike="noStrike" kern="1200" cap="none" spc="0" normalizeH="0" baseline="0" noProof="0" dirty="0">
              <a:ln>
                <a:noFill/>
              </a:ln>
              <a:solidFill>
                <a:schemeClr val="tx1"/>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chemeClr val="tx1"/>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cs typeface="+mn-ea"/>
                <a:sym typeface="+mn-lt"/>
              </a:rPr>
              <a:t>因此，未成年人就应该在日常生活和学习中，从小养良好习惯，自觉抵制违法犯罪行为的引诱。</a:t>
            </a:r>
            <a:endParaRPr kumimoji="0" lang="zh-CN" altLang="en-US" sz="2000" b="0" i="0" u="none" strike="noStrike" kern="1200" cap="none" spc="0" normalizeH="0" baseline="0" noProof="0" dirty="0">
              <a:ln>
                <a:noFill/>
              </a:ln>
              <a:solidFill>
                <a:schemeClr val="tx1"/>
              </a:solidFill>
              <a:effectLst/>
              <a:uLnTx/>
              <a:uFillTx/>
              <a:cs typeface="+mn-ea"/>
              <a:sym typeface="+mn-lt"/>
            </a:endParaRPr>
          </a:p>
        </p:txBody>
      </p:sp>
      <p:sp>
        <p:nvSpPr>
          <p:cNvPr id="33" name="文本框 32"/>
          <p:cNvSpPr txBox="1"/>
          <p:nvPr/>
        </p:nvSpPr>
        <p:spPr>
          <a:xfrm>
            <a:off x="3797935" y="1218883"/>
            <a:ext cx="5119370" cy="492125"/>
          </a:xfrm>
          <a:prstGeom prst="rect">
            <a:avLst/>
          </a:prstGeom>
          <a:noFill/>
        </p:spPr>
        <p:txBody>
          <a:bodyPr wrap="square" lIns="0" tIns="0" rIns="0" bIns="0" rtlCol="0" anchor="ctr"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对违法行为的自我防范</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7" name="文本框 6"/>
          <p:cNvSpPr txBox="1"/>
          <p:nvPr/>
        </p:nvSpPr>
        <p:spPr>
          <a:xfrm>
            <a:off x="5488940" y="3054350"/>
            <a:ext cx="5230495" cy="1337945"/>
          </a:xfrm>
          <a:prstGeom prst="rect">
            <a:avLst/>
          </a:prstGeom>
          <a:noFill/>
        </p:spPr>
        <p:txBody>
          <a:bodyPr wrap="square" rtlCol="0" anchor="t">
            <a:spAutoFit/>
          </a:bodyPr>
          <a:p>
            <a:pPr>
              <a:lnSpc>
                <a:spcPct val="150000"/>
              </a:lnSpc>
            </a:pPr>
            <a:r>
              <a:rPr lang="zh-CN" altLang="en-US">
                <a:cs typeface="汉仪中简黑简" panose="00020600040101010101" charset="-122"/>
              </a:rPr>
              <a:t> 学好知识，丰富社会生活经验，煅炼各种能力，才能对违法犯罪行为有一个清醒的认识，才能分清是非。</a:t>
            </a:r>
            <a:endParaRPr lang="zh-CN" altLang="en-US">
              <a:cs typeface="汉仪中简黑简" panose="00020600040101010101" charset="-122"/>
            </a:endParaRPr>
          </a:p>
        </p:txBody>
      </p:sp>
      <p:sp>
        <p:nvSpPr>
          <p:cNvPr id="8" name="文本框 7"/>
          <p:cNvSpPr txBox="1"/>
          <p:nvPr/>
        </p:nvSpPr>
        <p:spPr>
          <a:xfrm>
            <a:off x="5488940" y="4918075"/>
            <a:ext cx="5230495" cy="1337945"/>
          </a:xfrm>
          <a:prstGeom prst="rect">
            <a:avLst/>
          </a:prstGeom>
          <a:noFill/>
        </p:spPr>
        <p:txBody>
          <a:bodyPr wrap="square" rtlCol="0" anchor="t">
            <a:spAutoFit/>
          </a:bodyPr>
          <a:p>
            <a:pPr lvl="0" algn="l">
              <a:lnSpc>
                <a:spcPct val="150000"/>
              </a:lnSpc>
              <a:buClrTx/>
              <a:buSzTx/>
              <a:buFontTx/>
            </a:pPr>
            <a:r>
              <a:rPr lang="zh-CN" altLang="en-US">
                <a:cs typeface="汉仪中简黑简" panose="00020600040101010101" charset="-122"/>
                <a:sym typeface="+mn-ea"/>
              </a:rPr>
              <a:t>未成年人还要加强锻炼身体，增强体魄，这样有助于未成年人在遭到暴力侵害的时候，及时逃脱或者进行正当防卫，不至于受犯罪行为的随意侵害。</a:t>
            </a:r>
            <a:endParaRPr lang="zh-CN" altLang="en-US">
              <a:cs typeface="汉仪中简黑简" panose="00020600040101010101" charset="-122"/>
              <a:sym typeface="+mn-ea"/>
            </a:endParaRPr>
          </a:p>
        </p:txBody>
      </p:sp>
      <p:sp>
        <p:nvSpPr>
          <p:cNvPr id="10" name="椭圆 9"/>
          <p:cNvSpPr/>
          <p:nvPr/>
        </p:nvSpPr>
        <p:spPr>
          <a:xfrm>
            <a:off x="4218305" y="3175635"/>
            <a:ext cx="1037590" cy="1037590"/>
          </a:xfrm>
          <a:prstGeom prst="ellipse">
            <a:avLst/>
          </a:prstGeom>
          <a:solidFill>
            <a:schemeClr val="accent4"/>
          </a:solidFill>
          <a:ln>
            <a:solidFill>
              <a:srgbClr val="673B2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cs typeface="汉仪中简黑简" panose="00020600040101010101" charset="-122"/>
              </a:rPr>
              <a:t>01</a:t>
            </a:r>
            <a:endParaRPr lang="en-US" altLang="zh-CN" sz="3200">
              <a:solidFill>
                <a:schemeClr val="tx1"/>
              </a:solidFill>
              <a:cs typeface="汉仪中简黑简" panose="00020600040101010101" charset="-122"/>
            </a:endParaRPr>
          </a:p>
        </p:txBody>
      </p:sp>
      <p:sp>
        <p:nvSpPr>
          <p:cNvPr id="12" name="椭圆 11"/>
          <p:cNvSpPr/>
          <p:nvPr/>
        </p:nvSpPr>
        <p:spPr>
          <a:xfrm>
            <a:off x="4279265" y="5067935"/>
            <a:ext cx="1037590" cy="1037590"/>
          </a:xfrm>
          <a:prstGeom prst="ellipse">
            <a:avLst/>
          </a:prstGeom>
          <a:solidFill>
            <a:schemeClr val="accent4"/>
          </a:solidFill>
          <a:ln>
            <a:solidFill>
              <a:srgbClr val="673B28"/>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a:solidFill>
                  <a:schemeClr val="tx1"/>
                </a:solidFill>
                <a:cs typeface="汉仪中简黑简" panose="00020600040101010101" charset="-122"/>
              </a:rPr>
              <a:t>01</a:t>
            </a:r>
            <a:endParaRPr lang="en-US" altLang="zh-CN" sz="3200">
              <a:solidFill>
                <a:schemeClr val="tx1"/>
              </a:solidFill>
              <a:cs typeface="汉仪中简黑简" panose="00020600040101010101" charset="-122"/>
            </a:endParaRPr>
          </a:p>
        </p:txBody>
      </p:sp>
      <p:pic>
        <p:nvPicPr>
          <p:cNvPr id="13" name="图片 12" descr="112591089&amp;pky96112591089&amp;"/>
          <p:cNvPicPr>
            <a:picLocks noChangeAspect="1"/>
          </p:cNvPicPr>
          <p:nvPr/>
        </p:nvPicPr>
        <p:blipFill>
          <a:blip r:embed="rId1"/>
          <a:srcRect t="18397"/>
          <a:stretch>
            <a:fillRect/>
          </a:stretch>
        </p:blipFill>
        <p:spPr>
          <a:xfrm>
            <a:off x="574040" y="2164080"/>
            <a:ext cx="3533140" cy="4326255"/>
          </a:xfrm>
          <a:prstGeom prst="rect">
            <a:avLst/>
          </a:prstGeom>
        </p:spPr>
      </p:pic>
      <p:sp>
        <p:nvSpPr>
          <p:cNvPr id="33" name="文本框 32"/>
          <p:cNvSpPr txBox="1"/>
          <p:nvPr/>
        </p:nvSpPr>
        <p:spPr>
          <a:xfrm>
            <a:off x="3893185" y="1076643"/>
            <a:ext cx="5026025" cy="492125"/>
          </a:xfrm>
          <a:prstGeom prst="rect">
            <a:avLst/>
          </a:prstGeom>
          <a:noFill/>
        </p:spPr>
        <p:txBody>
          <a:bodyPr wrap="square" lIns="0" tIns="0" rIns="0" bIns="0" rtlCol="0" anchor="ctr"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对违法行为的自我防范</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sp>
        <p:nvSpPr>
          <p:cNvPr id="25" name="矩形: 圆角 24"/>
          <p:cNvSpPr/>
          <p:nvPr/>
        </p:nvSpPr>
        <p:spPr>
          <a:xfrm>
            <a:off x="4279265" y="2108835"/>
            <a:ext cx="6290310" cy="666115"/>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prstClr val="white"/>
                </a:solidFill>
                <a:effectLst/>
                <a:uLnTx/>
                <a:uFillTx/>
                <a:cs typeface="+mn-ea"/>
                <a:sym typeface="+mn-lt"/>
              </a:rPr>
              <a:t>（二）增强辨别是非和自我保护的能力</a:t>
            </a:r>
            <a:endParaRPr kumimoji="0" lang="zh-CN" altLang="en-US" sz="2400" b="0" i="0" u="none" strike="noStrike" kern="1200" cap="none" spc="0" normalizeH="0" baseline="0" noProof="0" dirty="0">
              <a:ln>
                <a:noFill/>
              </a:ln>
              <a:solidFill>
                <a:prstClr val="white"/>
              </a:solidFill>
              <a:effectLst/>
              <a:uLnTx/>
              <a:uFillTx/>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三章节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5" name="矩形: 圆角 24"/>
          <p:cNvSpPr/>
          <p:nvPr/>
        </p:nvSpPr>
        <p:spPr>
          <a:xfrm>
            <a:off x="897982" y="1954075"/>
            <a:ext cx="4905828" cy="665843"/>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cs typeface="+mn-ea"/>
                <a:sym typeface="+mn-lt"/>
              </a:rPr>
              <a:t>（三）用法律维护自身合法权益</a:t>
            </a:r>
            <a:endParaRPr kumimoji="0" lang="zh-CN" altLang="en-US" sz="2400" b="0" i="0" u="none" strike="noStrike" kern="1200" cap="none" spc="0" normalizeH="0" baseline="0" noProof="0" dirty="0">
              <a:ln>
                <a:noFill/>
              </a:ln>
              <a:solidFill>
                <a:schemeClr val="bg1"/>
              </a:solidFill>
              <a:effectLst/>
              <a:uLnTx/>
              <a:uFillTx/>
              <a:cs typeface="+mn-ea"/>
              <a:sym typeface="+mn-lt"/>
            </a:endParaRPr>
          </a:p>
        </p:txBody>
      </p:sp>
      <p:sp>
        <p:nvSpPr>
          <p:cNvPr id="22" name="文本框 21"/>
          <p:cNvSpPr txBox="1"/>
          <p:nvPr/>
        </p:nvSpPr>
        <p:spPr>
          <a:xfrm>
            <a:off x="1023983" y="2859834"/>
            <a:ext cx="7512957" cy="5530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effectLst/>
                <a:uLnTx/>
                <a:uFillTx/>
                <a:cs typeface="+mn-ea"/>
                <a:sym typeface="+mn-lt"/>
              </a:rPr>
              <a:t>在遭到违法犯罪行为侵害的，切实要记住两点：</a:t>
            </a:r>
            <a:endParaRPr kumimoji="0" lang="zh-CN" altLang="en-US" sz="2000" b="1" i="0" u="none" strike="noStrike" kern="1200" cap="none" spc="0" normalizeH="0" baseline="0" noProof="0" dirty="0">
              <a:ln>
                <a:noFill/>
              </a:ln>
              <a:effectLst/>
              <a:uLnTx/>
              <a:uFillTx/>
              <a:cs typeface="+mn-ea"/>
              <a:sym typeface="+mn-lt"/>
            </a:endParaRPr>
          </a:p>
        </p:txBody>
      </p:sp>
      <p:sp>
        <p:nvSpPr>
          <p:cNvPr id="23" name="文本框 22"/>
          <p:cNvSpPr txBox="1"/>
          <p:nvPr/>
        </p:nvSpPr>
        <p:spPr>
          <a:xfrm>
            <a:off x="1130935" y="4138930"/>
            <a:ext cx="4559935" cy="2168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lumMod val="75000"/>
                    <a:lumOff val="25000"/>
                  </a:prstClr>
                </a:solidFill>
                <a:effectLst/>
                <a:uLnTx/>
                <a:uFillTx/>
                <a:cs typeface="+mn-ea"/>
                <a:sym typeface="+mn-lt"/>
              </a:rPr>
              <a:t>同学们要以躲避免受违法犯罪行为侵害，为自己的首要任务。不提倡你们去同违法犯罪分子面对面搏斗，比较明智的做法是遇事不慌，然后设法摆脱或向四周的大人呼救，或拔打“</a:t>
            </a:r>
            <a:r>
              <a:rPr kumimoji="0" lang="en-US" altLang="zh-CN" b="0" i="0" u="none" strike="noStrike" kern="1200" cap="none" spc="0" normalizeH="0" baseline="0" noProof="0" dirty="0">
                <a:ln>
                  <a:noFill/>
                </a:ln>
                <a:solidFill>
                  <a:prstClr val="black">
                    <a:lumMod val="75000"/>
                    <a:lumOff val="25000"/>
                  </a:prstClr>
                </a:solidFill>
                <a:effectLst/>
                <a:uLnTx/>
                <a:uFillTx/>
                <a:cs typeface="+mn-ea"/>
                <a:sym typeface="+mn-lt"/>
              </a:rPr>
              <a:t>110”</a:t>
            </a:r>
            <a:r>
              <a:rPr kumimoji="0" lang="zh-CN" altLang="en-US" b="0" i="0" u="none" strike="noStrike" kern="1200" cap="none" spc="0" normalizeH="0" baseline="0" noProof="0" dirty="0">
                <a:ln>
                  <a:noFill/>
                </a:ln>
                <a:solidFill>
                  <a:prstClr val="black">
                    <a:lumMod val="75000"/>
                    <a:lumOff val="25000"/>
                  </a:prstClr>
                </a:solidFill>
                <a:effectLst/>
                <a:uLnTx/>
                <a:uFillTx/>
                <a:cs typeface="+mn-ea"/>
                <a:sym typeface="+mn-lt"/>
              </a:rPr>
              <a:t>报警。</a:t>
            </a:r>
            <a:endParaRPr kumimoji="0" lang="zh-CN" altLang="en-US" b="0" i="0" u="none" strike="noStrike" kern="1200" cap="none" spc="0" normalizeH="0" baseline="0" noProof="0" dirty="0">
              <a:ln>
                <a:noFill/>
              </a:ln>
              <a:solidFill>
                <a:prstClr val="black">
                  <a:lumMod val="75000"/>
                  <a:lumOff val="25000"/>
                </a:prstClr>
              </a:solidFill>
              <a:effectLst/>
              <a:uLnTx/>
              <a:uFillTx/>
              <a:cs typeface="+mn-ea"/>
              <a:sym typeface="+mn-lt"/>
            </a:endParaRPr>
          </a:p>
        </p:txBody>
      </p:sp>
      <p:sp>
        <p:nvSpPr>
          <p:cNvPr id="26" name="文本框 25"/>
          <p:cNvSpPr txBox="1"/>
          <p:nvPr/>
        </p:nvSpPr>
        <p:spPr>
          <a:xfrm>
            <a:off x="6348730" y="4138930"/>
            <a:ext cx="4580255" cy="1938020"/>
          </a:xfrm>
          <a:prstGeom prst="rect">
            <a:avLst/>
          </a:prstGeom>
          <a:noFill/>
        </p:spPr>
        <p:txBody>
          <a:bodyPr wrap="square" rtlCol="0">
            <a:spAutoFit/>
          </a:bodyPr>
          <a:lstStyle/>
          <a:p>
            <a:pPr lvl="0" algn="l">
              <a:lnSpc>
                <a:spcPct val="150000"/>
              </a:lnSpc>
              <a:spcBef>
                <a:spcPts val="0"/>
              </a:spcBef>
              <a:spcAft>
                <a:spcPts val="0"/>
              </a:spcAft>
              <a:buClrTx/>
              <a:buSzTx/>
              <a:buFontTx/>
              <a:defRPr/>
            </a:pPr>
            <a:r>
              <a:rPr lang="zh-CN" altLang="en-US" noProof="0" dirty="0">
                <a:ln>
                  <a:noFill/>
                </a:ln>
                <a:solidFill>
                  <a:prstClr val="black">
                    <a:lumMod val="75000"/>
                    <a:lumOff val="25000"/>
                  </a:prstClr>
                </a:solidFill>
                <a:effectLst/>
                <a:uLnTx/>
                <a:uFillTx/>
                <a:cs typeface="+mn-ea"/>
                <a:sym typeface="+mn-lt"/>
              </a:rPr>
              <a:t>如果自己正在或已经受到非法侵害的就应该采取正确的途径解决，如及时向学校、家庭或者其他监护人报告（求助），由家长、老师或学校出面制止不法侵害，也可以向公安机关和政府主管部门的报告。</a:t>
            </a:r>
            <a:endParaRPr lang="zh-CN" altLang="en-US" noProof="0" dirty="0">
              <a:ln>
                <a:noFill/>
              </a:ln>
              <a:solidFill>
                <a:prstClr val="black">
                  <a:lumMod val="75000"/>
                  <a:lumOff val="25000"/>
                </a:prstClr>
              </a:solidFill>
              <a:effectLst/>
              <a:uLnTx/>
              <a:uFillTx/>
              <a:cs typeface="+mn-ea"/>
              <a:sym typeface="+mn-lt"/>
            </a:endParaRPr>
          </a:p>
        </p:txBody>
      </p:sp>
      <p:sp>
        <p:nvSpPr>
          <p:cNvPr id="2" name="圆角矩形 1"/>
          <p:cNvSpPr/>
          <p:nvPr/>
        </p:nvSpPr>
        <p:spPr>
          <a:xfrm>
            <a:off x="941705" y="3508375"/>
            <a:ext cx="4937760" cy="3140075"/>
          </a:xfrm>
          <a:prstGeom prst="roundRect">
            <a:avLst>
              <a:gd name="adj" fmla="val 3129"/>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sp>
        <p:nvSpPr>
          <p:cNvPr id="7" name="圆角矩形 6"/>
          <p:cNvSpPr/>
          <p:nvPr/>
        </p:nvSpPr>
        <p:spPr>
          <a:xfrm>
            <a:off x="6199505" y="3508375"/>
            <a:ext cx="4937760" cy="3140075"/>
          </a:xfrm>
          <a:prstGeom prst="roundRect">
            <a:avLst>
              <a:gd name="adj" fmla="val 3129"/>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sp>
        <p:nvSpPr>
          <p:cNvPr id="8" name="文本框 7"/>
          <p:cNvSpPr txBox="1"/>
          <p:nvPr/>
        </p:nvSpPr>
        <p:spPr>
          <a:xfrm>
            <a:off x="1243330" y="3678555"/>
            <a:ext cx="793750" cy="460375"/>
          </a:xfrm>
          <a:prstGeom prst="rect">
            <a:avLst/>
          </a:prstGeom>
          <a:noFill/>
        </p:spPr>
        <p:txBody>
          <a:bodyPr wrap="none" rtlCol="0" anchor="t">
            <a:spAutoFit/>
          </a:bodyPr>
          <a:p>
            <a:r>
              <a:rPr lang="zh-CN" altLang="en-US" sz="2400" b="1" noProof="0" dirty="0">
                <a:ln>
                  <a:noFill/>
                </a:ln>
                <a:solidFill>
                  <a:srgbClr val="673B28"/>
                </a:solidFill>
                <a:effectLst/>
                <a:uLnTx/>
                <a:uFillTx/>
                <a:cs typeface="+mn-ea"/>
                <a:sym typeface="+mn-lt"/>
              </a:rPr>
              <a:t>第一</a:t>
            </a:r>
            <a:endParaRPr lang="zh-CN" altLang="en-US" sz="2400" b="1" noProof="0" dirty="0">
              <a:ln>
                <a:noFill/>
              </a:ln>
              <a:solidFill>
                <a:srgbClr val="673B28"/>
              </a:solidFill>
              <a:effectLst/>
              <a:uLnTx/>
              <a:uFillTx/>
              <a:cs typeface="+mn-ea"/>
              <a:sym typeface="+mn-lt"/>
            </a:endParaRPr>
          </a:p>
        </p:txBody>
      </p:sp>
      <p:sp>
        <p:nvSpPr>
          <p:cNvPr id="9" name="文本框 8"/>
          <p:cNvSpPr txBox="1"/>
          <p:nvPr/>
        </p:nvSpPr>
        <p:spPr>
          <a:xfrm>
            <a:off x="6348730" y="3678555"/>
            <a:ext cx="793750" cy="460375"/>
          </a:xfrm>
          <a:prstGeom prst="rect">
            <a:avLst/>
          </a:prstGeom>
          <a:noFill/>
        </p:spPr>
        <p:txBody>
          <a:bodyPr wrap="none" rtlCol="0" anchor="t">
            <a:spAutoFit/>
          </a:bodyPr>
          <a:p>
            <a:r>
              <a:rPr lang="zh-CN" altLang="en-US" sz="2400" b="1" noProof="0" dirty="0">
                <a:ln>
                  <a:noFill/>
                </a:ln>
                <a:solidFill>
                  <a:srgbClr val="673B28"/>
                </a:solidFill>
                <a:effectLst/>
                <a:uLnTx/>
                <a:uFillTx/>
                <a:cs typeface="+mn-ea"/>
                <a:sym typeface="+mn-lt"/>
              </a:rPr>
              <a:t>第二</a:t>
            </a:r>
            <a:endParaRPr lang="zh-CN" altLang="en-US" sz="2400" b="1" noProof="0" dirty="0">
              <a:ln>
                <a:noFill/>
              </a:ln>
              <a:solidFill>
                <a:srgbClr val="673B28"/>
              </a:solidFill>
              <a:effectLst/>
              <a:uLnTx/>
              <a:uFillTx/>
              <a:cs typeface="+mn-ea"/>
              <a:sym typeface="+mn-lt"/>
            </a:endParaRPr>
          </a:p>
        </p:txBody>
      </p:sp>
      <p:sp>
        <p:nvSpPr>
          <p:cNvPr id="33" name="文本框 32"/>
          <p:cNvSpPr txBox="1"/>
          <p:nvPr/>
        </p:nvSpPr>
        <p:spPr>
          <a:xfrm>
            <a:off x="3875405" y="1112838"/>
            <a:ext cx="4956175" cy="492125"/>
          </a:xfrm>
          <a:prstGeom prst="rect">
            <a:avLst/>
          </a:prstGeom>
          <a:noFill/>
        </p:spPr>
        <p:txBody>
          <a:bodyPr wrap="square" lIns="0" tIns="0" rIns="0" bIns="0" rtlCol="0" anchor="ctr"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对违法行为的自我防范</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04</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404745"/>
            <a:ext cx="7320280" cy="783590"/>
          </a:xfrm>
          <a:prstGeom prst="rect">
            <a:avLst/>
          </a:prstGeom>
          <a:noFill/>
        </p:spPr>
        <p:txBody>
          <a:bodyPr wrap="square" rtlCol="0">
            <a:spAutoFit/>
          </a:bodyPr>
          <a:lstStyle/>
          <a:p>
            <a:pPr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增强法律意识，做法治青年</a:t>
            </a:r>
            <a:endParaRPr lang="zh-CN" altLang="en-US" sz="4500" dirty="0">
              <a:solidFill>
                <a:srgbClr val="673B28"/>
              </a:solidFill>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374390"/>
            <a:ext cx="4251960" cy="32194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增强</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ea"/>
              </a:rPr>
              <a:t>法治公民意识，践行法律思维</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8" name="文本框 7"/>
          <p:cNvSpPr txBox="1"/>
          <p:nvPr/>
        </p:nvSpPr>
        <p:spPr>
          <a:xfrm>
            <a:off x="430530" y="1211580"/>
            <a:ext cx="11873865" cy="521970"/>
          </a:xfrm>
          <a:prstGeom prst="rect">
            <a:avLst/>
          </a:prstGeom>
          <a:noFill/>
        </p:spPr>
        <p:txBody>
          <a:bodyPr wrap="square" rtlCol="0" anchor="t">
            <a:spAutoFit/>
          </a:bodyPr>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普法收官课程，升华法律认知，培养青少年法治公民意识，践行法律思维</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
        <p:nvSpPr>
          <p:cNvPr id="13" name="圆角矩形 12"/>
          <p:cNvSpPr/>
          <p:nvPr/>
        </p:nvSpPr>
        <p:spPr>
          <a:xfrm>
            <a:off x="883285" y="2589893"/>
            <a:ext cx="2096135" cy="720000"/>
          </a:xfrm>
          <a:prstGeom prst="roundRect">
            <a:avLst>
              <a:gd name="adj" fmla="val 10272"/>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汉仪铸字美心体简" panose="00020600040101010101" charset="-122"/>
                <a:ea typeface="汉仪铸字美心体简" panose="00020600040101010101" charset="-122"/>
              </a:rPr>
              <a:t>不良行为</a:t>
            </a:r>
            <a:endParaRPr lang="zh-CN" altLang="en-US" sz="2400">
              <a:latin typeface="汉仪铸字美心体简" panose="00020600040101010101" charset="-122"/>
              <a:ea typeface="汉仪铸字美心体简" panose="00020600040101010101" charset="-122"/>
            </a:endParaRPr>
          </a:p>
        </p:txBody>
      </p:sp>
      <p:sp>
        <p:nvSpPr>
          <p:cNvPr id="4" name="右箭头 3"/>
          <p:cNvSpPr/>
          <p:nvPr/>
        </p:nvSpPr>
        <p:spPr>
          <a:xfrm>
            <a:off x="3141345" y="2766695"/>
            <a:ext cx="539750" cy="366395"/>
          </a:xfrm>
          <a:prstGeom prst="rightArrow">
            <a:avLst/>
          </a:prstGeom>
          <a:solidFill>
            <a:srgbClr val="FC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3843020" y="2589893"/>
            <a:ext cx="1871980" cy="720000"/>
          </a:xfrm>
          <a:prstGeom prst="roundRect">
            <a:avLst>
              <a:gd name="adj" fmla="val 10272"/>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汉仪铸字美心体简" panose="00020600040101010101" charset="-122"/>
                <a:ea typeface="汉仪铸字美心体简" panose="00020600040101010101" charset="-122"/>
              </a:rPr>
              <a:t>违法</a:t>
            </a:r>
            <a:endParaRPr lang="zh-CN" altLang="en-US" sz="2400">
              <a:latin typeface="汉仪铸字美心体简" panose="00020600040101010101" charset="-122"/>
              <a:ea typeface="汉仪铸字美心体简" panose="00020600040101010101" charset="-122"/>
            </a:endParaRPr>
          </a:p>
        </p:txBody>
      </p:sp>
      <p:sp>
        <p:nvSpPr>
          <p:cNvPr id="12" name="圆角矩形 11"/>
          <p:cNvSpPr/>
          <p:nvPr/>
        </p:nvSpPr>
        <p:spPr>
          <a:xfrm>
            <a:off x="6578600" y="2589893"/>
            <a:ext cx="1871980" cy="720000"/>
          </a:xfrm>
          <a:prstGeom prst="roundRect">
            <a:avLst>
              <a:gd name="adj" fmla="val 10272"/>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汉仪铸字美心体简" panose="00020600040101010101" charset="-122"/>
                <a:ea typeface="汉仪铸字美心体简" panose="00020600040101010101" charset="-122"/>
              </a:rPr>
              <a:t>犯罪</a:t>
            </a:r>
            <a:endParaRPr lang="zh-CN" altLang="en-US" sz="2400">
              <a:latin typeface="汉仪铸字美心体简" panose="00020600040101010101" charset="-122"/>
              <a:ea typeface="汉仪铸字美心体简" panose="00020600040101010101" charset="-122"/>
            </a:endParaRPr>
          </a:p>
        </p:txBody>
      </p:sp>
      <p:sp>
        <p:nvSpPr>
          <p:cNvPr id="16" name="右箭头 15"/>
          <p:cNvSpPr/>
          <p:nvPr/>
        </p:nvSpPr>
        <p:spPr>
          <a:xfrm>
            <a:off x="5876925" y="2766695"/>
            <a:ext cx="539750" cy="366395"/>
          </a:xfrm>
          <a:prstGeom prst="rightArrow">
            <a:avLst/>
          </a:prstGeom>
          <a:solidFill>
            <a:srgbClr val="FC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8696960" y="2496185"/>
            <a:ext cx="2428240" cy="902970"/>
          </a:xfrm>
          <a:prstGeom prst="rect">
            <a:avLst/>
          </a:prstGeom>
          <a:noFill/>
        </p:spPr>
        <p:txBody>
          <a:bodyPr wrap="square" rtlCol="0">
            <a:spAutoFit/>
          </a:bodyPr>
          <a:p>
            <a:pPr algn="l" fontAlgn="auto">
              <a:lnSpc>
                <a:spcPct val="120000"/>
              </a:lnSpc>
            </a:pPr>
            <a:r>
              <a:rPr lang="zh-CN" altLang="en-US" sz="2200">
                <a:solidFill>
                  <a:srgbClr val="673B28"/>
                </a:solidFill>
                <a:latin typeface="汉仪铸字美心体简" panose="00020600040101010101" charset="-122"/>
                <a:ea typeface="汉仪铸字美心体简" panose="00020600040101010101" charset="-122"/>
              </a:rPr>
              <a:t>预防违法犯罪，从改变不良行为做起</a:t>
            </a:r>
            <a:endParaRPr lang="zh-CN" altLang="en-US" sz="2200">
              <a:solidFill>
                <a:srgbClr val="673B28"/>
              </a:solidFill>
              <a:latin typeface="汉仪铸字美心体简" panose="00020600040101010101" charset="-122"/>
              <a:ea typeface="汉仪铸字美心体简" panose="00020600040101010101" charset="-122"/>
            </a:endParaRPr>
          </a:p>
        </p:txBody>
      </p:sp>
      <p:grpSp>
        <p:nvGrpSpPr>
          <p:cNvPr id="23" name="组合 22"/>
          <p:cNvGrpSpPr/>
          <p:nvPr/>
        </p:nvGrpSpPr>
        <p:grpSpPr>
          <a:xfrm>
            <a:off x="5226050" y="3499485"/>
            <a:ext cx="6028690" cy="2553335"/>
            <a:chOff x="1488" y="4580"/>
            <a:chExt cx="9494" cy="4021"/>
          </a:xfrm>
        </p:grpSpPr>
        <p:sp>
          <p:nvSpPr>
            <p:cNvPr id="7" name="文本框 6"/>
            <p:cNvSpPr txBox="1"/>
            <p:nvPr/>
          </p:nvSpPr>
          <p:spPr>
            <a:xfrm>
              <a:off x="1488" y="4580"/>
              <a:ext cx="3664" cy="4021"/>
            </a:xfrm>
            <a:prstGeom prst="rect">
              <a:avLst/>
            </a:prstGeom>
            <a:noFill/>
          </p:spPr>
          <p:txBody>
            <a:bodyPr wrap="square" rtlCol="0">
              <a:spAutoFit/>
            </a:bodyPr>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旷课，夜不归宿</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携带管制如</a:t>
              </a:r>
              <a:r>
                <a:rPr lang="zh-CN" altLang="en-US" sz="1600">
                  <a:solidFill>
                    <a:schemeClr val="tx1">
                      <a:lumMod val="65000"/>
                      <a:lumOff val="35000"/>
                    </a:schemeClr>
                  </a:solidFill>
                  <a:latin typeface="汉仪中简黑简" panose="00020600040101010101" charset="-122"/>
                  <a:ea typeface="汉仪中简黑简" panose="00020600040101010101" charset="-122"/>
                </a:rPr>
                <a:t>具</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沉迷于网络</a:t>
              </a:r>
              <a:r>
                <a:rPr lang="zh-CN" altLang="en-US" sz="1600">
                  <a:solidFill>
                    <a:schemeClr val="tx1">
                      <a:lumMod val="65000"/>
                      <a:lumOff val="35000"/>
                    </a:schemeClr>
                  </a:solidFill>
                  <a:latin typeface="汉仪中简黑简" panose="00020600040101010101" charset="-122"/>
                  <a:ea typeface="汉仪中简黑简" panose="00020600040101010101" charset="-122"/>
                </a:rPr>
                <a:t>游戏</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打架斗殴、辱骂他</a:t>
              </a:r>
              <a:r>
                <a:rPr lang="zh-CN" altLang="en-US" sz="1600">
                  <a:solidFill>
                    <a:schemeClr val="tx1">
                      <a:lumMod val="65000"/>
                      <a:lumOff val="35000"/>
                    </a:schemeClr>
                  </a:solidFill>
                  <a:latin typeface="汉仪中简黑简" panose="00020600040101010101" charset="-122"/>
                  <a:ea typeface="汉仪中简黑简" panose="00020600040101010101" charset="-122"/>
                </a:rPr>
                <a:t>人</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参与赌博或变相</a:t>
              </a:r>
              <a:r>
                <a:rPr lang="zh-CN" altLang="en-US" sz="1600">
                  <a:solidFill>
                    <a:schemeClr val="tx1">
                      <a:lumMod val="65000"/>
                      <a:lumOff val="35000"/>
                    </a:schemeClr>
                  </a:solidFill>
                  <a:latin typeface="汉仪中简黑简" panose="00020600040101010101" charset="-122"/>
                  <a:ea typeface="汉仪中简黑简" panose="00020600040101010101" charset="-122"/>
                </a:rPr>
                <a:t>赌博</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p:txBody>
        </p:sp>
        <p:sp>
          <p:nvSpPr>
            <p:cNvPr id="14" name="文本框 13"/>
            <p:cNvSpPr txBox="1"/>
            <p:nvPr/>
          </p:nvSpPr>
          <p:spPr>
            <a:xfrm>
              <a:off x="6118" y="4580"/>
              <a:ext cx="4864" cy="4021"/>
            </a:xfrm>
            <a:prstGeom prst="rect">
              <a:avLst/>
            </a:prstGeom>
            <a:noFill/>
          </p:spPr>
          <p:txBody>
            <a:bodyPr wrap="square" rtlCol="0">
              <a:spAutoFit/>
            </a:bodyPr>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强行向他人索要</a:t>
              </a:r>
              <a:r>
                <a:rPr lang="zh-CN" altLang="en-US" sz="1600">
                  <a:solidFill>
                    <a:schemeClr val="tx1">
                      <a:lumMod val="65000"/>
                      <a:lumOff val="35000"/>
                    </a:schemeClr>
                  </a:solidFill>
                  <a:latin typeface="汉仪中简黑简" panose="00020600040101010101" charset="-122"/>
                  <a:ea typeface="汉仪中简黑简" panose="00020600040101010101" charset="-122"/>
                </a:rPr>
                <a:t>财务</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偷窃、故意毁坏公共</a:t>
              </a:r>
              <a:r>
                <a:rPr lang="zh-CN" altLang="en-US" sz="1600">
                  <a:solidFill>
                    <a:schemeClr val="tx1">
                      <a:lumMod val="65000"/>
                      <a:lumOff val="35000"/>
                    </a:schemeClr>
                  </a:solidFill>
                  <a:latin typeface="汉仪中简黑简" panose="00020600040101010101" charset="-122"/>
                  <a:ea typeface="汉仪中简黑简" panose="00020600040101010101" charset="-122"/>
                </a:rPr>
                <a:t>财物</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传播淫秽的读物或影音</a:t>
              </a:r>
              <a:r>
                <a:rPr lang="zh-CN" altLang="en-US" sz="1600">
                  <a:solidFill>
                    <a:schemeClr val="tx1">
                      <a:lumMod val="65000"/>
                      <a:lumOff val="35000"/>
                    </a:schemeClr>
                  </a:solidFill>
                  <a:latin typeface="汉仪中简黑简" panose="00020600040101010101" charset="-122"/>
                  <a:ea typeface="汉仪中简黑简" panose="00020600040101010101" charset="-122"/>
                </a:rPr>
                <a:t>影像</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a:p>
              <a:pPr marL="285750" indent="-285750" fontAlgn="auto">
                <a:lnSpc>
                  <a:spcPct val="200000"/>
                </a:lnSpc>
                <a:buClr>
                  <a:srgbClr val="2479AF"/>
                </a:buClr>
                <a:buFont typeface="Wingdings" panose="05000000000000000000" charset="0"/>
                <a:buChar char="Ø"/>
              </a:pPr>
              <a:r>
                <a:rPr lang="zh-CN" altLang="en-US" sz="1600">
                  <a:solidFill>
                    <a:schemeClr val="tx1">
                      <a:lumMod val="65000"/>
                      <a:lumOff val="35000"/>
                    </a:schemeClr>
                  </a:solidFill>
                  <a:latin typeface="汉仪中简黑简" panose="00020600040101010101" charset="-122"/>
                  <a:ea typeface="汉仪中简黑简" panose="00020600040101010101" charset="-122"/>
                </a:rPr>
                <a:t>进入法律、法规规定的未成年不适宜进入的</a:t>
              </a:r>
              <a:r>
                <a:rPr lang="zh-CN" altLang="en-US" sz="1600">
                  <a:solidFill>
                    <a:schemeClr val="tx1">
                      <a:lumMod val="65000"/>
                      <a:lumOff val="35000"/>
                    </a:schemeClr>
                  </a:solidFill>
                  <a:latin typeface="汉仪中简黑简" panose="00020600040101010101" charset="-122"/>
                  <a:ea typeface="汉仪中简黑简" panose="00020600040101010101" charset="-122"/>
                </a:rPr>
                <a:t>场所。</a:t>
              </a:r>
              <a:endParaRPr lang="zh-CN" altLang="en-US" sz="1600">
                <a:solidFill>
                  <a:schemeClr val="tx1">
                    <a:lumMod val="65000"/>
                    <a:lumOff val="35000"/>
                  </a:schemeClr>
                </a:solidFill>
                <a:latin typeface="汉仪中简黑简" panose="00020600040101010101" charset="-122"/>
                <a:ea typeface="汉仪中简黑简" panose="00020600040101010101" charset="-122"/>
              </a:endParaRPr>
            </a:p>
          </p:txBody>
        </p:sp>
      </p:grpSp>
      <p:pic>
        <p:nvPicPr>
          <p:cNvPr id="21" name="图片 20" descr="6546851"/>
          <p:cNvPicPr>
            <a:picLocks noChangeAspect="1"/>
          </p:cNvPicPr>
          <p:nvPr/>
        </p:nvPicPr>
        <p:blipFill>
          <a:blip r:embed="rId1"/>
          <a:srcRect l="10006" t="31429"/>
          <a:stretch>
            <a:fillRect/>
          </a:stretch>
        </p:blipFill>
        <p:spPr>
          <a:xfrm>
            <a:off x="812800" y="3605530"/>
            <a:ext cx="3731895" cy="2307590"/>
          </a:xfrm>
          <a:custGeom>
            <a:avLst/>
            <a:gdLst/>
            <a:ahLst/>
            <a:cxnLst>
              <a:cxn ang="3">
                <a:pos x="hc" y="t"/>
              </a:cxn>
              <a:cxn ang="cd2">
                <a:pos x="l" y="vc"/>
              </a:cxn>
              <a:cxn ang="cd4">
                <a:pos x="hc" y="b"/>
              </a:cxn>
              <a:cxn ang="0">
                <a:pos x="r" y="vc"/>
              </a:cxn>
            </a:cxnLst>
            <a:rect l="l" t="t" r="r" b="b"/>
            <a:pathLst>
              <a:path w="5999" h="3708">
                <a:moveTo>
                  <a:pt x="5999" y="0"/>
                </a:moveTo>
                <a:lnTo>
                  <a:pt x="5999" y="3708"/>
                </a:lnTo>
                <a:lnTo>
                  <a:pt x="0" y="3708"/>
                </a:lnTo>
                <a:lnTo>
                  <a:pt x="0" y="424"/>
                </a:lnTo>
                <a:lnTo>
                  <a:pt x="1096" y="384"/>
                </a:lnTo>
                <a:lnTo>
                  <a:pt x="1985" y="162"/>
                </a:lnTo>
                <a:lnTo>
                  <a:pt x="2740" y="73"/>
                </a:lnTo>
                <a:lnTo>
                  <a:pt x="5999" y="0"/>
                </a:lnTo>
                <a:close/>
              </a:path>
            </a:pathLst>
          </a:custGeom>
        </p:spPr>
      </p:pic>
    </p:spTree>
    <p:custDataLst>
      <p:tags r:id="rId2"/>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明月设计1"/>
          <p:cNvSpPr/>
          <p:nvPr>
            <p:custDataLst>
              <p:tags r:id="rId1"/>
            </p:custDataLst>
          </p:nvPr>
        </p:nvSpPr>
        <p:spPr>
          <a:xfrm>
            <a:off x="430530" y="2644775"/>
            <a:ext cx="5967095" cy="313880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四章节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8" name="文本框 7"/>
          <p:cNvSpPr txBox="1"/>
          <p:nvPr/>
        </p:nvSpPr>
        <p:spPr>
          <a:xfrm>
            <a:off x="430530" y="1211580"/>
            <a:ext cx="11873865" cy="521970"/>
          </a:xfrm>
          <a:prstGeom prst="rect">
            <a:avLst/>
          </a:prstGeom>
          <a:noFill/>
        </p:spPr>
        <p:txBody>
          <a:bodyPr wrap="square" rtlCol="0" anchor="t">
            <a:spAutoFit/>
          </a:bodyPr>
          <a:p>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rPr>
              <a:t>普法收官课程，升华法律认知，培养青少年法治公民意识，践行法律思维</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endParaRPr>
          </a:p>
        </p:txBody>
      </p:sp>
      <p:sp>
        <p:nvSpPr>
          <p:cNvPr id="18" name="文本框 17"/>
          <p:cNvSpPr txBox="1"/>
          <p:nvPr/>
        </p:nvSpPr>
        <p:spPr>
          <a:xfrm>
            <a:off x="511810" y="3673475"/>
            <a:ext cx="6096000" cy="2030095"/>
          </a:xfrm>
          <a:prstGeom prst="rect">
            <a:avLst/>
          </a:prstGeom>
          <a:noFill/>
        </p:spPr>
        <p:txBody>
          <a:bodyPr wrap="square" rtlCol="0" anchor="t">
            <a:spAutoFit/>
          </a:bodyPr>
          <a:p>
            <a:r>
              <a:rPr lang="zh-CN" altLang="en-US"/>
              <a:t>1. 树立理性、守法、文明的公民意识；</a:t>
            </a:r>
            <a:endParaRPr lang="zh-CN" altLang="en-US"/>
          </a:p>
          <a:p>
            <a:endParaRPr lang="en-US" altLang="zh-CN"/>
          </a:p>
          <a:p>
            <a:r>
              <a:rPr lang="zh-CN" altLang="en-US"/>
              <a:t>2. 学会用法律思维、法律方式解决生活实际小困境；</a:t>
            </a:r>
            <a:endParaRPr lang="zh-CN" altLang="en-US"/>
          </a:p>
          <a:p>
            <a:endParaRPr lang="en-US" altLang="zh-CN"/>
          </a:p>
          <a:p>
            <a:r>
              <a:rPr lang="zh-CN" altLang="en-US"/>
              <a:t>3. 自觉遵守法律，主动维护规则，做守法好公民；</a:t>
            </a:r>
            <a:endParaRPr lang="zh-CN" altLang="en-US"/>
          </a:p>
          <a:p>
            <a:endParaRPr lang="en-US" altLang="zh-CN"/>
          </a:p>
          <a:p>
            <a:r>
              <a:rPr lang="zh-CN" altLang="en-US"/>
              <a:t>4. 树立正向法治价值观，长大以后坚守法律底线。</a:t>
            </a:r>
            <a:endParaRPr lang="zh-CN" altLang="en-US"/>
          </a:p>
        </p:txBody>
      </p:sp>
      <p:pic>
        <p:nvPicPr>
          <p:cNvPr id="2" name="图片 1"/>
          <p:cNvPicPr>
            <a:picLocks noChangeAspect="1"/>
          </p:cNvPicPr>
          <p:nvPr/>
        </p:nvPicPr>
        <p:blipFill>
          <a:blip r:embed="rId2"/>
          <a:stretch>
            <a:fillRect/>
          </a:stretch>
        </p:blipFill>
        <p:spPr>
          <a:xfrm>
            <a:off x="6514465" y="2729230"/>
            <a:ext cx="5375910" cy="2974340"/>
          </a:xfrm>
          <a:prstGeom prst="rect">
            <a:avLst/>
          </a:prstGeom>
        </p:spPr>
      </p:pic>
      <p:sp>
        <p:nvSpPr>
          <p:cNvPr id="11" name="明月设计8"/>
          <p:cNvSpPr/>
          <p:nvPr>
            <p:custDataLst>
              <p:tags r:id="rId3"/>
            </p:custDataLst>
          </p:nvPr>
        </p:nvSpPr>
        <p:spPr>
          <a:xfrm>
            <a:off x="1359535" y="2792730"/>
            <a:ext cx="2635250" cy="737235"/>
          </a:xfrm>
          <a:prstGeom prst="rect">
            <a:avLst/>
          </a:prstGeom>
          <a:ln w="25400">
            <a:noFill/>
            <a:prstDash val="dash"/>
          </a:ln>
        </p:spPr>
        <p:txBody>
          <a:bodyPr wrap="square" rtlCol="0">
            <a:noAutofit/>
          </a:bodyPr>
          <a:lstStyle/>
          <a:p>
            <a:pPr lvl="0" algn="l">
              <a:lnSpc>
                <a:spcPct val="150000"/>
              </a:lnSpc>
              <a:spcBef>
                <a:spcPts val="600"/>
              </a:spcBef>
              <a:buClrTx/>
              <a:buSzTx/>
              <a:buFontTx/>
            </a:pP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如何</a:t>
            </a:r>
            <a:r>
              <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做？</a:t>
            </a:r>
            <a:endParaRPr lang="zh-CN" altLang="en-US" sz="2800" dirty="0">
              <a:solidFill>
                <a:srgbClr val="673B28"/>
              </a:solidFill>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3" name="图片 2" descr="法院"/>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779145" y="2871470"/>
            <a:ext cx="580390" cy="580390"/>
          </a:xfrm>
          <a:prstGeom prst="rect">
            <a:avLst/>
          </a:prstGeom>
        </p:spPr>
      </p:pic>
    </p:spTree>
    <p:custDataLst>
      <p:tags r:id="rId7"/>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明月设计1"/>
          <p:cNvSpPr/>
          <p:nvPr>
            <p:custDataLst>
              <p:tags r:id="rId1"/>
            </p:custDataLst>
          </p:nvPr>
        </p:nvSpPr>
        <p:spPr>
          <a:xfrm>
            <a:off x="2907030" y="347980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21" name="明月设计2"/>
          <p:cNvSpPr/>
          <p:nvPr>
            <p:custDataLst>
              <p:tags r:id="rId2"/>
            </p:custDataLst>
          </p:nvPr>
        </p:nvSpPr>
        <p:spPr>
          <a:xfrm>
            <a:off x="2950210" y="191135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6" name="明月设计3"/>
          <p:cNvSpPr/>
          <p:nvPr>
            <p:custDataLst>
              <p:tags r:id="rId3"/>
            </p:custDataLst>
          </p:nvPr>
        </p:nvSpPr>
        <p:spPr>
          <a:xfrm>
            <a:off x="2950210" y="451485"/>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8" name="明月设计4" descr="7b0a20202020227461726765744d6f64756c65223a202270726f636573734f6e6c696e65466f6e7473220a7d0a"/>
          <p:cNvSpPr txBox="1"/>
          <p:nvPr/>
        </p:nvSpPr>
        <p:spPr>
          <a:xfrm>
            <a:off x="2116455" y="848360"/>
            <a:ext cx="490220" cy="4460240"/>
          </a:xfrm>
          <a:prstGeom prst="rect">
            <a:avLst/>
          </a:prstGeom>
          <a:noFill/>
        </p:spPr>
        <p:txBody>
          <a:bodyPr vert="eaVert" wrap="square" rtlCol="0">
            <a:spAutoFit/>
          </a:bodyPr>
          <a:lstStyle/>
          <a:p>
            <a:pPr algn="dist"/>
            <a:r>
              <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rPr>
              <a:t>contents</a:t>
            </a:r>
            <a:endParaRPr lang="en-US" altLang="zh-CN" sz="2000" cap="all" dirty="0">
              <a:solidFill>
                <a:srgbClr val="673B28">
                  <a:alpha val="16000"/>
                </a:srgbClr>
              </a:solidFill>
              <a:uFillTx/>
              <a:latin typeface="汉仪雅酷黑 75W" panose="020B0804020202020204" charset="-122"/>
              <a:ea typeface="汉仪雅酷黑 75W" panose="020B0804020202020204" charset="-122"/>
              <a:cs typeface="+mn-ea"/>
              <a:sym typeface="汉仪中黑S" panose="00020600040101010101" charset="-122"/>
            </a:endParaRPr>
          </a:p>
        </p:txBody>
      </p:sp>
      <p:sp>
        <p:nvSpPr>
          <p:cNvPr id="20" name="明月设计5" descr="7b0a20202020227461726765744d6f64756c65223a202270726f636573734f6e6c696e65466f6e7473220a7d0a"/>
          <p:cNvSpPr txBox="1"/>
          <p:nvPr/>
        </p:nvSpPr>
        <p:spPr>
          <a:xfrm>
            <a:off x="839470" y="2055178"/>
            <a:ext cx="1183005" cy="2046605"/>
          </a:xfrm>
          <a:prstGeom prst="rect">
            <a:avLst/>
          </a:prstGeom>
          <a:noFill/>
        </p:spPr>
        <p:txBody>
          <a:bodyPr vert="eaVert" wrap="square" rtlCol="0">
            <a:spAutoFit/>
          </a:bodyPr>
          <a:lstStyle/>
          <a:p>
            <a:pPr lvl="0" algn="dist">
              <a:buClrTx/>
              <a:buSzTx/>
              <a:buFontTx/>
            </a:pPr>
            <a:r>
              <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目录</a:t>
            </a:r>
            <a:endParaRPr lang="zh-CN" altLang="en-US" sz="6500">
              <a:solidFill>
                <a:srgbClr val="673B28"/>
              </a:solidFill>
              <a:effectLst/>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93" name="明月设计7"/>
          <p:cNvSpPr/>
          <p:nvPr>
            <p:custDataLst>
              <p:tags r:id="rId4"/>
            </p:custDataLst>
          </p:nvPr>
        </p:nvSpPr>
        <p:spPr>
          <a:xfrm>
            <a:off x="3212465" y="601345"/>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94" name="明月设计8"/>
          <p:cNvSpPr txBox="1"/>
          <p:nvPr>
            <p:custDataLst>
              <p:tags r:id="rId5"/>
            </p:custDataLst>
          </p:nvPr>
        </p:nvSpPr>
        <p:spPr bwMode="auto">
          <a:xfrm>
            <a:off x="4088765" y="1044575"/>
            <a:ext cx="338518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（关于</a:t>
            </a:r>
            <a:r>
              <a:rPr lang="zh-CN" altLang="en-US" sz="1000" dirty="0">
                <a:solidFill>
                  <a:schemeClr val="tx1">
                    <a:lumMod val="85000"/>
                    <a:lumOff val="15000"/>
                  </a:schemeClr>
                </a:solidFill>
                <a:cs typeface="+mn-ea"/>
                <a:sym typeface="汉仪中黑S" panose="00020600040101010101" charset="-122"/>
              </a:rPr>
              <a:t>青少年法治意识提升，不成规矩不成方圆</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14" name="明月设计9"/>
          <p:cNvSpPr txBox="1"/>
          <p:nvPr>
            <p:custDataLst>
              <p:tags r:id="rId6"/>
            </p:custDataLst>
          </p:nvPr>
        </p:nvSpPr>
        <p:spPr>
          <a:xfrm>
            <a:off x="4088765" y="610235"/>
            <a:ext cx="1484630" cy="383540"/>
          </a:xfrm>
          <a:prstGeom prst="rect">
            <a:avLst/>
          </a:prstGeom>
          <a:noFill/>
        </p:spPr>
        <p:txBody>
          <a:bodyPr vert="horz" wrap="none" lIns="91440" tIns="45720" rIns="91440" bIns="45720" rtlCol="0" anchor="t" anchorCtr="0">
            <a:noAutofit/>
          </a:bodyPr>
          <a:lstStyle/>
          <a:p>
            <a:pPr algn="l">
              <a:defRPr/>
            </a:pPr>
            <a:r>
              <a:rPr lang="zh-CN" altLang="en-US" sz="2500" dirty="0">
                <a:solidFill>
                  <a:srgbClr val="673B28"/>
                </a:solidFill>
                <a:latin typeface="汉仪雅酷黑 75W" panose="020B0804020202020204" charset="-122"/>
                <a:ea typeface="汉仪雅酷黑 75W" panose="020B0804020202020204" charset="-122"/>
                <a:cs typeface="+mn-ea"/>
                <a:sym typeface="+mn-lt"/>
              </a:rPr>
              <a:t>为什么要守法</a:t>
            </a:r>
            <a:r>
              <a:rPr lang="zh-CN" altLang="en-US" sz="2500" kern="0" spc="150" dirty="0">
                <a:solidFill>
                  <a:srgbClr val="673B28"/>
                </a:solidFill>
                <a:latin typeface="汉仪雅酷黑 75W" panose="020B0804020202020204" charset="-122"/>
                <a:ea typeface="汉仪雅酷黑 75W" panose="020B0804020202020204" charset="-122"/>
                <a:cs typeface="+mn-ea"/>
                <a:sym typeface="+mn-lt"/>
              </a:rPr>
              <a:t>？</a:t>
            </a:r>
            <a:endParaRPr lang="zh-CN" altLang="en-US" sz="2500" kern="0" spc="150" dirty="0">
              <a:solidFill>
                <a:srgbClr val="673B28"/>
              </a:solidFill>
              <a:latin typeface="汉仪雅酷黑 75W" panose="020B0804020202020204" charset="-122"/>
              <a:ea typeface="汉仪雅酷黑 75W" panose="020B0804020202020204" charset="-122"/>
              <a:cs typeface="+mn-ea"/>
              <a:sym typeface="+mn-lt"/>
            </a:endParaRPr>
          </a:p>
        </p:txBody>
      </p:sp>
      <p:sp>
        <p:nvSpPr>
          <p:cNvPr id="116" name="明月设计10"/>
          <p:cNvSpPr/>
          <p:nvPr>
            <p:custDataLst>
              <p:tags r:id="rId7"/>
            </p:custDataLst>
          </p:nvPr>
        </p:nvSpPr>
        <p:spPr>
          <a:xfrm>
            <a:off x="3414395" y="79121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2" name="明月设计11"/>
          <p:cNvSpPr/>
          <p:nvPr>
            <p:custDataLst>
              <p:tags r:id="rId8"/>
            </p:custDataLst>
          </p:nvPr>
        </p:nvSpPr>
        <p:spPr>
          <a:xfrm>
            <a:off x="3212465" y="206057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3" name="明月设计12"/>
          <p:cNvSpPr txBox="1"/>
          <p:nvPr>
            <p:custDataLst>
              <p:tags r:id="rId9"/>
            </p:custDataLst>
          </p:nvPr>
        </p:nvSpPr>
        <p:spPr bwMode="auto">
          <a:xfrm>
            <a:off x="4088765" y="2503805"/>
            <a:ext cx="331724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buClrTx/>
              <a:buSzTx/>
              <a:buFontTx/>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mn-lt"/>
              </a:rPr>
              <a:t>明确年龄界限，争做良好青年</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4" name="明月设计13"/>
          <p:cNvSpPr txBox="1"/>
          <p:nvPr>
            <p:custDataLst>
              <p:tags r:id="rId10"/>
            </p:custDataLst>
          </p:nvPr>
        </p:nvSpPr>
        <p:spPr>
          <a:xfrm>
            <a:off x="4088765" y="2069465"/>
            <a:ext cx="3744595" cy="383540"/>
          </a:xfrm>
          <a:prstGeom prst="rect">
            <a:avLst/>
          </a:prstGeom>
          <a:noFill/>
        </p:spPr>
        <p:txBody>
          <a:bodyPr vert="horz" wrap="none" lIns="91440" tIns="45720" rIns="91440" bIns="45720" rtlCol="0" anchor="t" anchorCtr="0">
            <a:noAutofit/>
          </a:bodyPr>
          <a:lstStyle/>
          <a:p>
            <a:pPr marL="0" lvl="8"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关于法律责任年龄常识</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5" name="明月设计14"/>
          <p:cNvSpPr/>
          <p:nvPr>
            <p:custDataLst>
              <p:tags r:id="rId11"/>
            </p:custDataLst>
          </p:nvPr>
        </p:nvSpPr>
        <p:spPr>
          <a:xfrm>
            <a:off x="3414395" y="225044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6" name="明月设计15"/>
          <p:cNvSpPr/>
          <p:nvPr>
            <p:custDataLst>
              <p:tags r:id="rId12"/>
            </p:custDataLst>
          </p:nvPr>
        </p:nvSpPr>
        <p:spPr>
          <a:xfrm>
            <a:off x="3169285" y="364744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7" name="明月设计16"/>
          <p:cNvSpPr txBox="1"/>
          <p:nvPr>
            <p:custDataLst>
              <p:tags r:id="rId13"/>
            </p:custDataLst>
          </p:nvPr>
        </p:nvSpPr>
        <p:spPr bwMode="auto">
          <a:xfrm>
            <a:off x="4045585" y="4090670"/>
            <a:ext cx="3637280"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（要对自己的行为负责，维护自身权益）</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8" name="明月设计17"/>
          <p:cNvSpPr txBox="1"/>
          <p:nvPr>
            <p:custDataLst>
              <p:tags r:id="rId14"/>
            </p:custDataLst>
          </p:nvPr>
        </p:nvSpPr>
        <p:spPr>
          <a:xfrm>
            <a:off x="4045585" y="3656330"/>
            <a:ext cx="1484630" cy="383540"/>
          </a:xfrm>
          <a:prstGeom prst="rect">
            <a:avLst/>
          </a:prstGeom>
          <a:noFill/>
        </p:spPr>
        <p:txBody>
          <a:bodyPr vert="horz" wrap="none" lIns="91440" tIns="45720" rIns="91440" bIns="45720" rtlCol="0" anchor="t" anchorCtr="0">
            <a:noAutofit/>
          </a:bodyPr>
          <a:lstStyle/>
          <a:p>
            <a:pPr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对违法行为的自我防范</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0" name="明月设计18"/>
          <p:cNvSpPr/>
          <p:nvPr>
            <p:custDataLst>
              <p:tags r:id="rId15"/>
            </p:custDataLst>
          </p:nvPr>
        </p:nvSpPr>
        <p:spPr>
          <a:xfrm>
            <a:off x="3371215" y="3837305"/>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
        <p:nvSpPr>
          <p:cNvPr id="12" name="明月设计2"/>
          <p:cNvSpPr/>
          <p:nvPr>
            <p:custDataLst>
              <p:tags r:id="rId16"/>
            </p:custDataLst>
          </p:nvPr>
        </p:nvSpPr>
        <p:spPr>
          <a:xfrm>
            <a:off x="2907030" y="5085080"/>
            <a:ext cx="4634230" cy="1010285"/>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3" name="明月设计11"/>
          <p:cNvSpPr/>
          <p:nvPr>
            <p:custDataLst>
              <p:tags r:id="rId17"/>
            </p:custDataLst>
          </p:nvPr>
        </p:nvSpPr>
        <p:spPr>
          <a:xfrm>
            <a:off x="3169285" y="5234305"/>
            <a:ext cx="695960" cy="695960"/>
          </a:xfrm>
          <a:prstGeom prst="ellipse">
            <a:avLst/>
          </a:prstGeom>
          <a:solidFill>
            <a:srgbClr val="FE9805"/>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4" name="明月设计12"/>
          <p:cNvSpPr txBox="1"/>
          <p:nvPr>
            <p:custDataLst>
              <p:tags r:id="rId18"/>
            </p:custDataLst>
          </p:nvPr>
        </p:nvSpPr>
        <p:spPr bwMode="auto">
          <a:xfrm>
            <a:off x="4045585" y="5677535"/>
            <a:ext cx="3787775" cy="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charset="-122"/>
              </a:defRPr>
            </a:lvl1pPr>
            <a:lvl2pPr marL="457200">
              <a:defRPr sz="1300">
                <a:solidFill>
                  <a:schemeClr val="tx1"/>
                </a:solidFill>
                <a:latin typeface="Arial" panose="020B0604020202020204" pitchFamily="34" charset="0"/>
                <a:ea typeface="微软雅黑" panose="020B0503020204020204" charset="-122"/>
              </a:defRPr>
            </a:lvl2pPr>
            <a:lvl3pPr marL="914400">
              <a:defRPr sz="1300">
                <a:solidFill>
                  <a:schemeClr val="tx1"/>
                </a:solidFill>
                <a:latin typeface="Arial" panose="020B0604020202020204" pitchFamily="34" charset="0"/>
                <a:ea typeface="微软雅黑" panose="020B0503020204020204" charset="-122"/>
              </a:defRPr>
            </a:lvl3pPr>
            <a:lvl4pPr marL="1371600">
              <a:defRPr sz="1300">
                <a:solidFill>
                  <a:schemeClr val="tx1"/>
                </a:solidFill>
                <a:latin typeface="Arial" panose="020B0604020202020204" pitchFamily="34" charset="0"/>
                <a:ea typeface="微软雅黑" panose="020B0503020204020204" charset="-122"/>
              </a:defRPr>
            </a:lvl4pPr>
            <a:lvl5pPr marL="1828800">
              <a:defRPr sz="1300">
                <a:solidFill>
                  <a:schemeClr val="tx1"/>
                </a:solidFill>
                <a:latin typeface="Arial" panose="020B0604020202020204" pitchFamily="34" charset="0"/>
                <a:ea typeface="微软雅黑" panose="020B050302020402020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algn="l" defTabSz="1219200" fontAlgn="base">
              <a:lnSpc>
                <a:spcPct val="130000"/>
              </a:lnSpc>
              <a:spcBef>
                <a:spcPts val="1300"/>
              </a:spcBef>
              <a:spcAft>
                <a:spcPct val="0"/>
              </a:spcAft>
            </a:pP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（增强</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mn-ea"/>
              </a:rPr>
              <a:t>法治公民意识，践行法律思维</a:t>
            </a:r>
            <a:r>
              <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rPr>
              <a:t>）</a:t>
            </a:r>
            <a:endParaRPr lang="zh-CN" altLang="en-US" sz="1000">
              <a:solidFill>
                <a:schemeClr val="tx1">
                  <a:lumMod val="75000"/>
                  <a:lumOff val="25000"/>
                </a:schemeClr>
              </a:solidFill>
              <a:latin typeface="汉仪中黑S" panose="00020600040101010101" charset="-122"/>
              <a:ea typeface="汉仪中黑S" panose="00020600040101010101" charset="-122"/>
              <a:cs typeface="+mn-ea"/>
              <a:sym typeface="汉仪中黑S" panose="00020600040101010101" charset="-122"/>
            </a:endParaRPr>
          </a:p>
        </p:txBody>
      </p:sp>
      <p:sp>
        <p:nvSpPr>
          <p:cNvPr id="15" name="明月设计13"/>
          <p:cNvSpPr txBox="1"/>
          <p:nvPr>
            <p:custDataLst>
              <p:tags r:id="rId19"/>
            </p:custDataLst>
          </p:nvPr>
        </p:nvSpPr>
        <p:spPr>
          <a:xfrm>
            <a:off x="4045585" y="5243195"/>
            <a:ext cx="1484630" cy="383540"/>
          </a:xfrm>
          <a:prstGeom prst="rect">
            <a:avLst/>
          </a:prstGeom>
          <a:noFill/>
        </p:spPr>
        <p:txBody>
          <a:bodyPr vert="horz" wrap="none" lIns="91440" tIns="45720" rIns="91440" bIns="45720" rtlCol="0" anchor="t" anchorCtr="0">
            <a:noAutofit/>
          </a:bodyPr>
          <a:lstStyle/>
          <a:p>
            <a:pPr marL="0" lvl="8" algn="l" defTabSz="913765"/>
            <a:r>
              <a:rPr lang="zh-CN" altLang="en-US" sz="2500" dirty="0">
                <a:solidFill>
                  <a:srgbClr val="673B28"/>
                </a:solidFill>
                <a:latin typeface="汉仪雅酷黑 75W" panose="020B0804020202020204" charset="-122"/>
                <a:ea typeface="汉仪雅酷黑 75W" panose="020B0804020202020204" charset="-122"/>
                <a:cs typeface="+mn-ea"/>
                <a:sym typeface="+mn-lt"/>
              </a:rPr>
              <a:t>增强法律意识，做法</a:t>
            </a:r>
            <a:r>
              <a:rPr lang="zh-CN" altLang="en-US" sz="2500" dirty="0">
                <a:solidFill>
                  <a:srgbClr val="673B28"/>
                </a:solidFill>
                <a:latin typeface="汉仪雅酷黑 75W" panose="020B0804020202020204" charset="-122"/>
                <a:ea typeface="汉仪雅酷黑 75W" panose="020B0804020202020204" charset="-122"/>
                <a:cs typeface="+mn-ea"/>
                <a:sym typeface="+mn-lt"/>
              </a:rPr>
              <a:t>治青年</a:t>
            </a:r>
            <a:endParaRPr lang="zh-CN" altLang="en-US" sz="2500" dirty="0">
              <a:solidFill>
                <a:srgbClr val="673B28"/>
              </a:solidFill>
              <a:latin typeface="汉仪雅酷黑 75W" panose="020B0804020202020204" charset="-122"/>
              <a:ea typeface="汉仪雅酷黑 75W" panose="020B0804020202020204" charset="-122"/>
              <a:cs typeface="+mn-ea"/>
              <a:sym typeface="+mn-lt"/>
            </a:endParaRPr>
          </a:p>
        </p:txBody>
      </p:sp>
      <p:sp>
        <p:nvSpPr>
          <p:cNvPr id="17" name="明月设计14"/>
          <p:cNvSpPr/>
          <p:nvPr>
            <p:custDataLst>
              <p:tags r:id="rId20"/>
            </p:custDataLst>
          </p:nvPr>
        </p:nvSpPr>
        <p:spPr>
          <a:xfrm>
            <a:off x="3371215" y="5424170"/>
            <a:ext cx="317500" cy="285750"/>
          </a:xfrm>
          <a:custGeom>
            <a:avLst/>
            <a:gdLst/>
            <a:ahLst/>
            <a:cxnLst>
              <a:cxn ang="3">
                <a:pos x="hc" y="t"/>
              </a:cxn>
              <a:cxn ang="cd2">
                <a:pos x="l" y="vc"/>
              </a:cxn>
              <a:cxn ang="cd4">
                <a:pos x="hc" y="b"/>
              </a:cxn>
              <a:cxn ang="0">
                <a:pos x="r" y="vc"/>
              </a:cxn>
            </a:cxnLst>
            <a:rect l="l" t="t" r="r" b="b"/>
            <a:pathLst>
              <a:path w="6340" h="5680">
                <a:moveTo>
                  <a:pt x="1" y="910"/>
                </a:moveTo>
                <a:lnTo>
                  <a:pt x="6339" y="910"/>
                </a:lnTo>
                <a:lnTo>
                  <a:pt x="6339" y="2742"/>
                </a:lnTo>
                <a:lnTo>
                  <a:pt x="6339" y="2744"/>
                </a:lnTo>
                <a:lnTo>
                  <a:pt x="6339" y="2759"/>
                </a:lnTo>
                <a:lnTo>
                  <a:pt x="6340" y="2774"/>
                </a:lnTo>
                <a:lnTo>
                  <a:pt x="6340" y="5098"/>
                </a:lnTo>
                <a:lnTo>
                  <a:pt x="6340" y="5114"/>
                </a:lnTo>
                <a:lnTo>
                  <a:pt x="6340" y="5129"/>
                </a:lnTo>
                <a:cubicBezTo>
                  <a:pt x="6347" y="5441"/>
                  <a:pt x="6008" y="5687"/>
                  <a:pt x="5785" y="5680"/>
                </a:cubicBezTo>
                <a:lnTo>
                  <a:pt x="5772" y="5680"/>
                </a:lnTo>
                <a:lnTo>
                  <a:pt x="5758" y="5680"/>
                </a:lnTo>
                <a:lnTo>
                  <a:pt x="581" y="5680"/>
                </a:lnTo>
                <a:lnTo>
                  <a:pt x="566" y="5680"/>
                </a:lnTo>
                <a:lnTo>
                  <a:pt x="551" y="5680"/>
                </a:lnTo>
                <a:cubicBezTo>
                  <a:pt x="239" y="5687"/>
                  <a:pt x="-7" y="5348"/>
                  <a:pt x="0" y="5125"/>
                </a:cubicBezTo>
                <a:lnTo>
                  <a:pt x="0" y="5112"/>
                </a:lnTo>
                <a:lnTo>
                  <a:pt x="0" y="5098"/>
                </a:lnTo>
                <a:lnTo>
                  <a:pt x="0" y="2774"/>
                </a:lnTo>
                <a:lnTo>
                  <a:pt x="1" y="2759"/>
                </a:lnTo>
                <a:lnTo>
                  <a:pt x="1" y="2744"/>
                </a:lnTo>
                <a:lnTo>
                  <a:pt x="1" y="2742"/>
                </a:lnTo>
                <a:lnTo>
                  <a:pt x="1" y="910"/>
                </a:lnTo>
                <a:close/>
                <a:moveTo>
                  <a:pt x="637" y="1535"/>
                </a:moveTo>
                <a:lnTo>
                  <a:pt x="5702" y="1535"/>
                </a:lnTo>
                <a:lnTo>
                  <a:pt x="5702" y="5054"/>
                </a:lnTo>
                <a:lnTo>
                  <a:pt x="637" y="5054"/>
                </a:lnTo>
                <a:lnTo>
                  <a:pt x="637" y="1535"/>
                </a:lnTo>
                <a:close/>
                <a:moveTo>
                  <a:pt x="3157" y="3238"/>
                </a:moveTo>
                <a:lnTo>
                  <a:pt x="3158" y="3263"/>
                </a:lnTo>
                <a:cubicBezTo>
                  <a:pt x="3173" y="3781"/>
                  <a:pt x="2652" y="4193"/>
                  <a:pt x="2238" y="4181"/>
                </a:cubicBezTo>
                <a:lnTo>
                  <a:pt x="2215" y="4181"/>
                </a:lnTo>
                <a:lnTo>
                  <a:pt x="2190" y="4181"/>
                </a:lnTo>
                <a:cubicBezTo>
                  <a:pt x="1673" y="4196"/>
                  <a:pt x="1260" y="3675"/>
                  <a:pt x="1272" y="3261"/>
                </a:cubicBezTo>
                <a:lnTo>
                  <a:pt x="1273" y="3238"/>
                </a:lnTo>
                <a:lnTo>
                  <a:pt x="1272" y="3213"/>
                </a:lnTo>
                <a:cubicBezTo>
                  <a:pt x="1257" y="2696"/>
                  <a:pt x="1778" y="2284"/>
                  <a:pt x="2192" y="2296"/>
                </a:cubicBezTo>
                <a:lnTo>
                  <a:pt x="2215" y="2296"/>
                </a:lnTo>
                <a:lnTo>
                  <a:pt x="2215" y="3238"/>
                </a:lnTo>
                <a:lnTo>
                  <a:pt x="3157" y="3238"/>
                </a:lnTo>
                <a:close/>
                <a:moveTo>
                  <a:pt x="3481" y="2282"/>
                </a:moveTo>
                <a:lnTo>
                  <a:pt x="5067" y="2282"/>
                </a:lnTo>
                <a:lnTo>
                  <a:pt x="5067" y="2916"/>
                </a:lnTo>
                <a:lnTo>
                  <a:pt x="3481" y="2916"/>
                </a:lnTo>
                <a:lnTo>
                  <a:pt x="3481" y="2282"/>
                </a:lnTo>
                <a:close/>
                <a:moveTo>
                  <a:pt x="3481" y="3547"/>
                </a:moveTo>
                <a:lnTo>
                  <a:pt x="5067" y="3547"/>
                </a:lnTo>
                <a:lnTo>
                  <a:pt x="5067" y="4181"/>
                </a:lnTo>
                <a:lnTo>
                  <a:pt x="3481" y="4181"/>
                </a:lnTo>
                <a:lnTo>
                  <a:pt x="3481" y="3547"/>
                </a:lnTo>
                <a:close/>
                <a:moveTo>
                  <a:pt x="1" y="0"/>
                </a:moveTo>
                <a:lnTo>
                  <a:pt x="6339" y="0"/>
                </a:lnTo>
                <a:lnTo>
                  <a:pt x="6339" y="647"/>
                </a:lnTo>
                <a:lnTo>
                  <a:pt x="1" y="647"/>
                </a:lnTo>
                <a:lnTo>
                  <a:pt x="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中黑S" panose="00020600040101010101" charset="-122"/>
              <a:ea typeface="汉仪中黑S" panose="00020600040101010101" charset="-122"/>
              <a:cs typeface="+mn-ea"/>
              <a:sym typeface="汉仪中黑S" panose="00020600040101010101" charset="-122"/>
            </a:endParaRPr>
          </a:p>
        </p:txBody>
      </p:sp>
    </p:spTree>
    <p:custDataLst>
      <p:tags r:id="rId2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582930" y="2453640"/>
            <a:ext cx="5292090" cy="783590"/>
          </a:xfrm>
          <a:prstGeom prst="rect">
            <a:avLst/>
          </a:prstGeom>
          <a:noFill/>
        </p:spPr>
        <p:txBody>
          <a:bodyPr wrap="square" rtlCol="0">
            <a:spAutoFit/>
          </a:bodyPr>
          <a:lstStyle/>
          <a:p>
            <a:pPr algn="l"/>
            <a:r>
              <a:rPr sz="4500">
                <a:solidFill>
                  <a:srgbClr val="FE9805"/>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增强学生.法制意识</a:t>
            </a:r>
            <a:endParaRPr sz="4500">
              <a:solidFill>
                <a:srgbClr val="152C4C"/>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5" name="明月设计3"/>
          <p:cNvSpPr/>
          <p:nvPr/>
        </p:nvSpPr>
        <p:spPr>
          <a:xfrm>
            <a:off x="695325" y="3375978"/>
            <a:ext cx="1846580" cy="426720"/>
          </a:xfrm>
          <a:prstGeom prst="roundRect">
            <a:avLst>
              <a:gd name="adj" fmla="val 50000"/>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latin typeface="汉仪中黑S" panose="00020600040101010101" charset="-122"/>
              <a:ea typeface="汉仪中黑S" panose="00020600040101010101" charset="-122"/>
              <a:cs typeface="汉仪中黑S" panose="00020600040101010101" charset="-122"/>
            </a:endParaRPr>
          </a:p>
        </p:txBody>
      </p:sp>
      <p:sp>
        <p:nvSpPr>
          <p:cNvPr id="8" name="明月设计4"/>
          <p:cNvSpPr txBox="1"/>
          <p:nvPr/>
        </p:nvSpPr>
        <p:spPr>
          <a:xfrm>
            <a:off x="849630" y="3429000"/>
            <a:ext cx="1537335" cy="321945"/>
          </a:xfrm>
          <a:prstGeom prst="rect">
            <a:avLst/>
          </a:prstGeom>
          <a:noFill/>
        </p:spPr>
        <p:txBody>
          <a:bodyPr wrap="square" rtlCol="0">
            <a:spAutoFit/>
          </a:bodyPr>
          <a:lstStyle/>
          <a:p>
            <a:pPr algn="ctr" fontAlgn="auto">
              <a:lnSpc>
                <a:spcPts val="1800"/>
              </a:lnSpc>
            </a:pP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法律</a:t>
            </a:r>
            <a:r>
              <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rPr>
              <a:t>课堂</a:t>
            </a:r>
            <a:endParaRPr lang="zh-CN" sz="1400" cap="all" dirty="0">
              <a:solidFill>
                <a:schemeClr val="bg1">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12" name="明月设计6"/>
          <p:cNvGrpSpPr/>
          <p:nvPr/>
        </p:nvGrpSpPr>
        <p:grpSpPr>
          <a:xfrm>
            <a:off x="424815" y="6389370"/>
            <a:ext cx="597535" cy="133350"/>
            <a:chOff x="2813" y="9615"/>
            <a:chExt cx="1094" cy="250"/>
          </a:xfrm>
        </p:grpSpPr>
        <p:sp>
          <p:nvSpPr>
            <p:cNvPr id="10" name="明月设计6-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1" name="明月设计6-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3" name="明月设计6-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6" name="明月设计7" descr="7b0a20202020227461726765744d6f64756c65223a202270726f636573734f6e6c696e65466f6e7473220a7d0a"/>
          <p:cNvSpPr txBox="1"/>
          <p:nvPr/>
        </p:nvSpPr>
        <p:spPr>
          <a:xfrm>
            <a:off x="582930" y="1684020"/>
            <a:ext cx="4217670" cy="629920"/>
          </a:xfrm>
          <a:prstGeom prst="rect">
            <a:avLst/>
          </a:prstGeom>
          <a:noFill/>
        </p:spPr>
        <p:txBody>
          <a:bodyPr wrap="square" rtlCol="0">
            <a:spAutoFit/>
          </a:bodyPr>
          <a:lstStyle/>
          <a:p>
            <a:pPr algn="l"/>
            <a:r>
              <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感谢观看</a:t>
            </a:r>
            <a:endParaRPr lang="zh-CN" sz="3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2" descr="7b0a20202020227461726765744d6f64756c65223a202270726f636573734f6e6c696e65466f6e7473220a7d0a"/>
          <p:cNvSpPr txBox="1"/>
          <p:nvPr/>
        </p:nvSpPr>
        <p:spPr>
          <a:xfrm>
            <a:off x="657225" y="2442210"/>
            <a:ext cx="4251325" cy="783590"/>
          </a:xfrm>
          <a:prstGeom prst="rect">
            <a:avLst/>
          </a:prstGeom>
          <a:noFill/>
        </p:spPr>
        <p:txBody>
          <a:bodyPr wrap="square" rtlCol="0">
            <a:spAutoFit/>
          </a:bodyPr>
          <a:lstStyle/>
          <a:p>
            <a:pPr algn="l"/>
            <a:r>
              <a:rPr lang="zh-CN" altLang="en-US" sz="4500" dirty="0">
                <a:solidFill>
                  <a:srgbClr val="673B28"/>
                </a:solidFill>
                <a:latin typeface="汉仪雅酷黑 75W" panose="020B0804020202020204" charset="-122"/>
                <a:ea typeface="汉仪雅酷黑 75W" panose="020B0804020202020204" charset="-122"/>
                <a:cs typeface="+mn-ea"/>
                <a:sym typeface="+mn-lt"/>
              </a:rPr>
              <a:t>为什么要守法？</a:t>
            </a:r>
            <a:endParaRPr lang="zh-CN" sz="45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4" name="明月设计3"/>
          <p:cNvSpPr txBox="1"/>
          <p:nvPr/>
        </p:nvSpPr>
        <p:spPr>
          <a:xfrm>
            <a:off x="656590" y="3374390"/>
            <a:ext cx="4251960" cy="553085"/>
          </a:xfrm>
          <a:prstGeom prst="rect">
            <a:avLst/>
          </a:prstGeom>
          <a:noFill/>
        </p:spPr>
        <p:txBody>
          <a:bodyPr wrap="square" rtlCol="0">
            <a:spAutoFit/>
          </a:bodyPr>
          <a:lstStyle/>
          <a:p>
            <a:pPr algn="l" fontAlgn="auto">
              <a:lnSpc>
                <a:spcPts val="1800"/>
              </a:lnSpc>
            </a:pPr>
            <a:r>
              <a:rPr lang="zh-CN" altLang="en-US" sz="1800"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关于青少年法治意识提升，不成规矩不成方圆</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5"/>
          <p:cNvGrpSpPr/>
          <p:nvPr/>
        </p:nvGrpSpPr>
        <p:grpSpPr>
          <a:xfrm>
            <a:off x="424815" y="6389370"/>
            <a:ext cx="597535" cy="133350"/>
            <a:chOff x="2813" y="9615"/>
            <a:chExt cx="1094" cy="250"/>
          </a:xfrm>
        </p:grpSpPr>
        <p:sp>
          <p:nvSpPr>
            <p:cNvPr id="3" name="明月设计5-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5-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5-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
        <p:nvSpPr>
          <p:cNvPr id="15" name="明月设计6"/>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6" name="明月设计7"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01</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明月设计1"/>
          <p:cNvSpPr/>
          <p:nvPr>
            <p:custDataLst>
              <p:tags r:id="rId1"/>
            </p:custDataLst>
          </p:nvPr>
        </p:nvSpPr>
        <p:spPr>
          <a:xfrm>
            <a:off x="4567555" y="2797175"/>
            <a:ext cx="6409690" cy="3138805"/>
          </a:xfrm>
          <a:prstGeom prst="roundRect">
            <a:avLst>
              <a:gd name="adj" fmla="val 10041"/>
            </a:avLst>
          </a:prstGeom>
          <a:gradFill>
            <a:gsLst>
              <a:gs pos="22000">
                <a:srgbClr val="FE9805">
                  <a:alpha val="8000"/>
                </a:srgbClr>
              </a:gs>
              <a:gs pos="100000">
                <a:srgbClr val="FCE3DC">
                  <a:alpha val="0"/>
                </a:srgbClr>
              </a:gs>
            </a:gsLst>
            <a:lin ang="5400000"/>
          </a:gradFill>
          <a:ln>
            <a:solidFill>
              <a:srgbClr val="673B28">
                <a:alpha val="4000"/>
              </a:srgb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1" name="文本框 20"/>
          <p:cNvSpPr txBox="1"/>
          <p:nvPr/>
        </p:nvSpPr>
        <p:spPr>
          <a:xfrm>
            <a:off x="2128679" y="1809824"/>
            <a:ext cx="8406159"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汉仪中简黑简" panose="00020600040101010101" charset="-122"/>
              <a:buNone/>
              <a:defRPr/>
            </a:pPr>
            <a:r>
              <a:rPr kumimoji="0" lang="zh-CN" altLang="en-US" sz="2400" b="0" i="0" u="none" strike="noStrike" kern="1200" cap="none" spc="0" normalizeH="0" baseline="0" noProof="0" dirty="0">
                <a:ln>
                  <a:noFill/>
                </a:ln>
                <a:effectLst/>
                <a:uLnTx/>
                <a:uFillTx/>
                <a:cs typeface="+mn-ea"/>
                <a:sym typeface="+mn-lt"/>
              </a:rPr>
              <a:t>为了更好的追求自由，自由来自于对规则（规范）的遵守。</a:t>
            </a:r>
            <a:endParaRPr kumimoji="0" lang="zh-CN" altLang="en-US" sz="2400" b="0" i="0" u="none" strike="noStrike" kern="1200" cap="none" spc="0" normalizeH="0" baseline="0" noProof="0" dirty="0">
              <a:ln>
                <a:noFill/>
              </a:ln>
              <a:effectLst/>
              <a:uLnTx/>
              <a:uFillTx/>
              <a:cs typeface="+mn-ea"/>
              <a:sym typeface="+mn-lt"/>
            </a:endParaRPr>
          </a:p>
        </p:txBody>
      </p:sp>
      <p:sp>
        <p:nvSpPr>
          <p:cNvPr id="24" name="文本框 23"/>
          <p:cNvSpPr txBox="1"/>
          <p:nvPr/>
        </p:nvSpPr>
        <p:spPr>
          <a:xfrm>
            <a:off x="4867275" y="2910840"/>
            <a:ext cx="5782945" cy="255333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cs typeface="+mn-ea"/>
                <a:sym typeface="+mn-lt"/>
              </a:rPr>
              <a:t>在文艺复兴时代，司法女神朱蒂提亚的造像开始出现在欧洲各个城市法院。</a:t>
            </a:r>
            <a:endParaRPr kumimoji="0" lang="en-US" altLang="zh-CN" sz="2000" b="0" i="0" u="none" strike="noStrike" kern="1200" cap="none" spc="0" normalizeH="0" baseline="0" noProof="0" dirty="0">
              <a:ln>
                <a:noFill/>
              </a:ln>
              <a:solidFill>
                <a:schemeClr val="tx1"/>
              </a:solidFill>
              <a:effectLst/>
              <a:uLnTx/>
              <a:uFillTx/>
              <a:cs typeface="+mn-ea"/>
              <a:sym typeface="+mn-lt"/>
            </a:endParaRPr>
          </a:p>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cs typeface="+mn-ea"/>
                <a:sym typeface="+mn-lt"/>
              </a:rPr>
              <a:t>女神仍然沿用古罗马的造型，披白袍、戴金冠、右手持天平、左手持长剑、带着眼罩的女神。</a:t>
            </a:r>
            <a:endParaRPr kumimoji="0" lang="zh-CN" altLang="en-US" sz="2000" b="0" i="0" u="none" strike="noStrike" kern="1200" cap="none" spc="0" normalizeH="0" baseline="0" noProof="0" dirty="0">
              <a:ln>
                <a:noFill/>
              </a:ln>
              <a:solidFill>
                <a:schemeClr val="tx1"/>
              </a:solidFill>
              <a:effectLst/>
              <a:uLnTx/>
              <a:uFillTx/>
              <a:cs typeface="+mn-ea"/>
              <a:sym typeface="+mn-lt"/>
            </a:endParaRPr>
          </a:p>
        </p:txBody>
      </p:sp>
      <p:sp>
        <p:nvSpPr>
          <p:cNvPr id="14" name="文本框 13"/>
          <p:cNvSpPr txBox="1"/>
          <p:nvPr/>
        </p:nvSpPr>
        <p:spPr>
          <a:xfrm>
            <a:off x="3821430" y="1080770"/>
            <a:ext cx="4438015" cy="492125"/>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为什么要守法</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990" y="2651760"/>
            <a:ext cx="3429000" cy="3429000"/>
          </a:xfrm>
          <a:prstGeom prst="rect">
            <a:avLst/>
          </a:prstGeom>
        </p:spPr>
      </p:pic>
    </p:spTree>
    <p:custDataLst>
      <p:tags r:id="rId3"/>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一章节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11" name="图文框 10"/>
          <p:cNvSpPr/>
          <p:nvPr/>
        </p:nvSpPr>
        <p:spPr>
          <a:xfrm>
            <a:off x="555625" y="1536700"/>
            <a:ext cx="10902950" cy="3454400"/>
          </a:xfrm>
          <a:prstGeom prst="frame">
            <a:avLst>
              <a:gd name="adj1" fmla="val 3624"/>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cs typeface="汉仪中简黑简" panose="00020600040101010101" charset="-122"/>
            </a:endParaRPr>
          </a:p>
        </p:txBody>
      </p:sp>
      <p:sp>
        <p:nvSpPr>
          <p:cNvPr id="12" name="文本框 11"/>
          <p:cNvSpPr txBox="1"/>
          <p:nvPr/>
        </p:nvSpPr>
        <p:spPr>
          <a:xfrm>
            <a:off x="899160" y="1755140"/>
            <a:ext cx="10295890" cy="645160"/>
          </a:xfrm>
          <a:prstGeom prst="rect">
            <a:avLst/>
          </a:prstGeom>
          <a:noFill/>
        </p:spPr>
        <p:txBody>
          <a:bodyPr wrap="square" rtlCol="0">
            <a:spAutoFit/>
          </a:bodyPr>
          <a:p>
            <a:pPr fontAlgn="auto">
              <a:lnSpc>
                <a:spcPct val="150000"/>
              </a:lnSpc>
            </a:pPr>
            <a:r>
              <a:rPr lang="zh-CN" altLang="en-US" sz="1200">
                <a:solidFill>
                  <a:schemeClr val="tx1">
                    <a:lumMod val="65000"/>
                    <a:lumOff val="35000"/>
                  </a:schemeClr>
                </a:solidFill>
                <a:latin typeface="汉仪中简黑简" panose="00020600040101010101" charset="-122"/>
                <a:ea typeface="汉仪中简黑简" panose="00020600040101010101" charset="-122"/>
              </a:rPr>
              <a:t>常言道“没有规矩不成方圆。”法律就是调整人们行为的“规矩”。懂法也就是懂得规矩，守法则防止我们的行为跑偏。而违法犯罪依照《中华人民共和国型法》和《中华人民共和国治安管理处罚法》将会受到惩罚，不同的违法犯罪将受到不同轻重的</a:t>
            </a:r>
            <a:r>
              <a:rPr lang="zh-CN" altLang="en-US" sz="1200">
                <a:solidFill>
                  <a:schemeClr val="tx1">
                    <a:lumMod val="65000"/>
                    <a:lumOff val="35000"/>
                  </a:schemeClr>
                </a:solidFill>
                <a:latin typeface="汉仪中简黑简" panose="00020600040101010101" charset="-122"/>
                <a:ea typeface="汉仪中简黑简" panose="00020600040101010101" charset="-122"/>
              </a:rPr>
              <a:t>惩罚。</a:t>
            </a:r>
            <a:endParaRPr lang="zh-CN" altLang="en-US" sz="1200">
              <a:solidFill>
                <a:schemeClr val="tx1">
                  <a:lumMod val="65000"/>
                  <a:lumOff val="35000"/>
                </a:schemeClr>
              </a:solidFill>
              <a:latin typeface="汉仪中简黑简" panose="00020600040101010101" charset="-122"/>
              <a:ea typeface="汉仪中简黑简" panose="00020600040101010101" charset="-122"/>
            </a:endParaRPr>
          </a:p>
        </p:txBody>
      </p:sp>
      <p:grpSp>
        <p:nvGrpSpPr>
          <p:cNvPr id="42" name="组合 41"/>
          <p:cNvGrpSpPr/>
          <p:nvPr/>
        </p:nvGrpSpPr>
        <p:grpSpPr>
          <a:xfrm>
            <a:off x="994410" y="2845435"/>
            <a:ext cx="10052050" cy="1898015"/>
            <a:chOff x="1639" y="4749"/>
            <a:chExt cx="15830" cy="2989"/>
          </a:xfrm>
        </p:grpSpPr>
        <p:grpSp>
          <p:nvGrpSpPr>
            <p:cNvPr id="36" name="组合 35"/>
            <p:cNvGrpSpPr/>
            <p:nvPr/>
          </p:nvGrpSpPr>
          <p:grpSpPr>
            <a:xfrm>
              <a:off x="1639" y="4749"/>
              <a:ext cx="15831" cy="1031"/>
              <a:chOff x="1639" y="4749"/>
              <a:chExt cx="15831" cy="1031"/>
            </a:xfrm>
          </p:grpSpPr>
          <p:sp>
            <p:nvSpPr>
              <p:cNvPr id="13" name="圆角矩形 12"/>
              <p:cNvSpPr/>
              <p:nvPr/>
            </p:nvSpPr>
            <p:spPr>
              <a:xfrm>
                <a:off x="1639" y="4816"/>
                <a:ext cx="3301" cy="964"/>
              </a:xfrm>
              <a:prstGeom prst="roundRect">
                <a:avLst>
                  <a:gd name="adj" fmla="val 10272"/>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警告</a:t>
                </a:r>
                <a:endParaRPr lang="zh-CN" altLang="en-US" sz="2200">
                  <a:latin typeface="汉仪铸字美心体简" panose="00020600040101010101" charset="-122"/>
                  <a:ea typeface="汉仪铸字美心体简" panose="00020600040101010101" charset="-122"/>
                </a:endParaRPr>
              </a:p>
            </p:txBody>
          </p:sp>
          <p:sp>
            <p:nvSpPr>
              <p:cNvPr id="16" name="圆角矩形 15"/>
              <p:cNvSpPr/>
              <p:nvPr/>
            </p:nvSpPr>
            <p:spPr>
              <a:xfrm>
                <a:off x="5816" y="4816"/>
                <a:ext cx="3301" cy="964"/>
              </a:xfrm>
              <a:prstGeom prst="roundRect">
                <a:avLst>
                  <a:gd name="adj" fmla="val 10272"/>
                </a:avLst>
              </a:prstGeom>
              <a:solidFill>
                <a:srgbClr val="FC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罚款</a:t>
                </a:r>
                <a:endParaRPr lang="zh-CN" altLang="en-US" sz="2200">
                  <a:latin typeface="汉仪铸字美心体简" panose="00020600040101010101" charset="-122"/>
                  <a:ea typeface="汉仪铸字美心体简" panose="00020600040101010101" charset="-122"/>
                </a:endParaRPr>
              </a:p>
            </p:txBody>
          </p:sp>
          <p:sp>
            <p:nvSpPr>
              <p:cNvPr id="30" name="圆角矩形 29"/>
              <p:cNvSpPr/>
              <p:nvPr/>
            </p:nvSpPr>
            <p:spPr>
              <a:xfrm>
                <a:off x="9993" y="4749"/>
                <a:ext cx="3301" cy="964"/>
              </a:xfrm>
              <a:prstGeom prst="roundRect">
                <a:avLst>
                  <a:gd name="adj" fmla="val 10272"/>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行政拘留</a:t>
                </a:r>
                <a:endParaRPr lang="zh-CN" altLang="en-US" sz="2200">
                  <a:latin typeface="汉仪铸字美心体简" panose="00020600040101010101" charset="-122"/>
                  <a:ea typeface="汉仪铸字美心体简" panose="00020600040101010101" charset="-122"/>
                </a:endParaRPr>
              </a:p>
            </p:txBody>
          </p:sp>
          <p:sp>
            <p:nvSpPr>
              <p:cNvPr id="31" name="圆角矩形 30"/>
              <p:cNvSpPr/>
              <p:nvPr/>
            </p:nvSpPr>
            <p:spPr>
              <a:xfrm>
                <a:off x="14170" y="4749"/>
                <a:ext cx="3301" cy="964"/>
              </a:xfrm>
              <a:prstGeom prst="roundRect">
                <a:avLst>
                  <a:gd name="adj" fmla="val 10272"/>
                </a:avLst>
              </a:prstGeom>
              <a:solidFill>
                <a:srgbClr val="FC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缓刑</a:t>
                </a:r>
                <a:endParaRPr lang="zh-CN" altLang="en-US" sz="2200">
                  <a:latin typeface="汉仪铸字美心体简" panose="00020600040101010101" charset="-122"/>
                  <a:ea typeface="汉仪铸字美心体简" panose="00020600040101010101" charset="-122"/>
                </a:endParaRPr>
              </a:p>
            </p:txBody>
          </p:sp>
        </p:grpSp>
        <p:grpSp>
          <p:nvGrpSpPr>
            <p:cNvPr id="37" name="组合 36"/>
            <p:cNvGrpSpPr/>
            <p:nvPr/>
          </p:nvGrpSpPr>
          <p:grpSpPr>
            <a:xfrm>
              <a:off x="1639" y="6708"/>
              <a:ext cx="15831" cy="1031"/>
              <a:chOff x="1639" y="4749"/>
              <a:chExt cx="15831" cy="1031"/>
            </a:xfrm>
          </p:grpSpPr>
          <p:sp>
            <p:nvSpPr>
              <p:cNvPr id="38" name="圆角矩形 37"/>
              <p:cNvSpPr/>
              <p:nvPr/>
            </p:nvSpPr>
            <p:spPr>
              <a:xfrm>
                <a:off x="1639" y="4816"/>
                <a:ext cx="3301" cy="964"/>
              </a:xfrm>
              <a:prstGeom prst="roundRect">
                <a:avLst>
                  <a:gd name="adj" fmla="val 10272"/>
                </a:avLst>
              </a:prstGeom>
              <a:solidFill>
                <a:srgbClr val="FC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有期徒刑</a:t>
                </a:r>
                <a:endParaRPr lang="zh-CN" altLang="en-US" sz="2200">
                  <a:latin typeface="汉仪铸字美心体简" panose="00020600040101010101" charset="-122"/>
                  <a:ea typeface="汉仪铸字美心体简" panose="00020600040101010101" charset="-122"/>
                </a:endParaRPr>
              </a:p>
            </p:txBody>
          </p:sp>
          <p:sp>
            <p:nvSpPr>
              <p:cNvPr id="39" name="圆角矩形 38"/>
              <p:cNvSpPr/>
              <p:nvPr/>
            </p:nvSpPr>
            <p:spPr>
              <a:xfrm>
                <a:off x="5816" y="4816"/>
                <a:ext cx="3301" cy="964"/>
              </a:xfrm>
              <a:prstGeom prst="roundRect">
                <a:avLst>
                  <a:gd name="adj" fmla="val 10272"/>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没收财产</a:t>
                </a:r>
                <a:endParaRPr lang="zh-CN" altLang="en-US" sz="2200">
                  <a:latin typeface="汉仪铸字美心体简" panose="00020600040101010101" charset="-122"/>
                  <a:ea typeface="汉仪铸字美心体简" panose="00020600040101010101" charset="-122"/>
                </a:endParaRPr>
              </a:p>
            </p:txBody>
          </p:sp>
          <p:sp>
            <p:nvSpPr>
              <p:cNvPr id="40" name="圆角矩形 39"/>
              <p:cNvSpPr/>
              <p:nvPr/>
            </p:nvSpPr>
            <p:spPr>
              <a:xfrm>
                <a:off x="9993" y="4749"/>
                <a:ext cx="3301" cy="964"/>
              </a:xfrm>
              <a:prstGeom prst="roundRect">
                <a:avLst>
                  <a:gd name="adj" fmla="val 10272"/>
                </a:avLst>
              </a:prstGeom>
              <a:solidFill>
                <a:srgbClr val="FC9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无期徒刑</a:t>
                </a:r>
                <a:endParaRPr lang="zh-CN" altLang="en-US" sz="2200">
                  <a:latin typeface="汉仪铸字美心体简" panose="00020600040101010101" charset="-122"/>
                  <a:ea typeface="汉仪铸字美心体简" panose="00020600040101010101" charset="-122"/>
                </a:endParaRPr>
              </a:p>
            </p:txBody>
          </p:sp>
          <p:sp>
            <p:nvSpPr>
              <p:cNvPr id="41" name="圆角矩形 40"/>
              <p:cNvSpPr/>
              <p:nvPr/>
            </p:nvSpPr>
            <p:spPr>
              <a:xfrm>
                <a:off x="14170" y="4749"/>
                <a:ext cx="3301" cy="964"/>
              </a:xfrm>
              <a:prstGeom prst="roundRect">
                <a:avLst>
                  <a:gd name="adj" fmla="val 10272"/>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a:latin typeface="汉仪铸字美心体简" panose="00020600040101010101" charset="-122"/>
                    <a:ea typeface="汉仪铸字美心体简" panose="00020600040101010101" charset="-122"/>
                  </a:rPr>
                  <a:t>死刑</a:t>
                </a:r>
                <a:endParaRPr lang="zh-CN" altLang="en-US" sz="2200">
                  <a:latin typeface="汉仪铸字美心体简" panose="00020600040101010101" charset="-122"/>
                  <a:ea typeface="汉仪铸字美心体简" panose="00020600040101010101" charset="-122"/>
                </a:endParaRPr>
              </a:p>
            </p:txBody>
          </p:sp>
        </p:grpSp>
      </p:grpSp>
      <p:pic>
        <p:nvPicPr>
          <p:cNvPr id="5" name="图片 4" descr="/Users/weiqingqing/Desktop/6550702.png6550702"/>
          <p:cNvPicPr>
            <a:picLocks noChangeAspect="1"/>
          </p:cNvPicPr>
          <p:nvPr/>
        </p:nvPicPr>
        <p:blipFill>
          <a:blip r:embed="rId1"/>
          <a:srcRect r="10001" b="4688"/>
          <a:stretch>
            <a:fillRect/>
          </a:stretch>
        </p:blipFill>
        <p:spPr>
          <a:xfrm>
            <a:off x="9897110" y="5261610"/>
            <a:ext cx="2294890" cy="1596390"/>
          </a:xfrm>
          <a:prstGeom prst="rect">
            <a:avLst/>
          </a:prstGeom>
        </p:spPr>
      </p:pic>
      <p:pic>
        <p:nvPicPr>
          <p:cNvPr id="2" name="图片 1" descr="113242611&amp;pky91113242611&amp;"/>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flipH="1">
            <a:off x="67945" y="5544185"/>
            <a:ext cx="2112645" cy="1473835"/>
          </a:xfrm>
          <a:prstGeom prst="rect">
            <a:avLst/>
          </a:prstGeom>
        </p:spPr>
      </p:pic>
    </p:spTree>
    <p:custDataLst>
      <p:tags r:id="rId3"/>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明月设计1"/>
          <p:cNvSpPr/>
          <p:nvPr/>
        </p:nvSpPr>
        <p:spPr>
          <a:xfrm rot="5400000">
            <a:off x="206375" y="1449070"/>
            <a:ext cx="3415030" cy="3126740"/>
          </a:xfrm>
          <a:prstGeom prst="roundRect">
            <a:avLst>
              <a:gd name="adj" fmla="val 50000"/>
            </a:avLst>
          </a:prstGeom>
          <a:gradFill>
            <a:gsLst>
              <a:gs pos="0">
                <a:srgbClr val="FE9805">
                  <a:alpha val="15000"/>
                </a:srgbClr>
              </a:gs>
              <a:gs pos="100000">
                <a:srgbClr val="FCE3DC">
                  <a:alpha val="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汉仪中黑S" panose="00020600040101010101" charset="-122"/>
              <a:sym typeface="+mn-ea"/>
            </a:endParaRPr>
          </a:p>
        </p:txBody>
      </p:sp>
      <p:sp>
        <p:nvSpPr>
          <p:cNvPr id="15" name="明月设计2"/>
          <p:cNvSpPr/>
          <p:nvPr/>
        </p:nvSpPr>
        <p:spPr>
          <a:xfrm>
            <a:off x="1565910" y="1597660"/>
            <a:ext cx="695960" cy="695960"/>
          </a:xfrm>
          <a:prstGeom prst="ellipse">
            <a:avLst/>
          </a:prstGeom>
          <a:solidFill>
            <a:srgbClr val="673B28"/>
          </a:solidFill>
          <a:ln>
            <a:noFill/>
          </a:ln>
          <a:effectLst>
            <a:outerShdw blurRad="177800" dist="38100" dir="5400000" sx="103000" sy="103000" algn="t" rotWithShape="0">
              <a:srgbClr val="673B28">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b="1">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5" name="明月设计3" descr="7b0a20202020227461726765744d6f64756c65223a202270726f636573734f6e6c696e65466f6e7473220a7d0a"/>
          <p:cNvSpPr txBox="1"/>
          <p:nvPr/>
        </p:nvSpPr>
        <p:spPr>
          <a:xfrm>
            <a:off x="1642745" y="1746250"/>
            <a:ext cx="542290" cy="398780"/>
          </a:xfrm>
          <a:prstGeom prst="rect">
            <a:avLst/>
          </a:prstGeom>
          <a:noFill/>
        </p:spPr>
        <p:txBody>
          <a:bodyPr wrap="square" rtlCol="0">
            <a:spAutoFit/>
          </a:bodyPr>
          <a:lstStyle/>
          <a:p>
            <a:pPr algn="ctr"/>
            <a:r>
              <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rPr>
              <a:t>02</a:t>
            </a:r>
            <a:endParaRPr lang="en-US" altLang="zh-CN" sz="2000">
              <a:solidFill>
                <a:srgbClr val="FFF5F1"/>
              </a:solidFill>
              <a:uFillTx/>
              <a:latin typeface="汉仪中黑S" panose="00020600040101010101" charset="-122"/>
              <a:ea typeface="汉仪中黑S" panose="00020600040101010101" charset="-122"/>
              <a:cs typeface="汉仪中黑S" panose="00020600040101010101" charset="-122"/>
              <a:sym typeface="汉仪中黑S" panose="00020600040101010101" charset="-122"/>
            </a:endParaRPr>
          </a:p>
        </p:txBody>
      </p:sp>
      <p:sp>
        <p:nvSpPr>
          <p:cNvPr id="19" name="明月设计4" descr="7b0a20202020227461726765744d6f64756c65223a202270726f636573734f6e6c696e65466f6e7473220a7d0a"/>
          <p:cNvSpPr txBox="1"/>
          <p:nvPr/>
        </p:nvSpPr>
        <p:spPr>
          <a:xfrm>
            <a:off x="656590" y="2397760"/>
            <a:ext cx="6803390" cy="783590"/>
          </a:xfrm>
          <a:prstGeom prst="rect">
            <a:avLst/>
          </a:prstGeom>
          <a:noFill/>
        </p:spPr>
        <p:txBody>
          <a:bodyPr wrap="square" rtlCol="0">
            <a:spAutoFit/>
          </a:bodyPr>
          <a:lstStyle/>
          <a:p>
            <a:pPr marL="0" lvl="8" algn="l" defTabSz="913765"/>
            <a:r>
              <a:rPr lang="zh-CN" altLang="en-US" sz="4500" dirty="0">
                <a:solidFill>
                  <a:srgbClr val="673B28"/>
                </a:solidFill>
                <a:latin typeface="汉仪雅酷黑 75W" panose="020B0804020202020204" charset="-122"/>
                <a:ea typeface="汉仪雅酷黑 75W" panose="020B0804020202020204" charset="-122"/>
                <a:cs typeface="+mn-ea"/>
                <a:sym typeface="+mn-lt"/>
              </a:rPr>
              <a:t>关于法律责任年龄常识</a:t>
            </a:r>
            <a:endParaRPr lang="zh-CN" altLang="en-US" sz="4500" dirty="0">
              <a:solidFill>
                <a:srgbClr val="673B28"/>
              </a:solidFill>
              <a:uFillTx/>
              <a:latin typeface="汉仪雅酷黑 75W" panose="020B0804020202020204" charset="-122"/>
              <a:ea typeface="汉仪雅酷黑 75W" panose="020B0804020202020204" charset="-122"/>
              <a:cs typeface="+mn-ea"/>
              <a:sym typeface="+mn-lt"/>
            </a:endParaRPr>
          </a:p>
        </p:txBody>
      </p:sp>
      <p:sp>
        <p:nvSpPr>
          <p:cNvPr id="4" name="明月设计5"/>
          <p:cNvSpPr txBox="1"/>
          <p:nvPr/>
        </p:nvSpPr>
        <p:spPr>
          <a:xfrm>
            <a:off x="656590" y="3285490"/>
            <a:ext cx="4251960" cy="321945"/>
          </a:xfrm>
          <a:prstGeom prst="rect">
            <a:avLst/>
          </a:prstGeom>
          <a:noFill/>
        </p:spPr>
        <p:txBody>
          <a:bodyPr wrap="square" rtlCol="0">
            <a:spAutoFit/>
          </a:bodyPr>
          <a:lstStyle/>
          <a:p>
            <a:pPr algn="l" fontAlgn="auto">
              <a:lnSpc>
                <a:spcPts val="1800"/>
              </a:lnSpc>
            </a:pP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（明确年龄界限，争做</a:t>
            </a:r>
            <a:r>
              <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rPr>
              <a:t>良好青年）</a:t>
            </a:r>
            <a:endParaRPr lang="zh-CN" altLang="en-US" cap="all" dirty="0">
              <a:solidFill>
                <a:schemeClr val="tx1">
                  <a:lumMod val="75000"/>
                  <a:lumOff val="25000"/>
                  <a:alpha val="70000"/>
                </a:schemeClr>
              </a:solidFill>
              <a:uFillTx/>
              <a:latin typeface="汉仪中黑S" panose="00020600040101010101" charset="-122"/>
              <a:ea typeface="汉仪中黑S" panose="00020600040101010101" charset="-122"/>
              <a:cs typeface="汉仪中黑S" panose="00020600040101010101" charset="-122"/>
              <a:sym typeface="+mn-lt"/>
            </a:endParaRPr>
          </a:p>
        </p:txBody>
      </p:sp>
      <p:grpSp>
        <p:nvGrpSpPr>
          <p:cNvPr id="2" name="明月设计7"/>
          <p:cNvGrpSpPr/>
          <p:nvPr/>
        </p:nvGrpSpPr>
        <p:grpSpPr>
          <a:xfrm>
            <a:off x="424815" y="6389370"/>
            <a:ext cx="597535" cy="133350"/>
            <a:chOff x="2813" y="9615"/>
            <a:chExt cx="1094" cy="250"/>
          </a:xfrm>
        </p:grpSpPr>
        <p:sp>
          <p:nvSpPr>
            <p:cNvPr id="3" name="明月设计7-1"/>
            <p:cNvSpPr/>
            <p:nvPr/>
          </p:nvSpPr>
          <p:spPr>
            <a:xfrm>
              <a:off x="2813"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7" name="明月设计7-2"/>
            <p:cNvSpPr/>
            <p:nvPr/>
          </p:nvSpPr>
          <p:spPr>
            <a:xfrm>
              <a:off x="3237" y="9615"/>
              <a:ext cx="250" cy="250"/>
            </a:xfrm>
            <a:prstGeom prst="ellipse">
              <a:avLst/>
            </a:prstGeom>
            <a:noFill/>
            <a:ln>
              <a:solidFill>
                <a:srgbClr val="673B28"/>
              </a:solidFill>
            </a:ln>
            <a:extLst>
              <a:ext uri="{909E8E84-426E-40DD-AFC4-6F175D3DCCD1}">
                <a14:hiddenFill xmlns:a14="http://schemas.microsoft.com/office/drawing/2010/main">
                  <a:solidFill>
                    <a:srgbClr val="27758E"/>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sp>
          <p:nvSpPr>
            <p:cNvPr id="14" name="明月设计7-3"/>
            <p:cNvSpPr/>
            <p:nvPr/>
          </p:nvSpPr>
          <p:spPr>
            <a:xfrm>
              <a:off x="3657" y="9615"/>
              <a:ext cx="250" cy="250"/>
            </a:xfrm>
            <a:prstGeom prst="ellipse">
              <a:avLst/>
            </a:prstGeom>
            <a:solidFill>
              <a:srgbClr val="67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中黑S" panose="00020600040101010101" charset="-122"/>
              </a:endParaRP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3" name="文本框 2"/>
          <p:cNvSpPr txBox="1"/>
          <p:nvPr>
            <p:custDataLst>
              <p:tags r:id="rId1"/>
            </p:custDataLst>
          </p:nvPr>
        </p:nvSpPr>
        <p:spPr>
          <a:xfrm>
            <a:off x="1427480" y="1840230"/>
            <a:ext cx="4615180" cy="609600"/>
          </a:xfrm>
          <a:prstGeom prst="rect">
            <a:avLst/>
          </a:prstGeom>
          <a:noFill/>
        </p:spPr>
        <p:txBody>
          <a:bodyPr wrap="square" lIns="63500" tIns="25400" rIns="63500" bIns="25400" rtlCol="0" anchor="t" anchorCtr="0">
            <a:normAutofit/>
          </a:bodyPr>
          <a:p>
            <a:pPr marL="0" indent="0" algn="l">
              <a:lnSpc>
                <a:spcPct val="100000"/>
              </a:lnSpc>
              <a:spcBef>
                <a:spcPts val="0"/>
              </a:spcBef>
              <a:spcAft>
                <a:spcPts val="0"/>
              </a:spcAft>
              <a:buSzPct val="100000"/>
              <a:buNone/>
            </a:pPr>
            <a:r>
              <a:rPr lang="zh-CN" altLang="en-US" sz="2400" noProof="0" dirty="0">
                <a:ln>
                  <a:noFill/>
                </a:ln>
                <a:solidFill>
                  <a:schemeClr val="tx1"/>
                </a:solidFill>
                <a:effectLst/>
                <a:uLnTx/>
                <a:uFillTx/>
                <a:cs typeface="+mn-ea"/>
              </a:rPr>
              <a:t>十四至十六周岁八个特定罪名：</a:t>
            </a:r>
            <a:endParaRPr lang="zh-CN" altLang="en-US" sz="2400" noProof="0" dirty="0">
              <a:ln>
                <a:noFill/>
              </a:ln>
              <a:solidFill>
                <a:schemeClr val="tx1"/>
              </a:solidFill>
              <a:effectLst/>
              <a:uLnTx/>
              <a:uFillTx/>
              <a:cs typeface="+mn-ea"/>
            </a:endParaRPr>
          </a:p>
        </p:txBody>
      </p:sp>
      <p:sp>
        <p:nvSpPr>
          <p:cNvPr id="2" name="矩形 3"/>
          <p:cNvSpPr/>
          <p:nvPr>
            <p:custDataLst>
              <p:tags r:id="rId2"/>
            </p:custDataLst>
          </p:nvPr>
        </p:nvSpPr>
        <p:spPr>
          <a:xfrm>
            <a:off x="1334770" y="245935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21" name="文本框 18"/>
          <p:cNvSpPr txBox="1"/>
          <p:nvPr>
            <p:custDataLst>
              <p:tags r:id="rId3"/>
            </p:custDataLst>
          </p:nvPr>
        </p:nvSpPr>
        <p:spPr>
          <a:xfrm>
            <a:off x="1518285" y="2847975"/>
            <a:ext cx="1671955" cy="1043305"/>
          </a:xfrm>
          <a:prstGeom prst="rect">
            <a:avLst/>
          </a:prstGeom>
          <a:noFill/>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放火</a:t>
            </a:r>
            <a:endPar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4" name="矩形 1"/>
          <p:cNvSpPr/>
          <p:nvPr>
            <p:custDataLst>
              <p:tags r:id="rId4"/>
            </p:custDataLst>
          </p:nvPr>
        </p:nvSpPr>
        <p:spPr>
          <a:xfrm>
            <a:off x="3796665" y="245935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7" name="文本框 18"/>
          <p:cNvSpPr txBox="1"/>
          <p:nvPr>
            <p:custDataLst>
              <p:tags r:id="rId5"/>
            </p:custDataLst>
          </p:nvPr>
        </p:nvSpPr>
        <p:spPr>
          <a:xfrm>
            <a:off x="3980180" y="2907030"/>
            <a:ext cx="1671955" cy="1043305"/>
          </a:xfrm>
          <a:prstGeom prst="rect">
            <a:avLst/>
          </a:prstGeom>
          <a:noFill/>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2400" b="1" strike="noStrike" spc="12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故意杀人</a:t>
            </a:r>
            <a:endParaRPr lang="zh-CN" altLang="en-US" sz="2400" b="1" strike="noStrike" spc="12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8" name="矩形 5"/>
          <p:cNvSpPr/>
          <p:nvPr>
            <p:custDataLst>
              <p:tags r:id="rId6"/>
            </p:custDataLst>
          </p:nvPr>
        </p:nvSpPr>
        <p:spPr>
          <a:xfrm>
            <a:off x="6258560" y="245935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11" name="文本框 18"/>
          <p:cNvSpPr txBox="1"/>
          <p:nvPr>
            <p:custDataLst>
              <p:tags r:id="rId7"/>
            </p:custDataLst>
          </p:nvPr>
        </p:nvSpPr>
        <p:spPr>
          <a:xfrm>
            <a:off x="6442075" y="2907030"/>
            <a:ext cx="1671955" cy="1043305"/>
          </a:xfrm>
          <a:prstGeom prst="rect">
            <a:avLst/>
          </a:prstGeom>
          <a:noFill/>
        </p:spPr>
        <p:txBody>
          <a:bodyPr wrap="square" lIns="91440" tIns="45720" rIns="91440" bIns="45720" anchor="ctr">
            <a:no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20000"/>
              </a:lnSpc>
              <a:spcBef>
                <a:spcPts val="0"/>
              </a:spcBef>
              <a:spcAft>
                <a:spcPts val="800"/>
              </a:spcAft>
              <a:buSzPct val="100000"/>
              <a:buNone/>
            </a:pPr>
            <a:r>
              <a:rPr lang="zh-CN" altLang="en-US" sz="2400" b="1" strike="noStrike" spc="8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故意伤害致人重伤或者死亡</a:t>
            </a:r>
            <a:endParaRPr lang="zh-CN" altLang="en-US" sz="2400" b="1" strike="noStrike" spc="8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12" name="矩形 8"/>
          <p:cNvSpPr/>
          <p:nvPr>
            <p:custDataLst>
              <p:tags r:id="rId8"/>
            </p:custDataLst>
          </p:nvPr>
        </p:nvSpPr>
        <p:spPr>
          <a:xfrm>
            <a:off x="8720455" y="245935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14" name="文本框 18"/>
          <p:cNvSpPr txBox="1"/>
          <p:nvPr>
            <p:custDataLst>
              <p:tags r:id="rId9"/>
            </p:custDataLst>
          </p:nvPr>
        </p:nvSpPr>
        <p:spPr>
          <a:xfrm>
            <a:off x="8903970" y="2847975"/>
            <a:ext cx="1671955" cy="1043305"/>
          </a:xfrm>
          <a:prstGeom prst="rect">
            <a:avLst/>
          </a:prstGeom>
          <a:noFill/>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2400" b="1" strike="noStrike" spc="12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贩卖毒品</a:t>
            </a:r>
            <a:endParaRPr lang="zh-CN" altLang="en-US" sz="2400" b="1" strike="noStrike" spc="12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15" name="矩形 12"/>
          <p:cNvSpPr/>
          <p:nvPr>
            <p:custDataLst>
              <p:tags r:id="rId10"/>
            </p:custDataLst>
          </p:nvPr>
        </p:nvSpPr>
        <p:spPr>
          <a:xfrm>
            <a:off x="1334770" y="465518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17" name="文本框 18"/>
          <p:cNvSpPr txBox="1"/>
          <p:nvPr>
            <p:custDataLst>
              <p:tags r:id="rId11"/>
            </p:custDataLst>
          </p:nvPr>
        </p:nvSpPr>
        <p:spPr>
          <a:xfrm>
            <a:off x="1518920" y="5107940"/>
            <a:ext cx="1671955" cy="1043305"/>
          </a:xfrm>
          <a:prstGeom prst="rect">
            <a:avLst/>
          </a:prstGeom>
          <a:noFill/>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强奸</a:t>
            </a:r>
            <a:endPar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18" name="矩形 15"/>
          <p:cNvSpPr/>
          <p:nvPr>
            <p:custDataLst>
              <p:tags r:id="rId12"/>
            </p:custDataLst>
          </p:nvPr>
        </p:nvSpPr>
        <p:spPr>
          <a:xfrm>
            <a:off x="3796665" y="465518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20" name="文本框 18"/>
          <p:cNvSpPr txBox="1"/>
          <p:nvPr>
            <p:custDataLst>
              <p:tags r:id="rId13"/>
            </p:custDataLst>
          </p:nvPr>
        </p:nvSpPr>
        <p:spPr>
          <a:xfrm>
            <a:off x="3960495" y="5043170"/>
            <a:ext cx="1671955" cy="1043305"/>
          </a:xfrm>
          <a:prstGeom prst="rect">
            <a:avLst/>
          </a:prstGeom>
          <a:noFill/>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抢劫</a:t>
            </a:r>
            <a:endPar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22" name="矩形 18"/>
          <p:cNvSpPr/>
          <p:nvPr>
            <p:custDataLst>
              <p:tags r:id="rId14"/>
            </p:custDataLst>
          </p:nvPr>
        </p:nvSpPr>
        <p:spPr>
          <a:xfrm>
            <a:off x="6258560" y="465518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24" name="文本框 18"/>
          <p:cNvSpPr txBox="1"/>
          <p:nvPr>
            <p:custDataLst>
              <p:tags r:id="rId15"/>
            </p:custDataLst>
          </p:nvPr>
        </p:nvSpPr>
        <p:spPr>
          <a:xfrm>
            <a:off x="6432550" y="5043170"/>
            <a:ext cx="1671955" cy="1043305"/>
          </a:xfrm>
          <a:prstGeom prst="rect">
            <a:avLst/>
          </a:prstGeom>
          <a:noFill/>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爆炸</a:t>
            </a:r>
            <a:endPar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25" name="矩形 22"/>
          <p:cNvSpPr/>
          <p:nvPr>
            <p:custDataLst>
              <p:tags r:id="rId16"/>
            </p:custDataLst>
          </p:nvPr>
        </p:nvSpPr>
        <p:spPr>
          <a:xfrm>
            <a:off x="8720455" y="4655185"/>
            <a:ext cx="1999615" cy="1819910"/>
          </a:xfrm>
          <a:prstGeom prst="rect">
            <a:avLst/>
          </a:prstGeom>
          <a:solidFill>
            <a:schemeClr val="lt1">
              <a:alpha val="10000"/>
            </a:schemeClr>
          </a:solidFill>
          <a:ln w="127000">
            <a:solidFill>
              <a:schemeClr val="lt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tx1"/>
              </a:solidFill>
              <a:latin typeface="汉仪中简黑简" panose="00020600040101010101" charset="-122"/>
              <a:ea typeface="汉仪中简黑简" panose="00020600040101010101" charset="-122"/>
              <a:cs typeface="汉仪中简黑简" panose="00020600040101010101" charset="-122"/>
            </a:endParaRPr>
          </a:p>
        </p:txBody>
      </p:sp>
      <p:sp>
        <p:nvSpPr>
          <p:cNvPr id="27" name="文本框 18"/>
          <p:cNvSpPr txBox="1"/>
          <p:nvPr>
            <p:custDataLst>
              <p:tags r:id="rId17"/>
            </p:custDataLst>
          </p:nvPr>
        </p:nvSpPr>
        <p:spPr>
          <a:xfrm>
            <a:off x="8903970" y="5043170"/>
            <a:ext cx="1671955" cy="1043305"/>
          </a:xfrm>
          <a:prstGeom prst="rect">
            <a:avLst/>
          </a:prstGeom>
          <a:noFill/>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lvl="0" indent="0" algn="ctr">
              <a:lnSpc>
                <a:spcPct val="100000"/>
              </a:lnSpc>
              <a:spcBef>
                <a:spcPts val="0"/>
              </a:spcBef>
              <a:spcAft>
                <a:spcPts val="800"/>
              </a:spcAft>
              <a:buSzPct val="100000"/>
              <a:buNone/>
            </a:pPr>
            <a:r>
              <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rPr>
              <a:t>投毒</a:t>
            </a:r>
            <a:endParaRPr lang="zh-CN" altLang="en-US" sz="2400" b="1" strike="noStrike" spc="340" baseline="0" dirty="0">
              <a:solidFill>
                <a:schemeClr val="tx1"/>
              </a:solidFill>
              <a:latin typeface="汉仪中简黑简" panose="00020600040101010101" charset="-122"/>
              <a:ea typeface="汉仪中简黑简" panose="00020600040101010101" charset="-122"/>
              <a:cs typeface="汉仪中简黑简" panose="00020600040101010101" charset="-122"/>
              <a:sym typeface="+mn-lt"/>
            </a:endParaRPr>
          </a:p>
        </p:txBody>
      </p:sp>
      <p:sp>
        <p:nvSpPr>
          <p:cNvPr id="28" name="文本框 27"/>
          <p:cNvSpPr txBox="1"/>
          <p:nvPr/>
        </p:nvSpPr>
        <p:spPr>
          <a:xfrm>
            <a:off x="3252470" y="1138238"/>
            <a:ext cx="5687060" cy="492125"/>
          </a:xfrm>
          <a:prstGeom prst="rect">
            <a:avLst/>
          </a:prstGeom>
          <a:noFill/>
        </p:spPr>
        <p:txBody>
          <a:bodyPr wrap="square" lIns="0" tIns="0" rIns="0" bIns="0" rtlCol="0" anchor="ctr" anchorCtr="0">
            <a:spAutoFit/>
          </a:bodyPr>
          <a:p>
            <a:pPr marL="0" marR="0" lvl="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青少年三大法律责任</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spTree>
    <p:custDataLst>
      <p:tags r:id="rId18"/>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860290"/>
            <a:ext cx="1686560" cy="1950085"/>
          </a:xfrm>
          <a:prstGeom prst="rect">
            <a:avLst/>
          </a:prstGeom>
        </p:spPr>
      </p:pic>
      <p:grpSp>
        <p:nvGrpSpPr>
          <p:cNvPr id="8" name="组合 7"/>
          <p:cNvGrpSpPr/>
          <p:nvPr/>
        </p:nvGrpSpPr>
        <p:grpSpPr>
          <a:xfrm>
            <a:off x="1780540" y="2428875"/>
            <a:ext cx="9602470" cy="609600"/>
            <a:chOff x="2491" y="1151"/>
            <a:chExt cx="15122" cy="960"/>
          </a:xfrm>
        </p:grpSpPr>
        <p:sp>
          <p:nvSpPr>
            <p:cNvPr id="5" name="圆角矩形 4"/>
            <p:cNvSpPr/>
            <p:nvPr/>
          </p:nvSpPr>
          <p:spPr>
            <a:xfrm>
              <a:off x="2491" y="1151"/>
              <a:ext cx="5640" cy="960"/>
            </a:xfrm>
            <a:prstGeom prst="roundRect">
              <a:avLst/>
            </a:prstGeom>
            <a:solidFill>
              <a:schemeClr val="accent4"/>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cs typeface="汉仪中简黑简" panose="00020600040101010101" charset="-122"/>
                </a:rPr>
                <a:t>民事法律责任</a:t>
              </a:r>
              <a:endParaRPr lang="zh-CN" altLang="en-US" sz="2400" b="1">
                <a:cs typeface="汉仪中简黑简" panose="00020600040101010101" charset="-122"/>
              </a:endParaRPr>
            </a:p>
          </p:txBody>
        </p:sp>
        <p:sp>
          <p:nvSpPr>
            <p:cNvPr id="2" name="圆角矩形 1"/>
            <p:cNvSpPr/>
            <p:nvPr/>
          </p:nvSpPr>
          <p:spPr>
            <a:xfrm>
              <a:off x="8495" y="1151"/>
              <a:ext cx="9119" cy="960"/>
            </a:xfrm>
            <a:prstGeom prst="roundRect">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chemeClr val="tx1"/>
                  </a:solidFill>
                  <a:cs typeface="汉仪中简黑简" panose="00020600040101010101" charset="-122"/>
                </a:rPr>
                <a:t>经济赔偿</a:t>
              </a:r>
              <a:endParaRPr lang="zh-CN" altLang="en-US" sz="2000">
                <a:solidFill>
                  <a:schemeClr val="tx1"/>
                </a:solidFill>
                <a:cs typeface="汉仪中简黑简" panose="00020600040101010101" charset="-122"/>
              </a:endParaRPr>
            </a:p>
          </p:txBody>
        </p:sp>
        <p:cxnSp>
          <p:nvCxnSpPr>
            <p:cNvPr id="7" name="直接连接符 6"/>
            <p:cNvCxnSpPr>
              <a:stCxn id="5" idx="3"/>
              <a:endCxn id="2" idx="1"/>
            </p:cNvCxnSpPr>
            <p:nvPr/>
          </p:nvCxnSpPr>
          <p:spPr>
            <a:xfrm>
              <a:off x="8131" y="1631"/>
              <a:ext cx="364" cy="0"/>
            </a:xfrm>
            <a:prstGeom prst="line">
              <a:avLst/>
            </a:prstGeom>
            <a:ln>
              <a:solidFill>
                <a:srgbClr val="673B28"/>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814195" y="3632835"/>
            <a:ext cx="9602470" cy="609600"/>
            <a:chOff x="2491" y="1151"/>
            <a:chExt cx="15122" cy="960"/>
          </a:xfrm>
        </p:grpSpPr>
        <p:sp>
          <p:nvSpPr>
            <p:cNvPr id="10" name="圆角矩形 9"/>
            <p:cNvSpPr/>
            <p:nvPr/>
          </p:nvSpPr>
          <p:spPr>
            <a:xfrm>
              <a:off x="2491" y="1151"/>
              <a:ext cx="5640" cy="960"/>
            </a:xfrm>
            <a:prstGeom prst="roundRect">
              <a:avLst/>
            </a:prstGeom>
            <a:solidFill>
              <a:schemeClr val="accent4"/>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cs typeface="汉仪中简黑简" panose="00020600040101010101" charset="-122"/>
                </a:rPr>
                <a:t>刑事法律责任</a:t>
              </a:r>
              <a:endParaRPr lang="zh-CN" altLang="en-US" sz="2400" b="1">
                <a:cs typeface="汉仪中简黑简" panose="00020600040101010101" charset="-122"/>
              </a:endParaRPr>
            </a:p>
          </p:txBody>
        </p:sp>
        <p:sp>
          <p:nvSpPr>
            <p:cNvPr id="11" name="圆角矩形 10"/>
            <p:cNvSpPr/>
            <p:nvPr/>
          </p:nvSpPr>
          <p:spPr>
            <a:xfrm>
              <a:off x="8495" y="1151"/>
              <a:ext cx="9119" cy="960"/>
            </a:xfrm>
            <a:prstGeom prst="roundRect">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chemeClr val="tx1"/>
                  </a:solidFill>
                  <a:cs typeface="汉仪中简黑简" panose="00020600040101010101" charset="-122"/>
                </a:rPr>
                <a:t>罚金刑、自由刑、死刑</a:t>
              </a:r>
              <a:endParaRPr lang="zh-CN" altLang="en-US" sz="2000">
                <a:solidFill>
                  <a:schemeClr val="tx1"/>
                </a:solidFill>
                <a:cs typeface="汉仪中简黑简" panose="00020600040101010101" charset="-122"/>
              </a:endParaRPr>
            </a:p>
          </p:txBody>
        </p:sp>
        <p:cxnSp>
          <p:nvCxnSpPr>
            <p:cNvPr id="12" name="直接连接符 11"/>
            <p:cNvCxnSpPr>
              <a:stCxn id="10" idx="3"/>
              <a:endCxn id="11" idx="1"/>
            </p:cNvCxnSpPr>
            <p:nvPr/>
          </p:nvCxnSpPr>
          <p:spPr>
            <a:xfrm>
              <a:off x="8131" y="1631"/>
              <a:ext cx="364" cy="0"/>
            </a:xfrm>
            <a:prstGeom prst="line">
              <a:avLst/>
            </a:prstGeom>
            <a:ln>
              <a:solidFill>
                <a:srgbClr val="673B28"/>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1814195" y="4912995"/>
            <a:ext cx="9602470" cy="609600"/>
            <a:chOff x="2491" y="1151"/>
            <a:chExt cx="15122" cy="960"/>
          </a:xfrm>
        </p:grpSpPr>
        <p:sp>
          <p:nvSpPr>
            <p:cNvPr id="14" name="圆角矩形 13"/>
            <p:cNvSpPr/>
            <p:nvPr/>
          </p:nvSpPr>
          <p:spPr>
            <a:xfrm>
              <a:off x="2491" y="1151"/>
              <a:ext cx="5640" cy="960"/>
            </a:xfrm>
            <a:prstGeom prst="roundRect">
              <a:avLst/>
            </a:prstGeom>
            <a:solidFill>
              <a:schemeClr val="accent4"/>
            </a:solid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cs typeface="汉仪中简黑简" panose="00020600040101010101" charset="-122"/>
                </a:rPr>
                <a:t>行政法律责任</a:t>
              </a:r>
              <a:endParaRPr lang="zh-CN" altLang="en-US" sz="2400" b="1">
                <a:cs typeface="汉仪中简黑简" panose="00020600040101010101" charset="-122"/>
              </a:endParaRPr>
            </a:p>
          </p:txBody>
        </p:sp>
        <p:sp>
          <p:nvSpPr>
            <p:cNvPr id="15" name="圆角矩形 14"/>
            <p:cNvSpPr/>
            <p:nvPr/>
          </p:nvSpPr>
          <p:spPr>
            <a:xfrm>
              <a:off x="8495" y="1151"/>
              <a:ext cx="9119" cy="960"/>
            </a:xfrm>
            <a:prstGeom prst="roundRect">
              <a:avLst/>
            </a:prstGeom>
            <a:noFill/>
            <a:ln>
              <a:solidFill>
                <a:srgbClr val="673B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chemeClr val="tx1"/>
                  </a:solidFill>
                  <a:cs typeface="汉仪中简黑简" panose="00020600040101010101" charset="-122"/>
                </a:rPr>
                <a:t>拘留、罚金、经济赔偿</a:t>
              </a:r>
              <a:endParaRPr lang="zh-CN" altLang="en-US" sz="2000">
                <a:solidFill>
                  <a:schemeClr val="tx1"/>
                </a:solidFill>
                <a:cs typeface="汉仪中简黑简" panose="00020600040101010101" charset="-122"/>
              </a:endParaRPr>
            </a:p>
          </p:txBody>
        </p:sp>
        <p:cxnSp>
          <p:nvCxnSpPr>
            <p:cNvPr id="16" name="直接连接符 15"/>
            <p:cNvCxnSpPr>
              <a:stCxn id="14" idx="3"/>
              <a:endCxn id="15" idx="1"/>
            </p:cNvCxnSpPr>
            <p:nvPr/>
          </p:nvCxnSpPr>
          <p:spPr>
            <a:xfrm>
              <a:off x="8131" y="1631"/>
              <a:ext cx="364" cy="0"/>
            </a:xfrm>
            <a:prstGeom prst="line">
              <a:avLst/>
            </a:prstGeom>
            <a:ln>
              <a:solidFill>
                <a:srgbClr val="673B28"/>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4270375" y="1166495"/>
            <a:ext cx="4405630" cy="492125"/>
          </a:xfrm>
          <a:prstGeom prst="rect">
            <a:avLst/>
          </a:prstGeom>
          <a:noFill/>
        </p:spPr>
        <p:txBody>
          <a:bodyPr wrap="square" lIns="0" tIns="0" rIns="0" bIns="0" rtlCol="0" anchor="ctr" anchorCtr="0">
            <a:spAutoFit/>
          </a:bodyPr>
          <a:p>
            <a:pPr lvl="0" algn="ctr">
              <a:spcBef>
                <a:spcPts val="0"/>
              </a:spcBef>
              <a:spcAft>
                <a:spcPts val="0"/>
              </a:spcAft>
              <a:buClrTx/>
              <a:buSzTx/>
              <a:buFontTx/>
              <a:defRPr/>
            </a:pPr>
            <a:r>
              <a:rPr lang="zh-CN" altLang="en-US" sz="3200" dirty="0">
                <a:solidFill>
                  <a:srgbClr val="673B28"/>
                </a:solidFill>
                <a:latin typeface="汉仪雅酷黑 75W" panose="020B0804020202020204" charset="-122"/>
                <a:ea typeface="汉仪雅酷黑 75W" panose="020B0804020202020204" charset="-122"/>
                <a:cs typeface="+mn-ea"/>
                <a:sym typeface="+mn-lt"/>
              </a:rPr>
              <a:t>青少年三大法律责任</a:t>
            </a:r>
            <a:endParaRPr lang="zh-CN" altLang="en-US" sz="3200" dirty="0">
              <a:solidFill>
                <a:srgbClr val="673B28"/>
              </a:solidFill>
              <a:latin typeface="汉仪雅酷黑 75W" panose="020B0804020202020204" charset="-122"/>
              <a:ea typeface="汉仪雅酷黑 75W" panose="020B0804020202020204" charset="-122"/>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明月设计1" descr="7b0a20202020227461726765744d6f64756c65223a202270726f636573734f6e6c696e65466f6e7473220a7d0a"/>
          <p:cNvSpPr txBox="1"/>
          <p:nvPr/>
        </p:nvSpPr>
        <p:spPr>
          <a:xfrm>
            <a:off x="1597025" y="445135"/>
            <a:ext cx="6294755" cy="398780"/>
          </a:xfrm>
          <a:prstGeom prst="rect">
            <a:avLst/>
          </a:prstGeom>
          <a:noFill/>
        </p:spPr>
        <p:txBody>
          <a:bodyPr wrap="square" rtlCol="0">
            <a:spAutoFit/>
          </a:bodyPr>
          <a:lstStyle/>
          <a:p>
            <a:pPr algn="l" defTabSz="913765"/>
            <a:r>
              <a:rPr lang="zh-CN" altLang="en-US" sz="2000" dirty="0">
                <a:solidFill>
                  <a:srgbClr val="FE9805"/>
                </a:solidFill>
                <a:latin typeface="汉仪雅酷黑 75W" panose="020B0804020202020204" charset="-122"/>
                <a:ea typeface="汉仪雅酷黑 75W" panose="020B0804020202020204" charset="-122"/>
                <a:cs typeface="+mn-ea"/>
                <a:sym typeface="+mn-lt"/>
              </a:rPr>
              <a:t>公民意识与社会未来——用法解决生活难题</a:t>
            </a:r>
            <a:endParaRPr lang="zh-CN" altLang="en-US" sz="2000" dirty="0">
              <a:solidFill>
                <a:srgbClr val="FE9805"/>
              </a:solidFill>
              <a:latin typeface="汉仪雅酷黑 75W" panose="020B0804020202020204" charset="-122"/>
              <a:ea typeface="汉仪雅酷黑 75W" panose="020B0804020202020204" charset="-122"/>
              <a:cs typeface="+mn-ea"/>
              <a:sym typeface="+mn-lt"/>
            </a:endParaRPr>
          </a:p>
        </p:txBody>
      </p:sp>
      <p:sp>
        <p:nvSpPr>
          <p:cNvPr id="6" name="明月设计2" descr="7b0a20202020227461726765744d6f64756c65223a202270726f636573734f6e6c696e65466f6e7473220a7d0a"/>
          <p:cNvSpPr txBox="1"/>
          <p:nvPr/>
        </p:nvSpPr>
        <p:spPr>
          <a:xfrm>
            <a:off x="367665" y="445135"/>
            <a:ext cx="1255395" cy="398780"/>
          </a:xfrm>
          <a:prstGeom prst="rect">
            <a:avLst/>
          </a:prstGeom>
          <a:noFill/>
        </p:spPr>
        <p:txBody>
          <a:bodyPr wrap="square" rtlCol="0">
            <a:spAutoFit/>
          </a:bodyPr>
          <a:lstStyle/>
          <a:p>
            <a:pPr algn="l"/>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第</a:t>
            </a:r>
            <a:r>
              <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rPr>
              <a:t>二章节</a:t>
            </a:r>
            <a:endParaRPr lang="zh-CN" sz="2000">
              <a:solidFill>
                <a:srgbClr val="673B28"/>
              </a:solidFill>
              <a:uFillTx/>
              <a:latin typeface="汉仪雅酷黑 75W" panose="020B0804020202020204" charset="-122"/>
              <a:ea typeface="汉仪雅酷黑 75W" panose="020B0804020202020204" charset="-122"/>
              <a:cs typeface="汉仪中黑S" panose="00020600040101010101" charset="-122"/>
              <a:sym typeface="汉仪中黑S" panose="00020600040101010101" charset="-122"/>
            </a:endParaRPr>
          </a:p>
        </p:txBody>
      </p:sp>
      <p:sp>
        <p:nvSpPr>
          <p:cNvPr id="21" name="文本框 20"/>
          <p:cNvSpPr txBox="1"/>
          <p:nvPr/>
        </p:nvSpPr>
        <p:spPr>
          <a:xfrm>
            <a:off x="1922894" y="1984240"/>
            <a:ext cx="4465206" cy="460375"/>
          </a:xfrm>
          <a:prstGeom prst="rect">
            <a:avLst/>
          </a:prstGeom>
          <a:noFill/>
        </p:spPr>
        <p:txBody>
          <a:bodyPr wrap="square" rtlCol="0">
            <a:spAutoFit/>
          </a:bodyPr>
          <a:lstStyle/>
          <a:p>
            <a:pPr marR="0" lvl="0" indent="0" algn="l" defTabSz="914400" rtl="0" eaLnBrk="1" fontAlgn="auto" latinLnBrk="0" hangingPunct="1">
              <a:lnSpc>
                <a:spcPct val="100000"/>
              </a:lnSpc>
              <a:spcBef>
                <a:spcPts val="0"/>
              </a:spcBef>
              <a:spcAft>
                <a:spcPts val="0"/>
              </a:spcAft>
              <a:buClrTx/>
              <a:buSzTx/>
              <a:buFont typeface="汉仪中简黑简" panose="00020600040101010101" charset="-122"/>
              <a:buNone/>
              <a:defRPr/>
            </a:pPr>
            <a:r>
              <a:rPr kumimoji="0" lang="zh-CN" altLang="en-US" sz="2400" b="0" i="0" u="none" strike="noStrike" kern="1200" cap="none" spc="0" normalizeH="0" baseline="0" noProof="0" dirty="0">
                <a:ln>
                  <a:noFill/>
                </a:ln>
                <a:effectLst/>
                <a:uLnTx/>
                <a:uFillTx/>
                <a:cs typeface="+mn-ea"/>
                <a:sym typeface="+mn-lt"/>
              </a:rPr>
              <a:t>完全刑事责任年龄</a:t>
            </a:r>
            <a:endParaRPr kumimoji="0" lang="zh-CN" altLang="en-US" sz="2400" b="0" i="0" u="none" strike="noStrike" kern="1200" cap="none" spc="0" normalizeH="0" baseline="0" noProof="0" dirty="0">
              <a:ln>
                <a:noFill/>
              </a:ln>
              <a:effectLst/>
              <a:uLnTx/>
              <a:uFillTx/>
              <a:cs typeface="+mn-ea"/>
              <a:sym typeface="+mn-lt"/>
            </a:endParaRPr>
          </a:p>
        </p:txBody>
      </p:sp>
      <p:sp>
        <p:nvSpPr>
          <p:cNvPr id="24" name="文本框 23"/>
          <p:cNvSpPr txBox="1"/>
          <p:nvPr/>
        </p:nvSpPr>
        <p:spPr>
          <a:xfrm>
            <a:off x="1185545" y="2507615"/>
            <a:ext cx="7289165" cy="17995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tx1"/>
                </a:solidFill>
                <a:effectLst/>
                <a:uLnTx/>
                <a:uFillTx/>
                <a:cs typeface="+mn-ea"/>
                <a:sym typeface="+mn-lt"/>
              </a:rPr>
              <a:t>年满</a:t>
            </a:r>
            <a:r>
              <a:rPr kumimoji="0" lang="en-US" altLang="zh-CN" sz="2000" b="1" i="0" u="none" strike="noStrike" kern="1200" cap="none" spc="0" normalizeH="0" baseline="0" noProof="0" dirty="0">
                <a:ln>
                  <a:noFill/>
                </a:ln>
                <a:solidFill>
                  <a:schemeClr val="tx1"/>
                </a:solidFill>
                <a:effectLst/>
                <a:uLnTx/>
                <a:uFillTx/>
                <a:cs typeface="+mn-ea"/>
                <a:sym typeface="+mn-lt"/>
              </a:rPr>
              <a:t>16</a:t>
            </a:r>
            <a:r>
              <a:rPr kumimoji="0" lang="zh-CN" altLang="en-US" sz="2000" b="1" i="0" u="none" strike="noStrike" kern="1200" cap="none" spc="0" normalizeH="0" baseline="0" noProof="0" dirty="0">
                <a:ln>
                  <a:noFill/>
                </a:ln>
                <a:solidFill>
                  <a:schemeClr val="tx1"/>
                </a:solidFill>
                <a:effectLst/>
                <a:uLnTx/>
                <a:uFillTx/>
                <a:cs typeface="+mn-ea"/>
                <a:sym typeface="+mn-lt"/>
              </a:rPr>
              <a:t>周岁有两方面的法律后果：</a:t>
            </a:r>
            <a:endParaRPr kumimoji="0" lang="en-US" altLang="zh-CN" sz="2000" b="1" i="0" u="none" strike="noStrike" kern="1200" cap="none" spc="0" normalizeH="0" baseline="0" noProof="0" dirty="0">
              <a:ln>
                <a:noFill/>
              </a:ln>
              <a:solidFill>
                <a:schemeClr val="tx1"/>
              </a:solidFill>
              <a:effectLst/>
              <a:uLnTx/>
              <a:uFillTx/>
              <a:cs typeface="+mn-ea"/>
              <a:sym typeface="+mn-lt"/>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tx1"/>
                </a:solidFill>
                <a:effectLst/>
                <a:uLnTx/>
                <a:uFillTx/>
                <a:cs typeface="+mn-ea"/>
                <a:sym typeface="+mn-lt"/>
              </a:rPr>
              <a:t>第一，在刑事责任方面，年满</a:t>
            </a:r>
            <a:r>
              <a:rPr kumimoji="0" lang="en-US" altLang="zh-CN" b="0" i="0" u="none" strike="noStrike" kern="1200" cap="none" spc="0" normalizeH="0" baseline="0" noProof="0" dirty="0">
                <a:ln>
                  <a:noFill/>
                </a:ln>
                <a:solidFill>
                  <a:schemeClr val="tx1"/>
                </a:solidFill>
                <a:effectLst/>
                <a:uLnTx/>
                <a:uFillTx/>
                <a:cs typeface="+mn-ea"/>
                <a:sym typeface="+mn-lt"/>
              </a:rPr>
              <a:t>16</a:t>
            </a:r>
            <a:r>
              <a:rPr kumimoji="0" lang="zh-CN" altLang="en-US" b="0" i="0" u="none" strike="noStrike" kern="1200" cap="none" spc="0" normalizeH="0" baseline="0" noProof="0" dirty="0">
                <a:ln>
                  <a:noFill/>
                </a:ln>
                <a:solidFill>
                  <a:schemeClr val="tx1"/>
                </a:solidFill>
                <a:effectLst/>
                <a:uLnTx/>
                <a:uFillTx/>
                <a:cs typeface="+mn-ea"/>
                <a:sym typeface="+mn-lt"/>
              </a:rPr>
              <a:t>周岁的公民应当对其所从事的任何刑事犯罪活动承担刑事责任，只不过应当从轻或者减轻处罚，犯罪时不满</a:t>
            </a:r>
            <a:r>
              <a:rPr kumimoji="0" lang="en-US" altLang="zh-CN" b="0" i="0" u="none" strike="noStrike" kern="1200" cap="none" spc="0" normalizeH="0" baseline="0" noProof="0" dirty="0">
                <a:ln>
                  <a:noFill/>
                </a:ln>
                <a:solidFill>
                  <a:schemeClr val="tx1"/>
                </a:solidFill>
                <a:effectLst/>
                <a:uLnTx/>
                <a:uFillTx/>
                <a:cs typeface="+mn-ea"/>
                <a:sym typeface="+mn-lt"/>
              </a:rPr>
              <a:t>18</a:t>
            </a:r>
            <a:r>
              <a:rPr kumimoji="0" lang="zh-CN" altLang="en-US" b="0" i="0" u="none" strike="noStrike" kern="1200" cap="none" spc="0" normalizeH="0" baseline="0" noProof="0" dirty="0">
                <a:ln>
                  <a:noFill/>
                </a:ln>
                <a:solidFill>
                  <a:schemeClr val="tx1"/>
                </a:solidFill>
                <a:effectLst/>
                <a:uLnTx/>
                <a:uFillTx/>
                <a:cs typeface="+mn-ea"/>
                <a:sym typeface="+mn-lt"/>
              </a:rPr>
              <a:t>周岁的人不适用死刑。</a:t>
            </a:r>
            <a:endParaRPr kumimoji="0" lang="zh-CN" altLang="en-US" b="0" i="0" u="none" strike="noStrike" kern="1200" cap="none" spc="0" normalizeH="0" baseline="0" noProof="0" dirty="0">
              <a:ln>
                <a:noFill/>
              </a:ln>
              <a:solidFill>
                <a:schemeClr val="tx1"/>
              </a:solidFill>
              <a:effectLst/>
              <a:uLnTx/>
              <a:uFillTx/>
              <a:cs typeface="+mn-ea"/>
              <a:sym typeface="+mn-lt"/>
            </a:endParaRPr>
          </a:p>
        </p:txBody>
      </p:sp>
      <p:grpSp>
        <p:nvGrpSpPr>
          <p:cNvPr id="15" name="组合 14"/>
          <p:cNvGrpSpPr/>
          <p:nvPr/>
        </p:nvGrpSpPr>
        <p:grpSpPr>
          <a:xfrm>
            <a:off x="1185545" y="1928495"/>
            <a:ext cx="629285" cy="579120"/>
            <a:chOff x="1843" y="2975"/>
            <a:chExt cx="991" cy="912"/>
          </a:xfrm>
        </p:grpSpPr>
        <p:sp>
          <p:nvSpPr>
            <p:cNvPr id="13" name="菱形 12"/>
            <p:cNvSpPr/>
            <p:nvPr/>
          </p:nvSpPr>
          <p:spPr>
            <a:xfrm>
              <a:off x="2128" y="3082"/>
              <a:ext cx="706" cy="706"/>
            </a:xfrm>
            <a:prstGeom prst="diamond">
              <a:avLst/>
            </a:prstGeom>
            <a:solidFill>
              <a:srgbClr val="84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sp>
          <p:nvSpPr>
            <p:cNvPr id="12" name="菱形 11"/>
            <p:cNvSpPr/>
            <p:nvPr/>
          </p:nvSpPr>
          <p:spPr>
            <a:xfrm>
              <a:off x="1843" y="2975"/>
              <a:ext cx="912" cy="912"/>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中简黑简" panose="00020600040101010101" charset="-122"/>
              </a:endParaRPr>
            </a:p>
          </p:txBody>
        </p:sp>
      </p:grpSp>
      <p:pic>
        <p:nvPicPr>
          <p:cNvPr id="2" name="图形 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474710" y="1996440"/>
            <a:ext cx="2567940" cy="2348230"/>
          </a:xfrm>
          <a:prstGeom prst="rect">
            <a:avLst/>
          </a:prstGeom>
        </p:spPr>
      </p:pic>
      <p:sp>
        <p:nvSpPr>
          <p:cNvPr id="7" name="文本框 6"/>
          <p:cNvSpPr txBox="1"/>
          <p:nvPr/>
        </p:nvSpPr>
        <p:spPr>
          <a:xfrm>
            <a:off x="1185545" y="4370070"/>
            <a:ext cx="9871710" cy="2168525"/>
          </a:xfrm>
          <a:prstGeom prst="rect">
            <a:avLst/>
          </a:prstGeom>
          <a:noFill/>
        </p:spPr>
        <p:txBody>
          <a:bodyPr wrap="square" rtlCol="0" anchor="t">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noProof="0" dirty="0">
                <a:ln>
                  <a:noFill/>
                </a:ln>
                <a:effectLst/>
                <a:uLnTx/>
                <a:uFillTx/>
                <a:cs typeface="+mn-ea"/>
                <a:sym typeface="+mn-lt"/>
              </a:rPr>
              <a:t>第二，民事活动方面，年满</a:t>
            </a:r>
            <a:r>
              <a:rPr lang="en-US" altLang="zh-CN" noProof="0" dirty="0">
                <a:ln>
                  <a:noFill/>
                </a:ln>
                <a:effectLst/>
                <a:uLnTx/>
                <a:uFillTx/>
                <a:cs typeface="+mn-ea"/>
                <a:sym typeface="+mn-lt"/>
              </a:rPr>
              <a:t>16</a:t>
            </a:r>
            <a:r>
              <a:rPr lang="zh-CN" altLang="en-US" noProof="0" dirty="0">
                <a:ln>
                  <a:noFill/>
                </a:ln>
                <a:effectLst/>
                <a:uLnTx/>
                <a:uFillTx/>
                <a:cs typeface="+mn-ea"/>
                <a:sym typeface="+mn-lt"/>
              </a:rPr>
              <a:t>周岁并且以其劳动收入为主要生活来源的人，在民法上被视为完全民事行为能力人，享有成年人同等的民事权利，并独立承担民事责任。 年满</a:t>
            </a:r>
            <a:r>
              <a:rPr lang="en-US" altLang="zh-CN" noProof="0" dirty="0">
                <a:ln>
                  <a:noFill/>
                </a:ln>
                <a:effectLst/>
                <a:uLnTx/>
                <a:uFillTx/>
                <a:cs typeface="+mn-ea"/>
                <a:sym typeface="+mn-lt"/>
              </a:rPr>
              <a:t>18</a:t>
            </a:r>
            <a:r>
              <a:rPr lang="zh-CN" altLang="en-US" noProof="0" dirty="0">
                <a:ln>
                  <a:noFill/>
                </a:ln>
                <a:effectLst/>
                <a:uLnTx/>
                <a:uFillTx/>
                <a:cs typeface="+mn-ea"/>
                <a:sym typeface="+mn-lt"/>
              </a:rPr>
              <a:t>周岁则为法律上的成年人了，因此认定为具有完全民事行为能力，需要独立承担法律责任。要注意刑事和民事责任时间上的不同规定，刑事责任是以犯罪时是否年满</a:t>
            </a:r>
            <a:r>
              <a:rPr lang="en-US" altLang="zh-CN" noProof="0" dirty="0">
                <a:ln>
                  <a:noFill/>
                </a:ln>
                <a:effectLst/>
                <a:uLnTx/>
                <a:uFillTx/>
                <a:cs typeface="+mn-ea"/>
                <a:sym typeface="+mn-lt"/>
              </a:rPr>
              <a:t>18</a:t>
            </a:r>
            <a:r>
              <a:rPr lang="zh-CN" altLang="en-US" noProof="0" dirty="0">
                <a:ln>
                  <a:noFill/>
                </a:ln>
                <a:effectLst/>
                <a:uLnTx/>
                <a:uFillTx/>
                <a:cs typeface="+mn-ea"/>
                <a:sym typeface="+mn-lt"/>
              </a:rPr>
              <a:t>周岁为标准，民事责任是以审判时是否年满</a:t>
            </a:r>
            <a:r>
              <a:rPr lang="en-US" altLang="zh-CN" noProof="0" dirty="0">
                <a:ln>
                  <a:noFill/>
                </a:ln>
                <a:effectLst/>
                <a:uLnTx/>
                <a:uFillTx/>
                <a:cs typeface="+mn-ea"/>
                <a:sym typeface="+mn-lt"/>
              </a:rPr>
              <a:t>18</a:t>
            </a:r>
            <a:r>
              <a:rPr lang="zh-CN" altLang="en-US" noProof="0" dirty="0">
                <a:ln>
                  <a:noFill/>
                </a:ln>
                <a:effectLst/>
                <a:uLnTx/>
                <a:uFillTx/>
                <a:cs typeface="+mn-ea"/>
                <a:sym typeface="+mn-lt"/>
              </a:rPr>
              <a:t>周岁为标准。</a:t>
            </a:r>
            <a:endParaRPr lang="zh-CN" altLang="en-US">
              <a:cs typeface="汉仪中简黑简" panose="00020600040101010101" charset="-122"/>
            </a:endParaRPr>
          </a:p>
        </p:txBody>
      </p:sp>
      <p:sp>
        <p:nvSpPr>
          <p:cNvPr id="14" name="文本框 13"/>
          <p:cNvSpPr txBox="1"/>
          <p:nvPr/>
        </p:nvSpPr>
        <p:spPr>
          <a:xfrm>
            <a:off x="3212465" y="1063308"/>
            <a:ext cx="5818505" cy="492125"/>
          </a:xfrm>
          <a:prstGeom prst="rect">
            <a:avLst/>
          </a:prstGeom>
          <a:noFill/>
        </p:spPr>
        <p:txBody>
          <a:bodyPr wrap="square" lIns="0" tIns="0" rIns="0" bIns="0" rtlCol="0" anchor="ctr" anchorCtr="0">
            <a:spAutoFit/>
          </a:bodyPr>
          <a:p>
            <a:pPr marL="0" marR="0" lvl="0" algn="ctr"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rPr>
              <a:t>关于法律责任年龄常识</a:t>
            </a:r>
            <a:endParaRPr kumimoji="0" lang="zh-CN" altLang="en-US" sz="3200" i="0" u="none" strike="noStrike" kern="1200" cap="none" spc="0" normalizeH="0" baseline="0" dirty="0">
              <a:solidFill>
                <a:srgbClr val="673B28"/>
              </a:solidFill>
              <a:latin typeface="汉仪雅酷黑 75W" panose="020B0804020202020204" charset="-122"/>
              <a:ea typeface="汉仪雅酷黑 75W" panose="020B0804020202020204" charset="-122"/>
              <a:cs typeface="+mn-ea"/>
              <a:sym typeface="+mn-lt"/>
            </a:endParaRPr>
          </a:p>
        </p:txBody>
      </p:sp>
    </p:spTree>
    <p:custDataLst>
      <p:tags r:id="rId3"/>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8.xml><?xml version="1.0" encoding="utf-8"?>
<p:tagLst xmlns:p="http://schemas.openxmlformats.org/presentationml/2006/main">
  <p:tag name="KSO_WM_DIAGRAM_VIRTUALLY_FRAME" val="{&quot;height&quot;:459.5,&quot;left&quot;:228.9,&quot;top&quot;:20.45,&quot;width&quot;:387.9}"/>
</p:tagLst>
</file>

<file path=ppt/tags/tag39.xml><?xml version="1.0" encoding="utf-8"?>
<p:tagLst xmlns:p="http://schemas.openxmlformats.org/presentationml/2006/main">
  <p:tag name="KSO_WM_DIAGRAM_VIRTUALLY_FRAME" val="{&quot;height&quot;:459.5,&quot;left&quot;:228.9,&quot;top&quot;:20.45,&quot;width&quot;:387.9}"/>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DIAGRAM_VIRTUALLY_FRAME" val="{&quot;height&quot;:459.5,&quot;left&quot;:228.9,&quot;top&quot;:20.45,&quot;width&quot;:387.9}"/>
</p:tagLst>
</file>

<file path=ppt/tags/tag41.xml><?xml version="1.0" encoding="utf-8"?>
<p:tagLst xmlns:p="http://schemas.openxmlformats.org/presentationml/2006/main">
  <p:tag name="KSO_WM_DIAGRAM_VIRTUALLY_FRAME" val="{&quot;height&quot;:459.5,&quot;left&quot;:228.9,&quot;top&quot;:20.45,&quot;width&quot;:387.9}"/>
</p:tagLst>
</file>

<file path=ppt/tags/tag42.xml><?xml version="1.0" encoding="utf-8"?>
<p:tagLst xmlns:p="http://schemas.openxmlformats.org/presentationml/2006/main">
  <p:tag name="KSO_WM_DIAGRAM_VIRTUALLY_FRAME" val="{&quot;height&quot;:459.5,&quot;left&quot;:228.9,&quot;top&quot;:20.45,&quot;width&quot;:387.9}"/>
</p:tagLst>
</file>

<file path=ppt/tags/tag43.xml><?xml version="1.0" encoding="utf-8"?>
<p:tagLst xmlns:p="http://schemas.openxmlformats.org/presentationml/2006/main">
  <p:tag name="KSO_WM_DIAGRAM_VIRTUALLY_FRAME" val="{&quot;height&quot;:459.5,&quot;left&quot;:228.9,&quot;top&quot;:20.45,&quot;width&quot;:387.9}"/>
</p:tagLst>
</file>

<file path=ppt/tags/tag44.xml><?xml version="1.0" encoding="utf-8"?>
<p:tagLst xmlns:p="http://schemas.openxmlformats.org/presentationml/2006/main">
  <p:tag name="KSO_WM_DIAGRAM_VIRTUALLY_FRAME" val="{&quot;height&quot;:459.5,&quot;left&quot;:228.9,&quot;top&quot;:20.45,&quot;width&quot;:387.9}"/>
</p:tagLst>
</file>

<file path=ppt/tags/tag45.xml><?xml version="1.0" encoding="utf-8"?>
<p:tagLst xmlns:p="http://schemas.openxmlformats.org/presentationml/2006/main">
  <p:tag name="KSO_WM_DIAGRAM_VIRTUALLY_FRAME" val="{&quot;height&quot;:459.5,&quot;left&quot;:228.9,&quot;top&quot;:20.45,&quot;width&quot;:387.9}"/>
</p:tagLst>
</file>

<file path=ppt/tags/tag46.xml><?xml version="1.0" encoding="utf-8"?>
<p:tagLst xmlns:p="http://schemas.openxmlformats.org/presentationml/2006/main">
  <p:tag name="KSO_WM_DIAGRAM_VIRTUALLY_FRAME" val="{&quot;height&quot;:459.5,&quot;left&quot;:228.9,&quot;top&quot;:20.45,&quot;width&quot;:387.9}"/>
</p:tagLst>
</file>

<file path=ppt/tags/tag47.xml><?xml version="1.0" encoding="utf-8"?>
<p:tagLst xmlns:p="http://schemas.openxmlformats.org/presentationml/2006/main">
  <p:tag name="KSO_WM_DIAGRAM_VIRTUALLY_FRAME" val="{&quot;height&quot;:459.5,&quot;left&quot;:228.9,&quot;top&quot;:20.45,&quot;width&quot;:387.9}"/>
</p:tagLst>
</file>

<file path=ppt/tags/tag48.xml><?xml version="1.0" encoding="utf-8"?>
<p:tagLst xmlns:p="http://schemas.openxmlformats.org/presentationml/2006/main">
  <p:tag name="KSO_WM_DIAGRAM_VIRTUALLY_FRAME" val="{&quot;height&quot;:459.5,&quot;left&quot;:228.9,&quot;top&quot;:20.45,&quot;width&quot;:387.9}"/>
</p:tagLst>
</file>

<file path=ppt/tags/tag49.xml><?xml version="1.0" encoding="utf-8"?>
<p:tagLst xmlns:p="http://schemas.openxmlformats.org/presentationml/2006/main">
  <p:tag name="KSO_WM_DIAGRAM_VIRTUALLY_FRAME" val="{&quot;height&quot;:459.5,&quot;left&quot;:228.9,&quot;top&quot;:20.45,&quot;width&quot;:387.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DIAGRAM_VIRTUALLY_FRAME" val="{&quot;height&quot;:459.5,&quot;left&quot;:228.9,&quot;top&quot;:20.45,&quot;width&quot;:387.9}"/>
</p:tagLst>
</file>

<file path=ppt/tags/tag51.xml><?xml version="1.0" encoding="utf-8"?>
<p:tagLst xmlns:p="http://schemas.openxmlformats.org/presentationml/2006/main">
  <p:tag name="KSO_WM_DIAGRAM_VIRTUALLY_FRAME" val="{&quot;height&quot;:459.5,&quot;left&quot;:228.9,&quot;top&quot;:20.45,&quot;width&quot;:387.9}"/>
</p:tagLst>
</file>

<file path=ppt/tags/tag52.xml><?xml version="1.0" encoding="utf-8"?>
<p:tagLst xmlns:p="http://schemas.openxmlformats.org/presentationml/2006/main">
  <p:tag name="KSO_WM_DIAGRAM_VIRTUALLY_FRAME" val="{&quot;height&quot;:459.5,&quot;left&quot;:228.9,&quot;top&quot;:20.45,&quot;width&quot;:387.9}"/>
</p:tagLst>
</file>

<file path=ppt/tags/tag53.xml><?xml version="1.0" encoding="utf-8"?>
<p:tagLst xmlns:p="http://schemas.openxmlformats.org/presentationml/2006/main">
  <p:tag name="KSO_WM_DIAGRAM_VIRTUALLY_FRAME" val="{&quot;height&quot;:459.5,&quot;left&quot;:228.9,&quot;top&quot;:20.45,&quot;width&quot;:387.9}"/>
</p:tagLst>
</file>

<file path=ppt/tags/tag54.xml><?xml version="1.0" encoding="utf-8"?>
<p:tagLst xmlns:p="http://schemas.openxmlformats.org/presentationml/2006/main">
  <p:tag name="KSO_WM_DIAGRAM_VIRTUALLY_FRAME" val="{&quot;height&quot;:459.5,&quot;left&quot;:228.9,&quot;top&quot;:20.45,&quot;width&quot;:387.9}"/>
</p:tagLst>
</file>

<file path=ppt/tags/tag55.xml><?xml version="1.0" encoding="utf-8"?>
<p:tagLst xmlns:p="http://schemas.openxmlformats.org/presentationml/2006/main">
  <p:tag name="KSO_WM_DIAGRAM_VIRTUALLY_FRAME" val="{&quot;height&quot;:459.5,&quot;left&quot;:228.9,&quot;top&quot;:20.45,&quot;width&quot;:387.9}"/>
</p:tagLst>
</file>

<file path=ppt/tags/tag56.xml><?xml version="1.0" encoding="utf-8"?>
<p:tagLst xmlns:p="http://schemas.openxmlformats.org/presentationml/2006/main">
  <p:tag name="KSO_WM_DIAGRAM_VIRTUALLY_FRAME" val="{&quot;height&quot;:459.5,&quot;left&quot;:228.9,&quot;top&quot;:20.45,&quot;width&quot;:387.9}"/>
</p:tagLst>
</file>

<file path=ppt/tags/tag57.xml><?xml version="1.0" encoding="utf-8"?>
<p:tagLst xmlns:p="http://schemas.openxmlformats.org/presentationml/2006/main">
  <p:tag name="KSO_WM_DIAGRAM_VIRTUALLY_FRAME" val="{&quot;height&quot;:459.5,&quot;left&quot;:228.9,&quot;top&quot;:20.45,&quot;width&quot;:387.9}"/>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181.25,&quot;left&quot;:64.5,&quot;top&quot;:118.8,&quot;width&quot;:827}"/>
</p:tagLst>
</file>

<file path=ppt/tags/tag61.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62.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3676_1*a*1"/>
  <p:tag name="KSO_WM_TEMPLATE_CATEGORY" val="diagram"/>
  <p:tag name="KSO_WM_TEMPLATE_INDEX" val="2021367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e5b988c84af4405be32d43fbd0526b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9509509527864a24ab0a52274e73a281"/>
  <p:tag name="KSO_WM_UNIT_TEXT_FILL_FORE_SCHEMECOLOR_INDEX_BRIGHTNESS" val="0"/>
  <p:tag name="KSO_WM_UNIT_TEXT_FILL_FORE_SCHEMECOLOR_INDEX" val="13"/>
  <p:tag name="KSO_WM_UNIT_TEXT_FILL_TYPE" val="1"/>
  <p:tag name="KSO_WM_TEMPLATE_ASSEMBLE_XID" val="60656eb54054ed1e2fb7fe8b"/>
  <p:tag name="KSO_WM_TEMPLATE_ASSEMBLE_GROUPID" val="60656eb54054ed1e2fb7fe8b"/>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8981_7*l_h_i*1_1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66.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8981_7*l_h_f*1_1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8981_7*l_h_i*1_2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68.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8981_7*l_h_f*1_2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8981_7*l_h_i*1_3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8981_7*l_h_f*1_3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18981_7*l_h_i*1_4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72.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8981_7*l_h_f*1_4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18981_7*l_h_i*1_5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74.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18981_7*l_h_f*1_5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218981_7*l_h_i*1_6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76.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18981_7*l_h_f*1_6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7_1"/>
  <p:tag name="KSO_WM_UNIT_ID" val="diagram20218981_7*l_h_i*1_7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78.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7_1"/>
  <p:tag name="KSO_WM_UNIT_ID" val="diagram20218981_7*l_h_f*1_7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1"/>
  <p:tag name="KSO_WM_UNIT_ID" val="diagram20218981_7*l_h_i*1_8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UNIT_VALUE" val="64"/>
  <p:tag name="KSO_WM_UNIT_USESOURCEFORMAT_APPLY" val="1"/>
  <p:tag name="KSO_WM_DIAGRAM_VIRTUALLY_FRAME" val="{&quot;height&quot;:316.2,&quot;left&quot;:105.1,&quot;top&quot;:193.65,&quot;width&quot;:73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SUBTYPE" val="a"/>
  <p:tag name="KSO_WM_UNIT_PRESET_TEXT" val="单击此处添加文本具体内容，简明扼要的阐述您的观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8_1"/>
  <p:tag name="KSO_WM_UNIT_ID" val="diagram20218981_7*l_h_f*1_8_1"/>
  <p:tag name="KSO_WM_TEMPLATE_CATEGORY" val="diagram"/>
  <p:tag name="KSO_WM_TEMPLATE_INDEX" val="20218981"/>
  <p:tag name="KSO_WM_UNIT_LAYERLEVEL" val="1_1_1"/>
  <p:tag name="KSO_WM_TAG_VERSION" val="1.0"/>
  <p:tag name="KSO_WM_BEAUTIFY_FLAG" val="#wm#"/>
  <p:tag name="KSO_WM_CHIP_GROUPID" val="60a791a32952b09bdbdcea62"/>
  <p:tag name="KSO_WM_CHIP_XID" val="60a791a32952b09bdbdcea63"/>
  <p:tag name="KSO_WM_ASSEMBLE_CHIP_INDEX" val="d346b7a823094ffdb427450a5c41933e"/>
  <p:tag name="KSO_WM_UNIT_TEXT_FILL_FORE_SCHEMECOLOR_INDEX_BRIGHTNESS" val="0.35"/>
  <p:tag name="KSO_WM_UNIT_TEXT_FILL_FORE_SCHEMECOLOR_INDEX" val="13"/>
  <p:tag name="KSO_WM_UNIT_TEXT_FILL_TYPE" val="1"/>
  <p:tag name="KSO_WM_UNIT_USESOURCEFORMAT_APPLY" val="1"/>
  <p:tag name="KSO_WM_DIAGRAM_VIRTUALLY_FRAME" val="{&quot;height&quot;:316.2,&quot;left&quot;:105.1,&quot;top&quot;:193.65,&quot;width&quot;:739}"/>
</p:tagLst>
</file>

<file path=ppt/tags/tag81.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82.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83.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84.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85.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86.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8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89.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9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93.xml><?xml version="1.0" encoding="utf-8"?>
<p:tagLst xmlns:p="http://schemas.openxmlformats.org/presentationml/2006/main">
  <p:tag name="KSO_WM_DIAGRAM_VIRTUALLY_FRAME" val="{&quot;height&quot;:181.25,&quot;left&quot;:64.5,&quot;top&quot;:118.8,&quot;width&quot;:827}"/>
</p:tagLst>
</file>

<file path=ppt/tags/tag94.xml><?xml version="1.0" encoding="utf-8"?>
<p:tagLst xmlns:p="http://schemas.openxmlformats.org/presentationml/2006/main">
  <p:tag name="KSO_WM_DIAGRAM_VIRTUALLY_FRAME" val="{&quot;height&quot;:338.2,&quot;left&quot;:277.4,&quot;top&quot;:123.55,&quot;width&quot;:533.9}"/>
</p:tagLst>
</file>

<file path=ppt/tags/tag95.xml><?xml version="1.0" encoding="utf-8"?>
<p:tagLst xmlns:p="http://schemas.openxmlformats.org/presentationml/2006/main">
  <p:tag name="KSO_DOCER_RESOURCE_TRACE_INFO" val="{&quot;id&quot;:&quot;50063594&quot;,&quot;origin&quot;:0,&quot;type&quot;:&quot;icons&quot;,&quot;user&quot;:&quot;392471361&quot;}"/>
</p:tagLst>
</file>

<file path=ppt/tags/tag96.xml><?xml version="1.0" encoding="utf-8"?>
<p:tagLst xmlns:p="http://schemas.openxmlformats.org/presentationml/2006/main">
  <p:tag name="KSO_WM_BEAUTIFY_FLAG" val="#wm#"/>
  <p:tag name="KSO_WM_TEMPLATE_CATEGORY" val="custom"/>
  <p:tag name="KSO_WM_TEMPLATE_INDEX" val="20205176"/>
  <p:tag name="resource_record_key" val="{&quot;10&quot;:[50063594],&quot;65&quot;:[20205176]}"/>
</p:tagLst>
</file>

<file path=ppt/tags/tag9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8.xml><?xml version="1.0" encoding="utf-8"?>
<p:tagLst xmlns:p="http://schemas.openxmlformats.org/presentationml/2006/main">
  <p:tag name="COMMONDATA" val="eyJoZGlkIjoiNDY2YTE4NGUxZTNkM2IyNzMzMjBlNzA1N2RiYjcwMjEifQ=="/>
  <p:tag name="KSO_WPP_MARK_KEY" val="bae75828-c4cc-4610-a837-14d7074162e7"/>
  <p:tag name="resource_record_key" val="{&quot;10&quot;:[50062454,50063594],&quot;65&quot;:[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中黑S"/>
        <a:ea typeface="汉仪中黑S"/>
        <a:cs typeface=""/>
      </a:majorFont>
      <a:minorFont>
        <a:latin typeface="汉仪中黑S"/>
        <a:ea typeface="汉仪中黑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黑S"/>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黑S"/>
        <a:ea typeface=""/>
        <a:cs typeface=""/>
        <a:font script="Jpan" typeface="ＭＳ Ｐゴシック"/>
        <a:font script="Hang" typeface="맑은 고딕"/>
        <a:font script="Hans" typeface="汉仪中黑S"/>
        <a:font script="Hant" typeface="新細明體"/>
        <a:font script="Arab" typeface="汉仪中黑S"/>
        <a:font script="Hebr" typeface="汉仪中黑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黑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2867</Words>
  <Application>WPS 演示</Application>
  <PresentationFormat>宽屏</PresentationFormat>
  <Paragraphs>268</Paragraphs>
  <Slides>20</Slides>
  <Notes>2</Notes>
  <HiddenSlides>1</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20</vt:i4>
      </vt:variant>
    </vt:vector>
  </HeadingPairs>
  <TitlesOfParts>
    <vt:vector size="33" baseType="lpstr">
      <vt:lpstr>Arial</vt:lpstr>
      <vt:lpstr>宋体</vt:lpstr>
      <vt:lpstr>Wingdings</vt:lpstr>
      <vt:lpstr>Wingdings</vt:lpstr>
      <vt:lpstr>汉仪中黑S</vt:lpstr>
      <vt:lpstr>汉仪雅酷黑 75W</vt:lpstr>
      <vt:lpstr>微软雅黑</vt:lpstr>
      <vt:lpstr>汉仪中简黑简</vt:lpstr>
      <vt:lpstr>黑体</vt:lpstr>
      <vt:lpstr>Arial Unicode MS</vt:lpstr>
      <vt:lpstr>汉仪中简黑简</vt:lpstr>
      <vt:lpstr>汉仪铸字美心体简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郎二™</cp:lastModifiedBy>
  <cp:revision>344</cp:revision>
  <dcterms:created xsi:type="dcterms:W3CDTF">2019-06-19T02:08:00Z</dcterms:created>
  <dcterms:modified xsi:type="dcterms:W3CDTF">2026-05-29T12:46:57Z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D4C2F584218C4CE088BACA9825640D42_13</vt:lpwstr>
  </property>
  <property fmtid="{D5CDD505-2E9C-101B-9397-08002B2CF9AE}" pid="4" name="KSOTemplateUUID">
    <vt:lpwstr>v1.0_mb_0mXihHq0fILcglXd/jWHBA==</vt:lpwstr>
  </property>
</Properties>
</file>