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handoutMasters/handoutMaster1.xml" ContentType="application/vnd.openxmlformats-officedocument.presentationml.handoutMaster+xml"/>
  <Override PartName="/ppt/media/image28.svg" ContentType="image/svg+xml"/>
  <Override PartName="/ppt/media/image29.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56" r:id="rId3"/>
    <p:sldId id="330" r:id="rId4"/>
    <p:sldId id="258" r:id="rId5"/>
    <p:sldId id="318" r:id="rId6"/>
    <p:sldId id="331" r:id="rId7"/>
    <p:sldId id="333" r:id="rId8"/>
    <p:sldId id="327" r:id="rId9"/>
    <p:sldId id="319" r:id="rId10"/>
    <p:sldId id="324" r:id="rId11"/>
    <p:sldId id="320" r:id="rId12"/>
    <p:sldId id="321" r:id="rId13"/>
    <p:sldId id="328" r:id="rId14"/>
    <p:sldId id="322" r:id="rId15"/>
    <p:sldId id="323" r:id="rId16"/>
    <p:sldId id="325" r:id="rId17"/>
    <p:sldId id="329" r:id="rId18"/>
    <p:sldId id="326" r:id="rId19"/>
    <p:sldId id="332" r:id="rId20"/>
    <p:sldId id="303" r:id="rId21"/>
    <p:sldId id="274" r:id="rId22"/>
  </p:sldIdLst>
  <p:sldSz cx="12192000" cy="6858000"/>
  <p:notesSz cx="6858000" cy="9144000"/>
  <p:embeddedFontLst>
    <p:embeddedFont>
      <p:font typeface="汉仪中黑S" panose="00020600040101010101" charset="-122"/>
      <p:regular r:id="rId29"/>
    </p:embeddedFont>
    <p:embeddedFont>
      <p:font typeface="微软雅黑" panose="020B0503020204020204" charset="-122"/>
      <p:regular r:id="rId30"/>
      <p:bold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0" userDrawn="1">
          <p15:clr>
            <a:srgbClr val="A4A3A4"/>
          </p15:clr>
        </p15:guide>
        <p15:guide id="2" pos="39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73B28"/>
    <a:srgbClr val="FFF5F1"/>
    <a:srgbClr val="FE9805"/>
    <a:srgbClr val="FFFFFF"/>
    <a:srgbClr val="FFD292"/>
    <a:srgbClr val="FFF1EC"/>
    <a:srgbClr val="152C4C"/>
    <a:srgbClr val="FCE3DC"/>
    <a:srgbClr val="F8E4DD"/>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54" d="100"/>
          <a:sy n="54" d="100"/>
        </p:scale>
        <p:origin x="64" y="336"/>
      </p:cViewPr>
      <p:guideLst>
        <p:guide orient="horz" pos="2180"/>
        <p:guide pos="392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106.xml"/><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中黑S" panose="00020600040101010101" charset="-122"/>
              <a:ea typeface="汉仪中黑S" panose="00020600040101010101" charset="-122"/>
              <a:cs typeface="汉仪中黑S"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汉仪中黑S" panose="00020600040101010101" charset="-122"/>
              </a:rPr>
            </a:fld>
            <a:endParaRPr lang="zh-CN" altLang="en-US">
              <a:latin typeface="汉仪中黑S"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中黑S" panose="00020600040101010101" charset="-122"/>
              <a:ea typeface="汉仪中黑S" panose="00020600040101010101" charset="-122"/>
              <a:cs typeface="汉仪中黑S"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汉仪中黑S" panose="00020600040101010101" charset="-122"/>
              </a:rPr>
            </a:fld>
            <a:endParaRPr lang="zh-CN" altLang="en-US">
              <a:latin typeface="汉仪中黑S" panose="0002060004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中黑S" panose="00020600040101010101" charset="-122"/>
                <a:ea typeface="汉仪中黑S" panose="00020600040101010101" charset="-122"/>
                <a:cs typeface="汉仪中黑S"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中黑S" panose="00020600040101010101" charset="-122"/>
                <a:ea typeface="汉仪中黑S" panose="00020600040101010101" charset="-122"/>
                <a:cs typeface="汉仪中黑S" panose="00020600040101010101"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中黑S" panose="00020600040101010101" charset="-122"/>
                <a:ea typeface="汉仪中黑S" panose="00020600040101010101" charset="-122"/>
                <a:cs typeface="汉仪中黑S"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中黑S" panose="00020600040101010101" charset="-122"/>
                <a:ea typeface="汉仪中黑S" panose="00020600040101010101" charset="-122"/>
                <a:cs typeface="汉仪中黑S" panose="00020600040101010101"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1pPr>
    <a:lvl2pPr marL="4572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2pPr>
    <a:lvl3pPr marL="9144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3pPr>
    <a:lvl4pPr marL="13716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4pPr>
    <a:lvl5pPr marL="18288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任意多边形 6"/>
          <p:cNvSpPr/>
          <p:nvPr userDrawn="1"/>
        </p:nvSpPr>
        <p:spPr>
          <a:xfrm>
            <a:off x="5834380" y="2179955"/>
            <a:ext cx="4485005" cy="3424555"/>
          </a:xfrm>
          <a:custGeom>
            <a:avLst/>
            <a:gdLst>
              <a:gd name="connsiteX0" fmla="*/ 1 w 8759"/>
              <a:gd name="connsiteY0" fmla="*/ 4341 h 6688"/>
              <a:gd name="connsiteX1" fmla="*/ 3558 w 8759"/>
              <a:gd name="connsiteY1" fmla="*/ 1832 h 6688"/>
              <a:gd name="connsiteX2" fmla="*/ 8049 w 8759"/>
              <a:gd name="connsiteY2" fmla="*/ 482 h 6688"/>
              <a:gd name="connsiteX3" fmla="*/ 5167 w 8759"/>
              <a:gd name="connsiteY3" fmla="*/ 6688 h 6688"/>
              <a:gd name="connsiteX4" fmla="*/ 1 w 8759"/>
              <a:gd name="connsiteY4" fmla="*/ 4341 h 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 h="6688">
                <a:moveTo>
                  <a:pt x="1" y="4341"/>
                </a:moveTo>
                <a:cubicBezTo>
                  <a:pt x="-31" y="2148"/>
                  <a:pt x="1253" y="1832"/>
                  <a:pt x="3558" y="1832"/>
                </a:cubicBezTo>
                <a:cubicBezTo>
                  <a:pt x="5863" y="1832"/>
                  <a:pt x="6065" y="-1135"/>
                  <a:pt x="8049" y="482"/>
                </a:cubicBezTo>
                <a:cubicBezTo>
                  <a:pt x="10033" y="2099"/>
                  <a:pt x="7472" y="6688"/>
                  <a:pt x="5167" y="6688"/>
                </a:cubicBezTo>
                <a:cubicBezTo>
                  <a:pt x="2862" y="6688"/>
                  <a:pt x="33" y="6534"/>
                  <a:pt x="1" y="4341"/>
                </a:cubicBezTo>
                <a:close/>
              </a:path>
            </a:pathLst>
          </a:custGeom>
          <a:solidFill>
            <a:srgbClr val="FCE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pic>
        <p:nvPicPr>
          <p:cNvPr id="4" name="图片 3" descr="资源 2@1000x"/>
          <p:cNvPicPr>
            <a:picLocks noChangeAspect="1"/>
          </p:cNvPicPr>
          <p:nvPr userDrawn="1"/>
        </p:nvPicPr>
        <p:blipFill>
          <a:blip r:embed="rId2">
            <a:lum bright="-6000" contrast="12000"/>
          </a:blip>
          <a:stretch>
            <a:fillRect/>
          </a:stretch>
        </p:blipFill>
        <p:spPr>
          <a:xfrm>
            <a:off x="5240655" y="1290320"/>
            <a:ext cx="6432550" cy="4782185"/>
          </a:xfrm>
          <a:prstGeom prst="rect">
            <a:avLst/>
          </a:prstGeom>
        </p:spPr>
      </p:pic>
      <p:sp>
        <p:nvSpPr>
          <p:cNvPr id="5" name="任意多边形 4"/>
          <p:cNvSpPr/>
          <p:nvPr userDrawn="1"/>
        </p:nvSpPr>
        <p:spPr>
          <a:xfrm>
            <a:off x="0" y="4740275"/>
            <a:ext cx="3848100" cy="2117725"/>
          </a:xfrm>
          <a:custGeom>
            <a:avLst/>
            <a:gdLst>
              <a:gd name="connsiteX0" fmla="*/ 0 w 7636"/>
              <a:gd name="connsiteY0" fmla="*/ 4606 h 4606"/>
              <a:gd name="connsiteX1" fmla="*/ 0 w 7636"/>
              <a:gd name="connsiteY1" fmla="*/ 0 h 4606"/>
              <a:gd name="connsiteX2" fmla="*/ 2938 w 7636"/>
              <a:gd name="connsiteY2" fmla="*/ 2696 h 4606"/>
              <a:gd name="connsiteX3" fmla="*/ 7636 w 7636"/>
              <a:gd name="connsiteY3" fmla="*/ 4606 h 4606"/>
              <a:gd name="connsiteX4" fmla="*/ 0 w 7636"/>
              <a:gd name="connsiteY4" fmla="*/ 4606 h 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6" h="4606">
                <a:moveTo>
                  <a:pt x="0" y="4606"/>
                </a:moveTo>
                <a:lnTo>
                  <a:pt x="0" y="0"/>
                </a:lnTo>
                <a:cubicBezTo>
                  <a:pt x="494" y="501"/>
                  <a:pt x="589" y="2529"/>
                  <a:pt x="2938" y="2696"/>
                </a:cubicBezTo>
                <a:cubicBezTo>
                  <a:pt x="5287" y="2863"/>
                  <a:pt x="6711" y="3787"/>
                  <a:pt x="7636" y="4606"/>
                </a:cubicBezTo>
                <a:lnTo>
                  <a:pt x="0" y="4606"/>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6" name="任意多边形 5"/>
          <p:cNvSpPr/>
          <p:nvPr userDrawn="1"/>
        </p:nvSpPr>
        <p:spPr>
          <a:xfrm flipH="1" flipV="1">
            <a:off x="7343140" y="0"/>
            <a:ext cx="4848860" cy="2176145"/>
          </a:xfrm>
          <a:custGeom>
            <a:avLst/>
            <a:gdLst>
              <a:gd name="connsiteX0" fmla="*/ 0 w 7636"/>
              <a:gd name="connsiteY0" fmla="*/ 4606 h 4606"/>
              <a:gd name="connsiteX1" fmla="*/ 0 w 7636"/>
              <a:gd name="connsiteY1" fmla="*/ 0 h 4606"/>
              <a:gd name="connsiteX2" fmla="*/ 2938 w 7636"/>
              <a:gd name="connsiteY2" fmla="*/ 2696 h 4606"/>
              <a:gd name="connsiteX3" fmla="*/ 7636 w 7636"/>
              <a:gd name="connsiteY3" fmla="*/ 4606 h 4606"/>
              <a:gd name="connsiteX4" fmla="*/ 0 w 7636"/>
              <a:gd name="connsiteY4" fmla="*/ 4606 h 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6" h="4606">
                <a:moveTo>
                  <a:pt x="0" y="4606"/>
                </a:moveTo>
                <a:lnTo>
                  <a:pt x="0" y="0"/>
                </a:lnTo>
                <a:cubicBezTo>
                  <a:pt x="494" y="501"/>
                  <a:pt x="589" y="2529"/>
                  <a:pt x="2938" y="2696"/>
                </a:cubicBezTo>
                <a:cubicBezTo>
                  <a:pt x="5287" y="2863"/>
                  <a:pt x="6711" y="3787"/>
                  <a:pt x="7636" y="4606"/>
                </a:cubicBezTo>
                <a:lnTo>
                  <a:pt x="0" y="4606"/>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a:defRPr>
                <a:cs typeface="汉仪中黑S" panose="00020600040101010101" charset="-122"/>
              </a:defRPr>
            </a:lvl1pPr>
            <a:lvl2pPr>
              <a:defRPr>
                <a:cs typeface="汉仪中黑S" panose="00020600040101010101" charset="-122"/>
              </a:defRPr>
            </a:lvl2pPr>
            <a:lvl3pPr>
              <a:defRPr>
                <a:cs typeface="汉仪中黑S" panose="00020600040101010101" charset="-122"/>
              </a:defRPr>
            </a:lvl3pPr>
            <a:lvl4pPr>
              <a:defRPr>
                <a:cs typeface="汉仪中黑S" panose="00020600040101010101" charset="-122"/>
              </a:defRPr>
            </a:lvl4pPr>
            <a:lvl5pPr>
              <a:defRPr>
                <a:cs typeface="汉仪中黑S"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cs typeface="汉仪中黑S" panose="00020600040101010101" charset="-122"/>
              </a:defRPr>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cs typeface="汉仪中黑S"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2" name="任意多边形 11"/>
          <p:cNvSpPr/>
          <p:nvPr userDrawn="1"/>
        </p:nvSpPr>
        <p:spPr>
          <a:xfrm>
            <a:off x="7289800" y="0"/>
            <a:ext cx="4902200" cy="4889500"/>
          </a:xfrm>
          <a:custGeom>
            <a:avLst/>
            <a:gdLst/>
            <a:ahLst/>
            <a:cxnLst>
              <a:cxn ang="3">
                <a:pos x="hc" y="t"/>
              </a:cxn>
              <a:cxn ang="cd2">
                <a:pos x="l" y="vc"/>
              </a:cxn>
              <a:cxn ang="cd4">
                <a:pos x="hc" y="b"/>
              </a:cxn>
              <a:cxn ang="0">
                <a:pos x="r" y="vc"/>
              </a:cxn>
            </a:cxnLst>
            <a:rect l="l" t="t" r="r" b="b"/>
            <a:pathLst>
              <a:path w="7720" h="7700">
                <a:moveTo>
                  <a:pt x="825" y="0"/>
                </a:moveTo>
                <a:lnTo>
                  <a:pt x="7720" y="0"/>
                </a:lnTo>
                <a:lnTo>
                  <a:pt x="7720" y="6862"/>
                </a:lnTo>
                <a:lnTo>
                  <a:pt x="7683" y="6886"/>
                </a:lnTo>
                <a:cubicBezTo>
                  <a:pt x="6902" y="7401"/>
                  <a:pt x="5966" y="7700"/>
                  <a:pt x="4960" y="7700"/>
                </a:cubicBezTo>
                <a:cubicBezTo>
                  <a:pt x="2221" y="7700"/>
                  <a:pt x="0" y="5479"/>
                  <a:pt x="0" y="2740"/>
                </a:cubicBezTo>
                <a:cubicBezTo>
                  <a:pt x="0" y="1734"/>
                  <a:pt x="299" y="798"/>
                  <a:pt x="814" y="17"/>
                </a:cubicBezTo>
                <a:lnTo>
                  <a:pt x="825" y="0"/>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中黑S" panose="00020600040101010101" charset="-122"/>
            </a:endParaRPr>
          </a:p>
        </p:txBody>
      </p:sp>
      <p:sp>
        <p:nvSpPr>
          <p:cNvPr id="9" name="任意多边形 8"/>
          <p:cNvSpPr/>
          <p:nvPr userDrawn="1"/>
        </p:nvSpPr>
        <p:spPr>
          <a:xfrm>
            <a:off x="0" y="4740275"/>
            <a:ext cx="3848100" cy="2117725"/>
          </a:xfrm>
          <a:custGeom>
            <a:avLst/>
            <a:gdLst>
              <a:gd name="connsiteX0" fmla="*/ 0 w 7636"/>
              <a:gd name="connsiteY0" fmla="*/ 4606 h 4606"/>
              <a:gd name="connsiteX1" fmla="*/ 0 w 7636"/>
              <a:gd name="connsiteY1" fmla="*/ 0 h 4606"/>
              <a:gd name="connsiteX2" fmla="*/ 2938 w 7636"/>
              <a:gd name="connsiteY2" fmla="*/ 2696 h 4606"/>
              <a:gd name="connsiteX3" fmla="*/ 7636 w 7636"/>
              <a:gd name="connsiteY3" fmla="*/ 4606 h 4606"/>
              <a:gd name="connsiteX4" fmla="*/ 0 w 7636"/>
              <a:gd name="connsiteY4" fmla="*/ 4606 h 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6" h="4606">
                <a:moveTo>
                  <a:pt x="0" y="4606"/>
                </a:moveTo>
                <a:lnTo>
                  <a:pt x="0" y="0"/>
                </a:lnTo>
                <a:cubicBezTo>
                  <a:pt x="494" y="501"/>
                  <a:pt x="589" y="2529"/>
                  <a:pt x="2938" y="2696"/>
                </a:cubicBezTo>
                <a:cubicBezTo>
                  <a:pt x="5287" y="2863"/>
                  <a:pt x="6711" y="3787"/>
                  <a:pt x="7636" y="4606"/>
                </a:cubicBezTo>
                <a:lnTo>
                  <a:pt x="0" y="4606"/>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pic>
        <p:nvPicPr>
          <p:cNvPr id="7" name="图片 6" descr="4@1000x"/>
          <p:cNvPicPr>
            <a:picLocks noChangeAspect="1"/>
          </p:cNvPicPr>
          <p:nvPr userDrawn="1"/>
        </p:nvPicPr>
        <p:blipFill>
          <a:blip r:embed="rId2">
            <a:lum contrast="6000"/>
          </a:blip>
          <a:stretch>
            <a:fillRect/>
          </a:stretch>
        </p:blipFill>
        <p:spPr>
          <a:xfrm>
            <a:off x="548005" y="5307965"/>
            <a:ext cx="2042795" cy="1130935"/>
          </a:xfrm>
          <a:prstGeom prst="rect">
            <a:avLst/>
          </a:prstGeom>
        </p:spPr>
      </p:pic>
      <p:pic>
        <p:nvPicPr>
          <p:cNvPr id="8" name="图片 7" descr="资源 4@1000x"/>
          <p:cNvPicPr>
            <a:picLocks noChangeAspect="1"/>
          </p:cNvPicPr>
          <p:nvPr userDrawn="1"/>
        </p:nvPicPr>
        <p:blipFill>
          <a:blip r:embed="rId3">
            <a:lum contrast="6000"/>
          </a:blip>
          <a:stretch>
            <a:fillRect/>
          </a:stretch>
        </p:blipFill>
        <p:spPr>
          <a:xfrm>
            <a:off x="7792085" y="1857375"/>
            <a:ext cx="4085590" cy="41884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cs typeface="汉仪中黑S" panose="00020600040101010101" charset="-122"/>
              </a:defRPr>
            </a:lvl1p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cs typeface="汉仪中黑S"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a:defRPr>
                <a:cs typeface="汉仪中黑S" panose="00020600040101010101" charset="-122"/>
              </a:defRPr>
            </a:lvl1pPr>
            <a:lvl2pPr>
              <a:defRPr>
                <a:cs typeface="汉仪中黑S" panose="00020600040101010101" charset="-122"/>
              </a:defRPr>
            </a:lvl2pPr>
            <a:lvl3pPr>
              <a:defRPr>
                <a:cs typeface="汉仪中黑S" panose="00020600040101010101" charset="-122"/>
              </a:defRPr>
            </a:lvl3pPr>
            <a:lvl4pPr>
              <a:defRPr>
                <a:cs typeface="汉仪中黑S" panose="00020600040101010101" charset="-122"/>
              </a:defRPr>
            </a:lvl4pPr>
            <a:lvl5pPr>
              <a:defRPr>
                <a:cs typeface="汉仪中黑S"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cs typeface="汉仪中黑S"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a:defRPr>
                <a:cs typeface="汉仪中黑S" panose="00020600040101010101" charset="-122"/>
              </a:defRPr>
            </a:lvl1pPr>
            <a:lvl2pPr>
              <a:defRPr>
                <a:cs typeface="汉仪中黑S" panose="00020600040101010101" charset="-122"/>
              </a:defRPr>
            </a:lvl2pPr>
            <a:lvl3pPr>
              <a:defRPr>
                <a:cs typeface="汉仪中黑S" panose="00020600040101010101" charset="-122"/>
              </a:defRPr>
            </a:lvl3pPr>
            <a:lvl4pPr>
              <a:defRPr>
                <a:cs typeface="汉仪中黑S" panose="00020600040101010101" charset="-122"/>
              </a:defRPr>
            </a:lvl4pPr>
            <a:lvl5pPr>
              <a:defRPr>
                <a:cs typeface="汉仪中黑S"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cs typeface="汉仪中黑S" panose="00020600040101010101" charset="-122"/>
              </a:defRPr>
            </a:lvl1p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cs typeface="汉仪中黑S" panose="00020600040101010101" charset="-122"/>
              </a:defRPr>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lvl1pPr>
              <a:defRPr>
                <a:cs typeface="汉仪中黑S" panose="00020600040101010101"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lvl1pPr>
              <a:defRPr>
                <a:cs typeface="汉仪中黑S" panose="00020600040101010101" charset="-122"/>
              </a:defRPr>
            </a:lvl1p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lvl1pPr>
              <a:defRPr>
                <a:cs typeface="汉仪中黑S" panose="00020600040101010101" charset="-122"/>
              </a:defRPr>
            </a:lvl1p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a:cs typeface="汉仪中黑S" panose="00020600040101010101" charset="-122"/>
              </a:defRPr>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cs typeface="汉仪中黑S" panose="00020600040101010101" charset="-122"/>
              </a:defRPr>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cs typeface="汉仪中黑S" panose="00020600040101010101" charset="-122"/>
              </a:defRPr>
            </a:lvl1pPr>
            <a:lvl2pPr marL="685800" indent="-228600">
              <a:defRPr spc="300">
                <a:cs typeface="汉仪中黑S" panose="00020600040101010101" charset="-122"/>
              </a:defRPr>
            </a:lvl2pPr>
            <a:lvl3pPr marL="1143000" indent="-228600">
              <a:defRPr spc="300">
                <a:cs typeface="汉仪中黑S" panose="00020600040101010101" charset="-122"/>
              </a:defRPr>
            </a:lvl3pPr>
            <a:lvl4pPr marL="1600200" indent="-228600">
              <a:defRPr spc="300">
                <a:cs typeface="汉仪中黑S" panose="00020600040101010101" charset="-122"/>
              </a:defRPr>
            </a:lvl4pPr>
            <a:lvl5pPr marL="2057400" indent="-228600">
              <a:defRPr spc="300">
                <a:cs typeface="汉仪中黑S"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3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1EC">
            <a:alpha val="73000"/>
          </a:srgbClr>
        </a:solidFill>
        <a:effectLst/>
      </p:bgPr>
    </p:bg>
    <p:spTree>
      <p:nvGrpSpPr>
        <p:cNvPr id="1" name=""/>
        <p:cNvGrpSpPr/>
        <p:nvPr/>
      </p:nvGrpSpPr>
      <p:grpSpPr>
        <a:xfrm>
          <a:off x="0" y="0"/>
          <a:ext cx="0" cy="0"/>
          <a:chOff x="0" y="0"/>
          <a:chExt cx="0" cy="0"/>
        </a:xfrm>
      </p:grpSpPr>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80.xml"/><Relationship Id="rId7" Type="http://schemas.openxmlformats.org/officeDocument/2006/relationships/image" Target="../media/image17.png"/><Relationship Id="rId6" Type="http://schemas.openxmlformats.org/officeDocument/2006/relationships/tags" Target="../tags/tag79.xml"/><Relationship Id="rId5" Type="http://schemas.openxmlformats.org/officeDocument/2006/relationships/image" Target="../media/image16.png"/><Relationship Id="rId4" Type="http://schemas.openxmlformats.org/officeDocument/2006/relationships/image" Target="../media/image10.png"/><Relationship Id="rId3" Type="http://schemas.openxmlformats.org/officeDocument/2006/relationships/hyperlink" Target="https://www.66law.cn/special/sangjia/" TargetMode="External"/><Relationship Id="rId2" Type="http://schemas.openxmlformats.org/officeDocument/2006/relationships/hyperlink" Target="https://www.66law.cn/special/jiejiari/" TargetMode="External"/><Relationship Id="rId1" Type="http://schemas.openxmlformats.org/officeDocument/2006/relationships/hyperlink" Target="https://www.66law.cn/special/tqgz/" TargetMode="Externa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82.xml"/><Relationship Id="rId5" Type="http://schemas.openxmlformats.org/officeDocument/2006/relationships/image" Target="../media/image17.png"/><Relationship Id="rId4" Type="http://schemas.openxmlformats.org/officeDocument/2006/relationships/tags" Target="../tags/tag81.xml"/><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hyperlink" Target="https://www.66law.cn/special/ldzy/" TargetMode="Externa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85.xml"/><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tags" Target="../tags/tag84.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89.xml"/><Relationship Id="rId5" Type="http://schemas.openxmlformats.org/officeDocument/2006/relationships/image" Target="../media/image20.png"/><Relationship Id="rId4" Type="http://schemas.openxmlformats.org/officeDocument/2006/relationships/tags" Target="../tags/tag88.xml"/><Relationship Id="rId3" Type="http://schemas.openxmlformats.org/officeDocument/2006/relationships/image" Target="../media/image19.png"/><Relationship Id="rId2" Type="http://schemas.openxmlformats.org/officeDocument/2006/relationships/tags" Target="../tags/tag87.xml"/><Relationship Id="rId1" Type="http://schemas.openxmlformats.org/officeDocument/2006/relationships/tags" Target="../tags/tag86.xml"/></Relationships>
</file>

<file path=ppt/slides/_rels/slide15.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image" Target="../media/image23.png"/><Relationship Id="rId7" Type="http://schemas.openxmlformats.org/officeDocument/2006/relationships/tags" Target="../tags/tag94.xml"/><Relationship Id="rId6" Type="http://schemas.openxmlformats.org/officeDocument/2006/relationships/image" Target="../media/image22.png"/><Relationship Id="rId5" Type="http://schemas.openxmlformats.org/officeDocument/2006/relationships/tags" Target="../tags/tag93.xml"/><Relationship Id="rId4" Type="http://schemas.openxmlformats.org/officeDocument/2006/relationships/image" Target="../media/image21.png"/><Relationship Id="rId3" Type="http://schemas.openxmlformats.org/officeDocument/2006/relationships/tags" Target="../tags/tag92.xml"/><Relationship Id="rId2" Type="http://schemas.openxmlformats.org/officeDocument/2006/relationships/tags" Target="../tags/tag91.xml"/><Relationship Id="rId10" Type="http://schemas.openxmlformats.org/officeDocument/2006/relationships/slideLayout" Target="../slideLayouts/slideLayout3.xml"/><Relationship Id="rId1" Type="http://schemas.openxmlformats.org/officeDocument/2006/relationships/tags" Target="../tags/tag90.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7.xml"/><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98.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hyperlink" Target="https://www.66law.cn/special/htzzh/" TargetMode="External"/></Relationships>
</file>

<file path=ppt/slides/_rels/slide19.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image" Target="../media/image29.svg"/><Relationship Id="rId4" Type="http://schemas.openxmlformats.org/officeDocument/2006/relationships/tags" Target="../tags/tag100.xml"/><Relationship Id="rId3" Type="http://schemas.openxmlformats.org/officeDocument/2006/relationships/image" Target="../media/image28.svg"/><Relationship Id="rId2" Type="http://schemas.openxmlformats.org/officeDocument/2006/relationships/image" Target="../media/image27.png"/><Relationship Id="rId10" Type="http://schemas.openxmlformats.org/officeDocument/2006/relationships/slideLayout" Target="../slideLayouts/slideLayout3.xml"/><Relationship Id="rId1" Type="http://schemas.openxmlformats.org/officeDocument/2006/relationships/tags" Target="../tags/tag99.xml"/></Relationships>
</file>

<file path=ppt/slides/_rels/slide2.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2" Type="http://schemas.openxmlformats.org/officeDocument/2006/relationships/slideLayout" Target="../slideLayouts/slideLayout2.xml"/><Relationship Id="rId21" Type="http://schemas.openxmlformats.org/officeDocument/2006/relationships/tags" Target="../tags/tag58.xml"/><Relationship Id="rId20" Type="http://schemas.openxmlformats.org/officeDocument/2006/relationships/tags" Target="../tags/tag57.xml"/><Relationship Id="rId2" Type="http://schemas.openxmlformats.org/officeDocument/2006/relationships/tags" Target="../tags/tag39.xml"/><Relationship Id="rId19" Type="http://schemas.openxmlformats.org/officeDocument/2006/relationships/tags" Target="../tags/tag56.xml"/><Relationship Id="rId18" Type="http://schemas.openxmlformats.org/officeDocument/2006/relationships/tags" Target="../tags/tag55.xml"/><Relationship Id="rId17" Type="http://schemas.openxmlformats.org/officeDocument/2006/relationships/tags" Target="../tags/tag54.xml"/><Relationship Id="rId16" Type="http://schemas.openxmlformats.org/officeDocument/2006/relationships/tags" Target="../tags/tag53.xml"/><Relationship Id="rId15" Type="http://schemas.openxmlformats.org/officeDocument/2006/relationships/tags" Target="../tags/tag52.xml"/><Relationship Id="rId14" Type="http://schemas.openxmlformats.org/officeDocument/2006/relationships/tags" Target="../tags/tag51.xml"/><Relationship Id="rId13" Type="http://schemas.openxmlformats.org/officeDocument/2006/relationships/tags" Target="../tags/tag50.xml"/><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tags" Target="../tags/tag38.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6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6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62.xml"/><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65.xml"/><Relationship Id="rId6" Type="http://schemas.openxmlformats.org/officeDocument/2006/relationships/image" Target="../media/image15.png"/><Relationship Id="rId5" Type="http://schemas.openxmlformats.org/officeDocument/2006/relationships/tags" Target="../tags/tag64.xml"/><Relationship Id="rId4" Type="http://schemas.openxmlformats.org/officeDocument/2006/relationships/image" Target="../media/image2.png"/><Relationship Id="rId3" Type="http://schemas.openxmlformats.org/officeDocument/2006/relationships/image" Target="../media/image14.png"/><Relationship Id="rId2" Type="http://schemas.openxmlformats.org/officeDocument/2006/relationships/hyperlink" Target="https://www.66law.cn/topic2010/fdtgnl/" TargetMode="Externa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hyperlink" Target="https://www.66law.cn/special/chanjia/" TargetMode="External"/><Relationship Id="rId6" Type="http://schemas.openxmlformats.org/officeDocument/2006/relationships/hyperlink" Target="https://www.66law.cn/special/rkyjhsyf/" TargetMode="Externa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8" Type="http://schemas.openxmlformats.org/officeDocument/2006/relationships/slideLayout" Target="../slideLayouts/slideLayout3.xml"/><Relationship Id="rId17" Type="http://schemas.openxmlformats.org/officeDocument/2006/relationships/tags" Target="../tags/tag78.xml"/><Relationship Id="rId16" Type="http://schemas.openxmlformats.org/officeDocument/2006/relationships/image" Target="../media/image2.png"/><Relationship Id="rId15" Type="http://schemas.openxmlformats.org/officeDocument/2006/relationships/image" Target="../media/image14.png"/><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582930" y="2487295"/>
            <a:ext cx="5761990" cy="783590"/>
          </a:xfrm>
          <a:prstGeom prst="rect">
            <a:avLst/>
          </a:prstGeom>
          <a:noFill/>
        </p:spPr>
        <p:txBody>
          <a:bodyPr wrap="square" rtlCol="0">
            <a:spAutoFit/>
          </a:bodyPr>
          <a:lstStyle/>
          <a:p>
            <a:pPr algn="l"/>
            <a:r>
              <a:rPr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增强</a:t>
            </a:r>
            <a:r>
              <a:rPr lang="zh-CN"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青少年</a:t>
            </a:r>
            <a:r>
              <a:rPr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.法制意识</a:t>
            </a:r>
            <a:endParaRPr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 name="明月设计3"/>
          <p:cNvSpPr/>
          <p:nvPr/>
        </p:nvSpPr>
        <p:spPr>
          <a:xfrm>
            <a:off x="638810" y="3480753"/>
            <a:ext cx="1846580" cy="426720"/>
          </a:xfrm>
          <a:prstGeom prst="roundRect">
            <a:avLst>
              <a:gd name="adj" fmla="val 50000"/>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endParaRPr>
          </a:p>
        </p:txBody>
      </p:sp>
      <p:sp>
        <p:nvSpPr>
          <p:cNvPr id="8" name="明月设计4"/>
          <p:cNvSpPr txBox="1"/>
          <p:nvPr/>
        </p:nvSpPr>
        <p:spPr>
          <a:xfrm>
            <a:off x="793115" y="3533775"/>
            <a:ext cx="1537335" cy="321945"/>
          </a:xfrm>
          <a:prstGeom prst="rect">
            <a:avLst/>
          </a:prstGeom>
          <a:noFill/>
        </p:spPr>
        <p:txBody>
          <a:bodyPr wrap="square" rtlCol="0">
            <a:spAutoFit/>
          </a:bodyPr>
          <a:lstStyle/>
          <a:p>
            <a:pPr algn="ctr" fontAlgn="auto">
              <a:lnSpc>
                <a:spcPts val="1800"/>
              </a:lnSpc>
            </a:pPr>
            <a:r>
              <a:rPr lang="zh-CN" sz="1400" cap="all" dirty="0">
                <a:solidFill>
                  <a:srgbClr val="FFF5F1">
                    <a:alpha val="70000"/>
                  </a:srgbClr>
                </a:solidFill>
                <a:uFillTx/>
                <a:latin typeface="汉仪中黑S" panose="00020600040101010101" charset="-122"/>
                <a:ea typeface="汉仪中黑S" panose="00020600040101010101" charset="-122"/>
                <a:cs typeface="汉仪中黑S" panose="00020600040101010101" charset="-122"/>
                <a:sym typeface="+mn-lt"/>
              </a:rPr>
              <a:t>法律</a:t>
            </a:r>
            <a:r>
              <a:rPr lang="zh-CN" sz="1400" cap="all" dirty="0">
                <a:solidFill>
                  <a:srgbClr val="FFF5F1">
                    <a:alpha val="70000"/>
                  </a:srgbClr>
                </a:solidFill>
                <a:uFillTx/>
                <a:latin typeface="汉仪中黑S" panose="00020600040101010101" charset="-122"/>
                <a:ea typeface="汉仪中黑S" panose="00020600040101010101" charset="-122"/>
                <a:cs typeface="汉仪中黑S" panose="00020600040101010101" charset="-122"/>
                <a:sym typeface="+mn-lt"/>
              </a:rPr>
              <a:t>讲堂</a:t>
            </a:r>
            <a:endParaRPr lang="zh-CN" sz="1400" cap="all" dirty="0">
              <a:solidFill>
                <a:srgbClr val="FFF5F1">
                  <a:alpha val="70000"/>
                </a:srgb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12" name="明月设计6"/>
          <p:cNvGrpSpPr/>
          <p:nvPr/>
        </p:nvGrpSpPr>
        <p:grpSpPr>
          <a:xfrm>
            <a:off x="424815" y="6389370"/>
            <a:ext cx="597535" cy="133350"/>
            <a:chOff x="2813" y="9615"/>
            <a:chExt cx="1094" cy="250"/>
          </a:xfrm>
        </p:grpSpPr>
        <p:sp>
          <p:nvSpPr>
            <p:cNvPr id="10" name="明月设计6-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1" name="明月设计6-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3" name="明月设计6-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6" name="明月设计7" descr="7b0a20202020227461726765744d6f64756c65223a202270726f636573734f6e6c696e65466f6e7473220a7d0a"/>
          <p:cNvSpPr txBox="1"/>
          <p:nvPr/>
        </p:nvSpPr>
        <p:spPr>
          <a:xfrm>
            <a:off x="582930" y="1684020"/>
            <a:ext cx="4217670" cy="629920"/>
          </a:xfrm>
          <a:prstGeom prst="rect">
            <a:avLst/>
          </a:prstGeom>
          <a:noFill/>
        </p:spPr>
        <p:txBody>
          <a:bodyPr wrap="square" rtlCol="0">
            <a:spAutoFit/>
          </a:bodyPr>
          <a:lstStyle/>
          <a:p>
            <a:pPr algn="l">
              <a:buClrTx/>
              <a:buSzTx/>
              <a:buFontTx/>
            </a:pPr>
            <a:r>
              <a:rPr sz="3500">
                <a:solidFill>
                  <a:srgbClr val="FE9805"/>
                </a:solidFill>
                <a:uFillTx/>
                <a:latin typeface="汉仪雅酷黑 75W" panose="020B0804020202020204" charset="-122"/>
                <a:ea typeface="汉仪雅酷黑 75W" panose="020B0804020202020204" charset="-122"/>
                <a:cs typeface="汉仪中黑S" panose="00020600040101010101" charset="-122"/>
                <a:sym typeface="+mn-lt"/>
              </a:rPr>
              <a:t>初入职场的劳动常识</a:t>
            </a:r>
            <a:endParaRPr sz="3500">
              <a:solidFill>
                <a:srgbClr val="FE9805"/>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60527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 初入职场的劳动常识——守护兼职劳动权益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 name="矩形 4"/>
          <p:cNvSpPr/>
          <p:nvPr/>
        </p:nvSpPr>
        <p:spPr>
          <a:xfrm>
            <a:off x="1073135" y="2193963"/>
            <a:ext cx="3581430" cy="372025"/>
          </a:xfrm>
          <a:prstGeom prst="rect">
            <a:avLst/>
          </a:prstGeom>
        </p:spPr>
        <p:txBody>
          <a:bodyPr wrap="none">
            <a:spAutoFit/>
          </a:bodyPr>
          <a:lstStyle/>
          <a:p>
            <a:pPr>
              <a:lnSpc>
                <a:spcPct val="125000"/>
              </a:lnSpc>
            </a:pPr>
            <a:r>
              <a:rPr lang="en-US" altLang="zh-CN" sz="1600" dirty="0">
                <a:effectLst/>
                <a:latin typeface="微软雅黑" panose="020B0503020204020204" charset="-122"/>
                <a:ea typeface="微软雅黑" panose="020B0503020204020204" charset="-122"/>
              </a:rPr>
              <a:t>(1) </a:t>
            </a:r>
            <a:r>
              <a:rPr lang="zh-CN" altLang="en-US" sz="1600" dirty="0">
                <a:effectLst/>
                <a:latin typeface="微软雅黑" panose="020B0503020204020204" charset="-122"/>
                <a:ea typeface="微软雅黑" panose="020B0503020204020204" charset="-122"/>
              </a:rPr>
              <a:t>享有平等就业和选择职业的权利。</a:t>
            </a:r>
            <a:endParaRPr lang="zh-CN" altLang="en-US" sz="1600" dirty="0">
              <a:latin typeface="微软雅黑" panose="020B0503020204020204" charset="-122"/>
              <a:ea typeface="微软雅黑" panose="020B0503020204020204" charset="-122"/>
            </a:endParaRPr>
          </a:p>
        </p:txBody>
      </p:sp>
      <p:sp>
        <p:nvSpPr>
          <p:cNvPr id="2" name="矩形 1"/>
          <p:cNvSpPr/>
          <p:nvPr/>
        </p:nvSpPr>
        <p:spPr>
          <a:xfrm>
            <a:off x="1073135" y="3040005"/>
            <a:ext cx="9872369" cy="679801"/>
          </a:xfrm>
          <a:prstGeom prst="rect">
            <a:avLst/>
          </a:prstGeom>
        </p:spPr>
        <p:txBody>
          <a:bodyPr wrap="square">
            <a:spAutoFit/>
          </a:bodyPr>
          <a:lstStyle/>
          <a:p>
            <a:pPr>
              <a:lnSpc>
                <a:spcPct val="125000"/>
              </a:lnSpc>
            </a:pPr>
            <a:r>
              <a:rPr lang="en-US" altLang="zh-CN" sz="1600" dirty="0">
                <a:effectLst/>
                <a:latin typeface="微软雅黑" panose="020B0503020204020204" charset="-122"/>
                <a:ea typeface="微软雅黑" panose="020B0503020204020204" charset="-122"/>
              </a:rPr>
              <a:t>(2)</a:t>
            </a:r>
            <a:r>
              <a:rPr lang="zh-CN" altLang="en-US" sz="1600" dirty="0">
                <a:effectLst/>
                <a:latin typeface="微软雅黑" panose="020B0503020204020204" charset="-122"/>
                <a:ea typeface="微软雅黑" panose="020B0503020204020204" charset="-122"/>
              </a:rPr>
              <a:t>有取得劳动报酬的权利，用人单位应当按月以货币形式支付给劳动者本人工资，不得</a:t>
            </a:r>
            <a:r>
              <a:rPr lang="zh-CN" altLang="en-US" sz="1600" dirty="0">
                <a:effectLst/>
                <a:latin typeface="微软雅黑" panose="020B0503020204020204" charset="-122"/>
                <a:ea typeface="微软雅黑" panose="020B0503020204020204" charset="-122"/>
                <a:hlinkClick r:id="rId1" tooltip="无故拖欠"/>
              </a:rPr>
              <a:t>无故拖欠</a:t>
            </a:r>
            <a:r>
              <a:rPr lang="zh-CN" altLang="en-US" sz="1600" dirty="0">
                <a:effectLst/>
                <a:latin typeface="微软雅黑" panose="020B0503020204020204" charset="-122"/>
                <a:ea typeface="微软雅黑" panose="020B0503020204020204" charset="-122"/>
              </a:rPr>
              <a:t>或克扣工资。劳动者在</a:t>
            </a:r>
            <a:r>
              <a:rPr lang="zh-CN" altLang="en-US" sz="1600" dirty="0">
                <a:effectLst/>
                <a:latin typeface="微软雅黑" panose="020B0503020204020204" charset="-122"/>
                <a:ea typeface="微软雅黑" panose="020B0503020204020204" charset="-122"/>
                <a:hlinkClick r:id="rId2" tooltip="法定节假日"/>
              </a:rPr>
              <a:t>法定节假日</a:t>
            </a:r>
            <a:r>
              <a:rPr lang="zh-CN" altLang="en-US" sz="1600" dirty="0">
                <a:effectLst/>
                <a:latin typeface="微软雅黑" panose="020B0503020204020204" charset="-122"/>
                <a:ea typeface="微软雅黑" panose="020B0503020204020204" charset="-122"/>
              </a:rPr>
              <a:t>、婚</a:t>
            </a:r>
            <a:r>
              <a:rPr lang="zh-CN" altLang="en-US" sz="1600" dirty="0">
                <a:effectLst/>
                <a:latin typeface="微软雅黑" panose="020B0503020204020204" charset="-122"/>
                <a:ea typeface="微软雅黑" panose="020B0503020204020204" charset="-122"/>
                <a:hlinkClick r:id="rId3" tooltip="丧假"/>
              </a:rPr>
              <a:t>丧假</a:t>
            </a:r>
            <a:r>
              <a:rPr lang="zh-CN" altLang="en-US" sz="1600" dirty="0">
                <a:effectLst/>
                <a:latin typeface="微软雅黑" panose="020B0503020204020204" charset="-122"/>
                <a:ea typeface="微软雅黑" panose="020B0503020204020204" charset="-122"/>
              </a:rPr>
              <a:t>期间及社会活动期间也应当有权利取得工资。</a:t>
            </a:r>
            <a:endParaRPr lang="zh-CN" altLang="en-US" sz="1600" dirty="0">
              <a:latin typeface="微软雅黑" panose="020B0503020204020204" charset="-122"/>
              <a:ea typeface="微软雅黑" panose="020B0503020204020204" charset="-122"/>
            </a:endParaRPr>
          </a:p>
        </p:txBody>
      </p:sp>
      <p:sp>
        <p:nvSpPr>
          <p:cNvPr id="7" name="矩形 6"/>
          <p:cNvSpPr/>
          <p:nvPr/>
        </p:nvSpPr>
        <p:spPr>
          <a:xfrm>
            <a:off x="1075010" y="4007811"/>
            <a:ext cx="9870494" cy="679801"/>
          </a:xfrm>
          <a:prstGeom prst="rect">
            <a:avLst/>
          </a:prstGeom>
        </p:spPr>
        <p:txBody>
          <a:bodyPr wrap="square">
            <a:spAutoFit/>
          </a:bodyPr>
          <a:lstStyle/>
          <a:p>
            <a:pPr>
              <a:lnSpc>
                <a:spcPct val="125000"/>
              </a:lnSpc>
            </a:pPr>
            <a:r>
              <a:rPr lang="en-US" altLang="zh-CN" sz="1600" dirty="0">
                <a:effectLst/>
                <a:latin typeface="微软雅黑" panose="020B0503020204020204" charset="-122"/>
                <a:ea typeface="微软雅黑" panose="020B0503020204020204" charset="-122"/>
              </a:rPr>
              <a:t>3)</a:t>
            </a:r>
            <a:r>
              <a:rPr lang="zh-CN" altLang="en-US" sz="1600" dirty="0">
                <a:effectLst/>
                <a:latin typeface="微软雅黑" panose="020B0503020204020204" charset="-122"/>
                <a:ea typeface="微软雅黑" panose="020B0503020204020204" charset="-122"/>
              </a:rPr>
              <a:t>有休息、休假的权利。用人单位应保证劳动者每周至少休息一天，每日工作不应超过</a:t>
            </a:r>
            <a:r>
              <a:rPr lang="en-US" altLang="zh-CN" sz="1600" dirty="0">
                <a:effectLst/>
                <a:latin typeface="微软雅黑" panose="020B0503020204020204" charset="-122"/>
                <a:ea typeface="微软雅黑" panose="020B0503020204020204" charset="-122"/>
              </a:rPr>
              <a:t>8</a:t>
            </a:r>
            <a:r>
              <a:rPr lang="zh-CN" altLang="en-US" sz="1600" dirty="0">
                <a:effectLst/>
                <a:latin typeface="微软雅黑" panose="020B0503020204020204" charset="-122"/>
                <a:ea typeface="微软雅黑" panose="020B0503020204020204" charset="-122"/>
              </a:rPr>
              <a:t>小时，平均每周工作不应超过</a:t>
            </a:r>
            <a:r>
              <a:rPr lang="en-US" altLang="zh-CN" sz="1600" dirty="0">
                <a:effectLst/>
                <a:latin typeface="微软雅黑" panose="020B0503020204020204" charset="-122"/>
                <a:ea typeface="微软雅黑" panose="020B0503020204020204" charset="-122"/>
              </a:rPr>
              <a:t>44</a:t>
            </a:r>
            <a:r>
              <a:rPr lang="zh-CN" altLang="en-US" sz="1600" dirty="0">
                <a:effectLst/>
                <a:latin typeface="微软雅黑" panose="020B0503020204020204" charset="-122"/>
                <a:ea typeface="微软雅黑" panose="020B0503020204020204" charset="-122"/>
              </a:rPr>
              <a:t>小时。如果用人单位由于生产需要而延长工作时间，应与劳动者协商，每天最长不超过</a:t>
            </a:r>
            <a:r>
              <a:rPr lang="en-US" altLang="zh-CN" sz="1600" dirty="0">
                <a:effectLst/>
                <a:latin typeface="微软雅黑" panose="020B0503020204020204" charset="-122"/>
                <a:ea typeface="微软雅黑" panose="020B0503020204020204" charset="-122"/>
              </a:rPr>
              <a:t>3</a:t>
            </a:r>
            <a:r>
              <a:rPr lang="zh-CN" altLang="en-US" sz="1600" dirty="0">
                <a:effectLst/>
                <a:latin typeface="微软雅黑" panose="020B0503020204020204" charset="-122"/>
                <a:ea typeface="微软雅黑" panose="020B0503020204020204" charset="-122"/>
              </a:rPr>
              <a:t>小时。</a:t>
            </a:r>
            <a:endParaRPr lang="zh-CN" altLang="en-US" sz="1600" dirty="0">
              <a:latin typeface="微软雅黑" panose="020B0503020204020204" charset="-122"/>
              <a:ea typeface="微软雅黑" panose="020B0503020204020204" charset="-122"/>
            </a:endParaRPr>
          </a:p>
        </p:txBody>
      </p:sp>
      <p:sp>
        <p:nvSpPr>
          <p:cNvPr id="10" name="矩形 9"/>
          <p:cNvSpPr/>
          <p:nvPr/>
        </p:nvSpPr>
        <p:spPr>
          <a:xfrm>
            <a:off x="850900" y="2982846"/>
            <a:ext cx="10388600" cy="792672"/>
          </a:xfrm>
          <a:prstGeom prst="rect">
            <a:avLst/>
          </a:prstGeom>
          <a:noFill/>
          <a:ln>
            <a:solidFill>
              <a:srgbClr val="224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850900" y="3951375"/>
            <a:ext cx="10388600" cy="792672"/>
          </a:xfrm>
          <a:prstGeom prst="rect">
            <a:avLst/>
          </a:prstGeom>
          <a:noFill/>
          <a:ln>
            <a:solidFill>
              <a:srgbClr val="224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850900" y="1983640"/>
            <a:ext cx="10388600" cy="792672"/>
          </a:xfrm>
          <a:prstGeom prst="rect">
            <a:avLst/>
          </a:prstGeom>
          <a:noFill/>
          <a:ln>
            <a:solidFill>
              <a:srgbClr val="224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l="50000" t="20635" r="30000" b="59524"/>
          <a:stretch>
            <a:fillRect/>
          </a:stretch>
        </p:blipFill>
        <p:spPr>
          <a:xfrm rot="7885938" flipH="1" flipV="1">
            <a:off x="7559675" y="1096010"/>
            <a:ext cx="2582545" cy="1441450"/>
          </a:xfrm>
          <a:custGeom>
            <a:avLst/>
            <a:gdLst>
              <a:gd name="connsiteX0" fmla="*/ 0 w 2438400"/>
              <a:gd name="connsiteY0" fmla="*/ 0 h 1360714"/>
              <a:gd name="connsiteX1" fmla="*/ 2098883 w 2438400"/>
              <a:gd name="connsiteY1" fmla="*/ 0 h 1360714"/>
              <a:gd name="connsiteX2" fmla="*/ 2124075 w 2438400"/>
              <a:gd name="connsiteY2" fmla="*/ 36060 h 1360714"/>
              <a:gd name="connsiteX3" fmla="*/ 2329543 w 2438400"/>
              <a:gd name="connsiteY3" fmla="*/ 293915 h 1360714"/>
              <a:gd name="connsiteX4" fmla="*/ 2434148 w 2438400"/>
              <a:gd name="connsiteY4" fmla="*/ 417145 h 1360714"/>
              <a:gd name="connsiteX5" fmla="*/ 2438400 w 2438400"/>
              <a:gd name="connsiteY5" fmla="*/ 418771 h 1360714"/>
              <a:gd name="connsiteX6" fmla="*/ 2438400 w 2438400"/>
              <a:gd name="connsiteY6" fmla="*/ 1360714 h 1360714"/>
              <a:gd name="connsiteX7" fmla="*/ 1468258 w 2438400"/>
              <a:gd name="connsiteY7" fmla="*/ 1360714 h 1360714"/>
              <a:gd name="connsiteX8" fmla="*/ 1445675 w 2438400"/>
              <a:gd name="connsiteY8" fmla="*/ 1317852 h 1360714"/>
              <a:gd name="connsiteX9" fmla="*/ 1393372 w 2438400"/>
              <a:gd name="connsiteY9" fmla="*/ 1219200 h 1360714"/>
              <a:gd name="connsiteX10" fmla="*/ 1099457 w 2438400"/>
              <a:gd name="connsiteY10" fmla="*/ 892629 h 1360714"/>
              <a:gd name="connsiteX11" fmla="*/ 762000 w 2438400"/>
              <a:gd name="connsiteY11" fmla="*/ 990600 h 1360714"/>
              <a:gd name="connsiteX12" fmla="*/ 217715 w 2438400"/>
              <a:gd name="connsiteY12" fmla="*/ 1099457 h 1360714"/>
              <a:gd name="connsiteX13" fmla="*/ 97292 w 2438400"/>
              <a:gd name="connsiteY13" fmla="*/ 1273629 h 1360714"/>
              <a:gd name="connsiteX14" fmla="*/ 70398 w 2438400"/>
              <a:gd name="connsiteY14" fmla="*/ 1360714 h 1360714"/>
              <a:gd name="connsiteX15" fmla="*/ 0 w 2438400"/>
              <a:gd name="connsiteY15" fmla="*/ 1360714 h 136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400" h="1360714">
                <a:moveTo>
                  <a:pt x="0" y="0"/>
                </a:moveTo>
                <a:lnTo>
                  <a:pt x="2098883" y="0"/>
                </a:lnTo>
                <a:lnTo>
                  <a:pt x="2124075" y="36060"/>
                </a:lnTo>
                <a:cubicBezTo>
                  <a:pt x="2198461" y="136072"/>
                  <a:pt x="2292350" y="242208"/>
                  <a:pt x="2329543" y="293915"/>
                </a:cubicBezTo>
                <a:cubicBezTo>
                  <a:pt x="2385333" y="371476"/>
                  <a:pt x="2397239" y="398010"/>
                  <a:pt x="2434148" y="417145"/>
                </a:cubicBezTo>
                <a:lnTo>
                  <a:pt x="2438400" y="418771"/>
                </a:lnTo>
                <a:lnTo>
                  <a:pt x="2438400" y="1360714"/>
                </a:lnTo>
                <a:lnTo>
                  <a:pt x="1468258" y="1360714"/>
                </a:lnTo>
                <a:lnTo>
                  <a:pt x="1445675" y="1317852"/>
                </a:lnTo>
                <a:cubicBezTo>
                  <a:pt x="1425803" y="1282247"/>
                  <a:pt x="1405619" y="1248229"/>
                  <a:pt x="1393372" y="1219200"/>
                </a:cubicBezTo>
                <a:cubicBezTo>
                  <a:pt x="1344386" y="1103086"/>
                  <a:pt x="1204686" y="930729"/>
                  <a:pt x="1099457" y="892629"/>
                </a:cubicBezTo>
                <a:cubicBezTo>
                  <a:pt x="994228" y="854529"/>
                  <a:pt x="908957" y="956129"/>
                  <a:pt x="762000" y="990600"/>
                </a:cubicBezTo>
                <a:cubicBezTo>
                  <a:pt x="615043" y="1025071"/>
                  <a:pt x="337458" y="1023257"/>
                  <a:pt x="217715" y="1099457"/>
                </a:cubicBezTo>
                <a:cubicBezTo>
                  <a:pt x="157844" y="1137557"/>
                  <a:pt x="122012" y="1205593"/>
                  <a:pt x="97292" y="1273629"/>
                </a:cubicBezTo>
                <a:lnTo>
                  <a:pt x="70398" y="1360714"/>
                </a:lnTo>
                <a:lnTo>
                  <a:pt x="0" y="1360714"/>
                </a:lnTo>
                <a:close/>
              </a:path>
            </a:pathLst>
          </a:custGeom>
        </p:spPr>
      </p:pic>
      <p:sp>
        <p:nvSpPr>
          <p:cNvPr id="4" name="矩形 3"/>
          <p:cNvSpPr/>
          <p:nvPr/>
        </p:nvSpPr>
        <p:spPr>
          <a:xfrm>
            <a:off x="3985306" y="1262031"/>
            <a:ext cx="3383280" cy="521970"/>
          </a:xfrm>
          <a:prstGeom prst="rect">
            <a:avLst/>
          </a:prstGeom>
        </p:spPr>
        <p:txBody>
          <a:bodyPr wrap="none">
            <a:spAutoFit/>
          </a:bodyPr>
          <a:lstStyle/>
          <a:p>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rPr>
              <a:t>劳动者应享有的权利</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endParaRPr>
          </a:p>
        </p:txBody>
      </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9750425" y="4830445"/>
            <a:ext cx="2214245" cy="2027555"/>
          </a:xfrm>
          <a:prstGeom prst="rect">
            <a:avLst/>
          </a:prstGeom>
        </p:spPr>
      </p:pic>
      <p:pic>
        <p:nvPicPr>
          <p:cNvPr id="3" name="图片 2"/>
          <p:cNvPicPr>
            <a:picLocks noChangeAspect="1"/>
          </p:cNvPicPr>
          <p:nvPr>
            <p:custDataLst>
              <p:tags r:id="rId6"/>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flipH="1">
            <a:off x="546100" y="4742815"/>
            <a:ext cx="2359660" cy="1972310"/>
          </a:xfrm>
          <a:prstGeom prst="rect">
            <a:avLst/>
          </a:prstGeom>
        </p:spPr>
      </p:pic>
    </p:spTree>
    <p:custDataLst>
      <p:tags r:id="rId8"/>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60527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 初入职场的劳动常识——守护兼职劳动权益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 name="矩形 4"/>
          <p:cNvSpPr/>
          <p:nvPr/>
        </p:nvSpPr>
        <p:spPr>
          <a:xfrm>
            <a:off x="2074611" y="1891532"/>
            <a:ext cx="3520516" cy="338554"/>
          </a:xfrm>
          <a:prstGeom prst="rect">
            <a:avLst/>
          </a:prstGeom>
        </p:spPr>
        <p:txBody>
          <a:bodyPr wrap="none">
            <a:spAutoFit/>
          </a:bodyPr>
          <a:lstStyle/>
          <a:p>
            <a:r>
              <a:rPr lang="en-US" altLang="zh-CN" sz="1600" dirty="0">
                <a:effectLst/>
                <a:latin typeface="微软雅黑" panose="020B0503020204020204" charset="-122"/>
                <a:ea typeface="微软雅黑" panose="020B0503020204020204" charset="-122"/>
              </a:rPr>
              <a:t>(4)</a:t>
            </a:r>
            <a:r>
              <a:rPr lang="zh-CN" altLang="en-US" sz="1600" dirty="0">
                <a:effectLst/>
                <a:latin typeface="微软雅黑" panose="020B0503020204020204" charset="-122"/>
                <a:ea typeface="微软雅黑" panose="020B0503020204020204" charset="-122"/>
              </a:rPr>
              <a:t>有获得劳动安全卫生保护的权利。</a:t>
            </a:r>
            <a:endParaRPr lang="zh-CN" altLang="en-US" sz="1600" dirty="0">
              <a:latin typeface="微软雅黑" panose="020B0503020204020204" charset="-122"/>
              <a:ea typeface="微软雅黑" panose="020B0503020204020204" charset="-122"/>
            </a:endParaRPr>
          </a:p>
        </p:txBody>
      </p:sp>
      <p:sp>
        <p:nvSpPr>
          <p:cNvPr id="2" name="矩形 1"/>
          <p:cNvSpPr/>
          <p:nvPr/>
        </p:nvSpPr>
        <p:spPr>
          <a:xfrm>
            <a:off x="2074611" y="2649573"/>
            <a:ext cx="3110147" cy="338554"/>
          </a:xfrm>
          <a:prstGeom prst="rect">
            <a:avLst/>
          </a:prstGeom>
        </p:spPr>
        <p:txBody>
          <a:bodyPr wrap="none">
            <a:spAutoFit/>
          </a:bodyPr>
          <a:lstStyle/>
          <a:p>
            <a:r>
              <a:rPr lang="en-US" altLang="zh-CN" sz="1600" dirty="0">
                <a:effectLst/>
                <a:latin typeface="微软雅黑" panose="020B0503020204020204" charset="-122"/>
                <a:ea typeface="微软雅黑" panose="020B0503020204020204" charset="-122"/>
              </a:rPr>
              <a:t>(5)</a:t>
            </a:r>
            <a:r>
              <a:rPr lang="zh-CN" altLang="en-US" sz="1600" dirty="0">
                <a:effectLst/>
                <a:latin typeface="微软雅黑" panose="020B0503020204020204" charset="-122"/>
                <a:ea typeface="微软雅黑" panose="020B0503020204020204" charset="-122"/>
              </a:rPr>
              <a:t>有接受职业技能培训的权利。</a:t>
            </a:r>
            <a:endParaRPr lang="zh-CN" altLang="en-US" sz="1600" dirty="0">
              <a:latin typeface="微软雅黑" panose="020B0503020204020204" charset="-122"/>
              <a:ea typeface="微软雅黑" panose="020B0503020204020204" charset="-122"/>
            </a:endParaRPr>
          </a:p>
        </p:txBody>
      </p:sp>
      <p:sp>
        <p:nvSpPr>
          <p:cNvPr id="7" name="矩形 6"/>
          <p:cNvSpPr/>
          <p:nvPr/>
        </p:nvSpPr>
        <p:spPr>
          <a:xfrm>
            <a:off x="2043638" y="3470707"/>
            <a:ext cx="3110147" cy="338554"/>
          </a:xfrm>
          <a:prstGeom prst="rect">
            <a:avLst/>
          </a:prstGeom>
        </p:spPr>
        <p:txBody>
          <a:bodyPr wrap="none">
            <a:spAutoFit/>
          </a:bodyPr>
          <a:lstStyle/>
          <a:p>
            <a:r>
              <a:rPr lang="en-US" altLang="zh-CN" sz="1600" dirty="0">
                <a:effectLst/>
                <a:latin typeface="微软雅黑" panose="020B0503020204020204" charset="-122"/>
                <a:ea typeface="微软雅黑" panose="020B0503020204020204" charset="-122"/>
              </a:rPr>
              <a:t>(6)</a:t>
            </a:r>
            <a:r>
              <a:rPr lang="zh-CN" altLang="en-US" sz="1600" dirty="0">
                <a:effectLst/>
                <a:latin typeface="微软雅黑" panose="020B0503020204020204" charset="-122"/>
                <a:ea typeface="微软雅黑" panose="020B0503020204020204" charset="-122"/>
              </a:rPr>
              <a:t>有提请</a:t>
            </a:r>
            <a:r>
              <a:rPr lang="zh-CN" altLang="en-US" sz="1600" dirty="0">
                <a:effectLst/>
                <a:latin typeface="微软雅黑" panose="020B0503020204020204" charset="-122"/>
                <a:ea typeface="微软雅黑" panose="020B0503020204020204" charset="-122"/>
                <a:hlinkClick r:id="rId1" tooltip="劳动争议"/>
              </a:rPr>
              <a:t>劳动争议</a:t>
            </a:r>
            <a:r>
              <a:rPr lang="zh-CN" altLang="en-US" sz="1600" dirty="0">
                <a:effectLst/>
                <a:latin typeface="微软雅黑" panose="020B0503020204020204" charset="-122"/>
                <a:ea typeface="微软雅黑" panose="020B0503020204020204" charset="-122"/>
              </a:rPr>
              <a:t>处理的权利。</a:t>
            </a:r>
            <a:endParaRPr lang="zh-CN" altLang="en-US" sz="1600" dirty="0">
              <a:latin typeface="微软雅黑" panose="020B0503020204020204" charset="-122"/>
              <a:ea typeface="微软雅黑" panose="020B0503020204020204" charset="-122"/>
            </a:endParaRPr>
          </a:p>
        </p:txBody>
      </p:sp>
      <p:sp>
        <p:nvSpPr>
          <p:cNvPr id="8" name="矩形 7"/>
          <p:cNvSpPr/>
          <p:nvPr/>
        </p:nvSpPr>
        <p:spPr>
          <a:xfrm>
            <a:off x="2074611" y="4286465"/>
            <a:ext cx="3315331" cy="338554"/>
          </a:xfrm>
          <a:prstGeom prst="rect">
            <a:avLst/>
          </a:prstGeom>
        </p:spPr>
        <p:txBody>
          <a:bodyPr wrap="none">
            <a:spAutoFit/>
          </a:bodyPr>
          <a:lstStyle/>
          <a:p>
            <a:r>
              <a:rPr lang="en-US" altLang="zh-CN" sz="1600" dirty="0">
                <a:effectLst/>
                <a:latin typeface="微软雅黑" panose="020B0503020204020204" charset="-122"/>
                <a:ea typeface="微软雅黑" panose="020B0503020204020204" charset="-122"/>
              </a:rPr>
              <a:t>(7)</a:t>
            </a:r>
            <a:r>
              <a:rPr lang="zh-CN" altLang="en-US" sz="1600" dirty="0">
                <a:effectLst/>
                <a:latin typeface="微软雅黑" panose="020B0503020204020204" charset="-122"/>
                <a:ea typeface="微软雅黑" panose="020B0503020204020204" charset="-122"/>
              </a:rPr>
              <a:t>有享受社会保险和福利的权利。</a:t>
            </a:r>
            <a:endParaRPr lang="zh-CN" altLang="en-US" sz="1600" dirty="0">
              <a:latin typeface="微软雅黑" panose="020B0503020204020204" charset="-122"/>
              <a:ea typeface="微软雅黑" panose="020B0503020204020204" charset="-122"/>
            </a:endParaRPr>
          </a:p>
        </p:txBody>
      </p:sp>
      <p:sp>
        <p:nvSpPr>
          <p:cNvPr id="9" name="矩形 8"/>
          <p:cNvSpPr/>
          <p:nvPr/>
        </p:nvSpPr>
        <p:spPr>
          <a:xfrm>
            <a:off x="2074611" y="5102223"/>
            <a:ext cx="4136069" cy="338554"/>
          </a:xfrm>
          <a:prstGeom prst="rect">
            <a:avLst/>
          </a:prstGeom>
        </p:spPr>
        <p:txBody>
          <a:bodyPr wrap="none">
            <a:spAutoFit/>
          </a:bodyPr>
          <a:lstStyle/>
          <a:p>
            <a:r>
              <a:rPr lang="en-US" altLang="zh-CN" sz="1600" dirty="0">
                <a:effectLst/>
                <a:latin typeface="微软雅黑" panose="020B0503020204020204" charset="-122"/>
                <a:ea typeface="微软雅黑" panose="020B0503020204020204" charset="-122"/>
              </a:rPr>
              <a:t>(8)</a:t>
            </a:r>
            <a:r>
              <a:rPr lang="zh-CN" altLang="en-US" sz="1600" dirty="0">
                <a:effectLst/>
                <a:latin typeface="微软雅黑" panose="020B0503020204020204" charset="-122"/>
                <a:ea typeface="微软雅黑" panose="020B0503020204020204" charset="-122"/>
              </a:rPr>
              <a:t>有权拒绝用人单位强令冒险作业的权利。</a:t>
            </a:r>
            <a:endParaRPr lang="zh-CN" altLang="en-US" sz="1600" dirty="0">
              <a:latin typeface="微软雅黑" panose="020B0503020204020204" charset="-122"/>
              <a:ea typeface="微软雅黑" panose="020B0503020204020204" charset="-122"/>
            </a:endParaRPr>
          </a:p>
        </p:txBody>
      </p:sp>
      <p:sp>
        <p:nvSpPr>
          <p:cNvPr id="12" name="矩形 11"/>
          <p:cNvSpPr/>
          <p:nvPr/>
        </p:nvSpPr>
        <p:spPr>
          <a:xfrm>
            <a:off x="1892300" y="1697570"/>
            <a:ext cx="8225089" cy="621796"/>
          </a:xfrm>
          <a:prstGeom prst="rect">
            <a:avLst/>
          </a:prstGeom>
          <a:noFill/>
          <a:ln>
            <a:solidFill>
              <a:srgbClr val="224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12"/>
          <p:cNvSpPr/>
          <p:nvPr/>
        </p:nvSpPr>
        <p:spPr>
          <a:xfrm>
            <a:off x="1892300" y="2513328"/>
            <a:ext cx="8225089" cy="621796"/>
          </a:xfrm>
          <a:prstGeom prst="rect">
            <a:avLst/>
          </a:prstGeom>
          <a:noFill/>
          <a:ln>
            <a:solidFill>
              <a:srgbClr val="224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p:cNvSpPr/>
          <p:nvPr/>
        </p:nvSpPr>
        <p:spPr>
          <a:xfrm>
            <a:off x="1892300" y="3329086"/>
            <a:ext cx="8225089" cy="621796"/>
          </a:xfrm>
          <a:prstGeom prst="rect">
            <a:avLst/>
          </a:prstGeom>
          <a:noFill/>
          <a:ln>
            <a:solidFill>
              <a:srgbClr val="224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892300" y="4144844"/>
            <a:ext cx="8225089" cy="621796"/>
          </a:xfrm>
          <a:prstGeom prst="rect">
            <a:avLst/>
          </a:prstGeom>
          <a:noFill/>
          <a:ln>
            <a:solidFill>
              <a:srgbClr val="224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p:cNvSpPr/>
          <p:nvPr/>
        </p:nvSpPr>
        <p:spPr>
          <a:xfrm>
            <a:off x="1892300" y="4960602"/>
            <a:ext cx="8225089" cy="621796"/>
          </a:xfrm>
          <a:prstGeom prst="rect">
            <a:avLst/>
          </a:prstGeom>
          <a:noFill/>
          <a:ln>
            <a:solidFill>
              <a:srgbClr val="224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7" name="图片 16"/>
          <p:cNvPicPr>
            <a:picLocks noChangeAspect="1"/>
          </p:cNvPicPr>
          <p:nvPr/>
        </p:nvPicPr>
        <p:blipFill rotWithShape="1">
          <a:blip r:embed="rId2">
            <a:extLst>
              <a:ext uri="{28A0092B-C50C-407E-A947-70E740481C1C}">
                <a14:useLocalDpi xmlns:a14="http://schemas.microsoft.com/office/drawing/2010/main" val="0"/>
              </a:ext>
            </a:extLst>
          </a:blip>
          <a:srcRect l="50000" t="20635" r="30000" b="59524"/>
          <a:stretch>
            <a:fillRect/>
          </a:stretch>
        </p:blipFill>
        <p:spPr>
          <a:xfrm rot="12745939">
            <a:off x="8689886" y="1339696"/>
            <a:ext cx="2438400" cy="1360714"/>
          </a:xfrm>
          <a:custGeom>
            <a:avLst/>
            <a:gdLst>
              <a:gd name="connsiteX0" fmla="*/ 0 w 2438400"/>
              <a:gd name="connsiteY0" fmla="*/ 0 h 1360714"/>
              <a:gd name="connsiteX1" fmla="*/ 2098883 w 2438400"/>
              <a:gd name="connsiteY1" fmla="*/ 0 h 1360714"/>
              <a:gd name="connsiteX2" fmla="*/ 2124075 w 2438400"/>
              <a:gd name="connsiteY2" fmla="*/ 36060 h 1360714"/>
              <a:gd name="connsiteX3" fmla="*/ 2329543 w 2438400"/>
              <a:gd name="connsiteY3" fmla="*/ 293915 h 1360714"/>
              <a:gd name="connsiteX4" fmla="*/ 2434148 w 2438400"/>
              <a:gd name="connsiteY4" fmla="*/ 417145 h 1360714"/>
              <a:gd name="connsiteX5" fmla="*/ 2438400 w 2438400"/>
              <a:gd name="connsiteY5" fmla="*/ 418771 h 1360714"/>
              <a:gd name="connsiteX6" fmla="*/ 2438400 w 2438400"/>
              <a:gd name="connsiteY6" fmla="*/ 1360714 h 1360714"/>
              <a:gd name="connsiteX7" fmla="*/ 1468258 w 2438400"/>
              <a:gd name="connsiteY7" fmla="*/ 1360714 h 1360714"/>
              <a:gd name="connsiteX8" fmla="*/ 1445675 w 2438400"/>
              <a:gd name="connsiteY8" fmla="*/ 1317852 h 1360714"/>
              <a:gd name="connsiteX9" fmla="*/ 1393372 w 2438400"/>
              <a:gd name="connsiteY9" fmla="*/ 1219200 h 1360714"/>
              <a:gd name="connsiteX10" fmla="*/ 1099457 w 2438400"/>
              <a:gd name="connsiteY10" fmla="*/ 892629 h 1360714"/>
              <a:gd name="connsiteX11" fmla="*/ 762000 w 2438400"/>
              <a:gd name="connsiteY11" fmla="*/ 990600 h 1360714"/>
              <a:gd name="connsiteX12" fmla="*/ 217715 w 2438400"/>
              <a:gd name="connsiteY12" fmla="*/ 1099457 h 1360714"/>
              <a:gd name="connsiteX13" fmla="*/ 97292 w 2438400"/>
              <a:gd name="connsiteY13" fmla="*/ 1273629 h 1360714"/>
              <a:gd name="connsiteX14" fmla="*/ 70398 w 2438400"/>
              <a:gd name="connsiteY14" fmla="*/ 1360714 h 1360714"/>
              <a:gd name="connsiteX15" fmla="*/ 0 w 2438400"/>
              <a:gd name="connsiteY15" fmla="*/ 1360714 h 136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400" h="1360714">
                <a:moveTo>
                  <a:pt x="0" y="0"/>
                </a:moveTo>
                <a:lnTo>
                  <a:pt x="2098883" y="0"/>
                </a:lnTo>
                <a:lnTo>
                  <a:pt x="2124075" y="36060"/>
                </a:lnTo>
                <a:cubicBezTo>
                  <a:pt x="2198461" y="136072"/>
                  <a:pt x="2292350" y="242208"/>
                  <a:pt x="2329543" y="293915"/>
                </a:cubicBezTo>
                <a:cubicBezTo>
                  <a:pt x="2385333" y="371476"/>
                  <a:pt x="2397239" y="398010"/>
                  <a:pt x="2434148" y="417145"/>
                </a:cubicBezTo>
                <a:lnTo>
                  <a:pt x="2438400" y="418771"/>
                </a:lnTo>
                <a:lnTo>
                  <a:pt x="2438400" y="1360714"/>
                </a:lnTo>
                <a:lnTo>
                  <a:pt x="1468258" y="1360714"/>
                </a:lnTo>
                <a:lnTo>
                  <a:pt x="1445675" y="1317852"/>
                </a:lnTo>
                <a:cubicBezTo>
                  <a:pt x="1425803" y="1282247"/>
                  <a:pt x="1405619" y="1248229"/>
                  <a:pt x="1393372" y="1219200"/>
                </a:cubicBezTo>
                <a:cubicBezTo>
                  <a:pt x="1344386" y="1103086"/>
                  <a:pt x="1204686" y="930729"/>
                  <a:pt x="1099457" y="892629"/>
                </a:cubicBezTo>
                <a:cubicBezTo>
                  <a:pt x="994228" y="854529"/>
                  <a:pt x="908957" y="956129"/>
                  <a:pt x="762000" y="990600"/>
                </a:cubicBezTo>
                <a:cubicBezTo>
                  <a:pt x="615043" y="1025071"/>
                  <a:pt x="337458" y="1023257"/>
                  <a:pt x="217715" y="1099457"/>
                </a:cubicBezTo>
                <a:cubicBezTo>
                  <a:pt x="157844" y="1137557"/>
                  <a:pt x="122012" y="1205593"/>
                  <a:pt x="97292" y="1273629"/>
                </a:cubicBezTo>
                <a:lnTo>
                  <a:pt x="70398" y="1360714"/>
                </a:lnTo>
                <a:lnTo>
                  <a:pt x="0" y="1360714"/>
                </a:lnTo>
                <a:close/>
              </a:path>
            </a:pathLst>
          </a:custGeom>
        </p:spPr>
      </p:pic>
      <p:sp>
        <p:nvSpPr>
          <p:cNvPr id="4" name="矩形 3"/>
          <p:cNvSpPr/>
          <p:nvPr/>
        </p:nvSpPr>
        <p:spPr>
          <a:xfrm>
            <a:off x="3653201" y="1072166"/>
            <a:ext cx="3383280" cy="521970"/>
          </a:xfrm>
          <a:prstGeom prst="rect">
            <a:avLst/>
          </a:prstGeom>
        </p:spPr>
        <p:txBody>
          <a:bodyPr wrap="none">
            <a:spAutoFit/>
          </a:bodyPr>
          <a:lstStyle/>
          <a:p>
            <a:pPr algn="l">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rPr>
              <a:t>劳动者应享有的权利</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endParaRPr>
          </a:p>
        </p:txBody>
      </p:sp>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257790" y="4804410"/>
            <a:ext cx="2214245" cy="2027555"/>
          </a:xfrm>
          <a:prstGeom prst="rect">
            <a:avLst/>
          </a:prstGeom>
        </p:spPr>
      </p:pic>
      <p:pic>
        <p:nvPicPr>
          <p:cNvPr id="3" name="图片 2"/>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a:stretch>
            <a:fillRect/>
          </a:stretch>
        </p:blipFill>
        <p:spPr>
          <a:xfrm flipH="1">
            <a:off x="0" y="4766310"/>
            <a:ext cx="2359660" cy="1972310"/>
          </a:xfrm>
          <a:prstGeom prst="rect">
            <a:avLst/>
          </a:prstGeom>
        </p:spPr>
      </p:pic>
    </p:spTree>
    <p:custDataLst>
      <p:tags r:id="rId6"/>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9" name="明月设计2" descr="7b0a20202020227461726765744d6f64756c65223a202270726f636573734f6e6c696e65466f6e7473220a7d0a"/>
          <p:cNvSpPr txBox="1"/>
          <p:nvPr/>
        </p:nvSpPr>
        <p:spPr>
          <a:xfrm>
            <a:off x="656590" y="2590800"/>
            <a:ext cx="5951855" cy="783590"/>
          </a:xfrm>
          <a:prstGeom prst="rect">
            <a:avLst/>
          </a:prstGeom>
          <a:noFill/>
        </p:spPr>
        <p:txBody>
          <a:bodyPr wrap="square" rtlCol="0">
            <a:spAutoFit/>
          </a:bodyPr>
          <a:lstStyle/>
          <a:p>
            <a:pPr algn="l"/>
            <a:r>
              <a:rPr lang="zh-CN" altLang="en-US" sz="4500" dirty="0">
                <a:solidFill>
                  <a:srgbClr val="673B28"/>
                </a:solidFill>
                <a:latin typeface="汉仪雅酷黑 75W" panose="020B0804020202020204" charset="-122"/>
                <a:ea typeface="汉仪雅酷黑 75W" panose="020B0804020202020204" charset="-122"/>
                <a:cs typeface="+mn-ea"/>
                <a:sym typeface="+mn-lt"/>
              </a:rPr>
              <a:t>有关就业的法律知识</a:t>
            </a:r>
            <a:endParaRPr lang="zh-CN"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4" name="明月设计3"/>
          <p:cNvSpPr txBox="1"/>
          <p:nvPr/>
        </p:nvSpPr>
        <p:spPr>
          <a:xfrm>
            <a:off x="656590" y="3374390"/>
            <a:ext cx="4251960" cy="553085"/>
          </a:xfrm>
          <a:prstGeom prst="rect">
            <a:avLst/>
          </a:prstGeom>
          <a:noFill/>
        </p:spPr>
        <p:txBody>
          <a:bodyPr wrap="square" rtlCol="0">
            <a:spAutoFit/>
          </a:bodyPr>
          <a:lstStyle/>
          <a:p>
            <a:pPr algn="l" fontAlgn="auto">
              <a:lnSpc>
                <a:spcPts val="1800"/>
              </a:lnSpc>
            </a:pPr>
            <a:r>
              <a:rPr lang="zh-CN" altLang="en-US" sz="1800"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就业的相关条例，要对自己的行为负责，维护自身权益</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5"/>
          <p:cNvGrpSpPr/>
          <p:nvPr/>
        </p:nvGrpSpPr>
        <p:grpSpPr>
          <a:xfrm>
            <a:off x="424815" y="6389370"/>
            <a:ext cx="597535" cy="133350"/>
            <a:chOff x="2813" y="9615"/>
            <a:chExt cx="1094" cy="250"/>
          </a:xfrm>
        </p:grpSpPr>
        <p:sp>
          <p:nvSpPr>
            <p:cNvPr id="3" name="明月设计5-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5-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5-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15" name="明月设计6"/>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6" name="明月设计7"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03</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60527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 初入职场的劳动常识——守护兼职劳动权益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pic>
        <p:nvPicPr>
          <p:cNvPr id="43011" name="Picture 3"/>
          <p:cNvPicPr>
            <a:picLocks noChangeAspect="1"/>
          </p:cNvPicPr>
          <p:nvPr>
            <p:custDataLst>
              <p:tags r:id="rId1"/>
            </p:custDataLst>
          </p:nvPr>
        </p:nvPicPr>
        <p:blipFill>
          <a:blip r:embed="rId2"/>
          <a:stretch>
            <a:fillRect/>
          </a:stretch>
        </p:blipFill>
        <p:spPr>
          <a:xfrm>
            <a:off x="765810" y="1732915"/>
            <a:ext cx="7150735" cy="4497070"/>
          </a:xfrm>
          <a:prstGeom prst="rect">
            <a:avLst/>
          </a:prstGeom>
          <a:noFill/>
          <a:ln>
            <a:noFill/>
            <a:miter lim="800000"/>
            <a:headEnd/>
            <a:tailEnd/>
          </a:ln>
        </p:spPr>
      </p:pic>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r="47678" b="6031"/>
          <a:stretch>
            <a:fillRect/>
          </a:stretch>
        </p:blipFill>
        <p:spPr>
          <a:xfrm rot="16200000" flipV="1">
            <a:off x="8118182" y="1977868"/>
            <a:ext cx="4053067" cy="4094566"/>
          </a:xfrm>
          <a:custGeom>
            <a:avLst/>
            <a:gdLst>
              <a:gd name="connsiteX0" fmla="*/ 0 w 6379030"/>
              <a:gd name="connsiteY0" fmla="*/ 0 h 6444343"/>
              <a:gd name="connsiteX1" fmla="*/ 6379030 w 6379030"/>
              <a:gd name="connsiteY1" fmla="*/ 0 h 6444343"/>
              <a:gd name="connsiteX2" fmla="*/ 6379030 w 6379030"/>
              <a:gd name="connsiteY2" fmla="*/ 1559620 h 6444343"/>
              <a:gd name="connsiteX3" fmla="*/ 6355897 w 6379030"/>
              <a:gd name="connsiteY3" fmla="*/ 1577068 h 6444343"/>
              <a:gd name="connsiteX4" fmla="*/ 6248401 w 6379030"/>
              <a:gd name="connsiteY4" fmla="*/ 1730828 h 6444343"/>
              <a:gd name="connsiteX5" fmla="*/ 5998029 w 6379030"/>
              <a:gd name="connsiteY5" fmla="*/ 2209800 h 6444343"/>
              <a:gd name="connsiteX6" fmla="*/ 5780315 w 6379030"/>
              <a:gd name="connsiteY6" fmla="*/ 2764971 h 6444343"/>
              <a:gd name="connsiteX7" fmla="*/ 5464629 w 6379030"/>
              <a:gd name="connsiteY7" fmla="*/ 2960914 h 6444343"/>
              <a:gd name="connsiteX8" fmla="*/ 5355772 w 6379030"/>
              <a:gd name="connsiteY8" fmla="*/ 3091543 h 6444343"/>
              <a:gd name="connsiteX9" fmla="*/ 5355772 w 6379030"/>
              <a:gd name="connsiteY9" fmla="*/ 4082143 h 6444343"/>
              <a:gd name="connsiteX10" fmla="*/ 5170715 w 6379030"/>
              <a:gd name="connsiteY10" fmla="*/ 4811486 h 6444343"/>
              <a:gd name="connsiteX11" fmla="*/ 4147458 w 6379030"/>
              <a:gd name="connsiteY11" fmla="*/ 4953000 h 6444343"/>
              <a:gd name="connsiteX12" fmla="*/ 3788229 w 6379030"/>
              <a:gd name="connsiteY12" fmla="*/ 5431971 h 6444343"/>
              <a:gd name="connsiteX13" fmla="*/ 3647905 w 6379030"/>
              <a:gd name="connsiteY13" fmla="*/ 6391531 h 6444343"/>
              <a:gd name="connsiteX14" fmla="*/ 3656626 w 6379030"/>
              <a:gd name="connsiteY14" fmla="*/ 6444343 h 6444343"/>
              <a:gd name="connsiteX15" fmla="*/ 0 w 6379030"/>
              <a:gd name="connsiteY15" fmla="*/ 6444343 h 64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79030" h="6444343">
                <a:moveTo>
                  <a:pt x="0" y="0"/>
                </a:moveTo>
                <a:lnTo>
                  <a:pt x="6379030" y="0"/>
                </a:lnTo>
                <a:lnTo>
                  <a:pt x="6379030" y="1559620"/>
                </a:lnTo>
                <a:lnTo>
                  <a:pt x="6355897" y="1577068"/>
                </a:lnTo>
                <a:cubicBezTo>
                  <a:pt x="6318251" y="1615167"/>
                  <a:pt x="6293758" y="1677307"/>
                  <a:pt x="6248401" y="1730828"/>
                </a:cubicBezTo>
                <a:cubicBezTo>
                  <a:pt x="6157687" y="1837871"/>
                  <a:pt x="6076043" y="2037443"/>
                  <a:pt x="5998029" y="2209800"/>
                </a:cubicBezTo>
                <a:cubicBezTo>
                  <a:pt x="5920015" y="2382157"/>
                  <a:pt x="5869215" y="2639785"/>
                  <a:pt x="5780315" y="2764971"/>
                </a:cubicBezTo>
                <a:cubicBezTo>
                  <a:pt x="5691415" y="2890157"/>
                  <a:pt x="5535386" y="2906485"/>
                  <a:pt x="5464629" y="2960914"/>
                </a:cubicBezTo>
                <a:cubicBezTo>
                  <a:pt x="5393872" y="3015343"/>
                  <a:pt x="5373915" y="2904672"/>
                  <a:pt x="5355772" y="3091543"/>
                </a:cubicBezTo>
                <a:cubicBezTo>
                  <a:pt x="5337629" y="3278414"/>
                  <a:pt x="5386615" y="3795486"/>
                  <a:pt x="5355772" y="4082143"/>
                </a:cubicBezTo>
                <a:cubicBezTo>
                  <a:pt x="5324929" y="4368800"/>
                  <a:pt x="5372101" y="4666343"/>
                  <a:pt x="5170715" y="4811486"/>
                </a:cubicBezTo>
                <a:cubicBezTo>
                  <a:pt x="4969329" y="4956629"/>
                  <a:pt x="4377872" y="4849586"/>
                  <a:pt x="4147458" y="4953000"/>
                </a:cubicBezTo>
                <a:cubicBezTo>
                  <a:pt x="3917044" y="5056414"/>
                  <a:pt x="3855358" y="5150757"/>
                  <a:pt x="3788229" y="5431971"/>
                </a:cubicBezTo>
                <a:cubicBezTo>
                  <a:pt x="3737882" y="5642882"/>
                  <a:pt x="3613037" y="6084434"/>
                  <a:pt x="3647905" y="6391531"/>
                </a:cubicBezTo>
                <a:lnTo>
                  <a:pt x="3656626" y="6444343"/>
                </a:lnTo>
                <a:lnTo>
                  <a:pt x="0" y="6444343"/>
                </a:lnTo>
                <a:close/>
              </a:path>
            </a:pathLst>
          </a:custGeom>
        </p:spPr>
      </p:pic>
    </p:spTree>
    <p:custDataLst>
      <p:tags r:id="rId4"/>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60527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 初入职场的劳动常识——守护兼职劳动权益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2" name="文本框 1"/>
          <p:cNvSpPr txBox="1"/>
          <p:nvPr>
            <p:custDataLst>
              <p:tags r:id="rId1"/>
            </p:custDataLst>
          </p:nvPr>
        </p:nvSpPr>
        <p:spPr>
          <a:xfrm>
            <a:off x="497205" y="1922780"/>
            <a:ext cx="11198225" cy="2158365"/>
          </a:xfrm>
          <a:prstGeom prst="rect">
            <a:avLst/>
          </a:prstGeom>
          <a:noFill/>
        </p:spPr>
        <p:txBody>
          <a:bodyPr wrap="square" rtlCol="0" anchor="t">
            <a:spAutoFit/>
          </a:bodyPr>
          <a:lstStyle/>
          <a:p>
            <a:pPr>
              <a:lnSpc>
                <a:spcPct val="120000"/>
              </a:lnSpc>
            </a:pPr>
            <a:r>
              <a:rPr lang="en-US" altLang="zh-CN" sz="2800" dirty="0">
                <a:solidFill>
                  <a:schemeClr val="tx1">
                    <a:lumMod val="85000"/>
                    <a:lumOff val="15000"/>
                  </a:schemeClr>
                </a:solidFill>
                <a:cs typeface="+mn-ea"/>
                <a:sym typeface="+mn-ea"/>
              </a:rPr>
              <a:t>我国的劳动法律、法规除《</a:t>
            </a:r>
            <a:r>
              <a:rPr lang="en-US" altLang="zh-CN" sz="2800" dirty="0">
                <a:solidFill>
                  <a:srgbClr val="C00000"/>
                </a:solidFill>
                <a:cs typeface="+mn-ea"/>
                <a:sym typeface="+mn-ea"/>
              </a:rPr>
              <a:t>中华人民共和国劳动法</a:t>
            </a:r>
            <a:r>
              <a:rPr lang="en-US" altLang="zh-CN" sz="2800" dirty="0">
                <a:solidFill>
                  <a:schemeClr val="tx1">
                    <a:lumMod val="85000"/>
                    <a:lumOff val="15000"/>
                  </a:schemeClr>
                </a:solidFill>
                <a:cs typeface="+mn-ea"/>
                <a:sym typeface="+mn-ea"/>
              </a:rPr>
              <a:t>》外，还包括《</a:t>
            </a:r>
            <a:r>
              <a:rPr lang="en-US" altLang="zh-CN" sz="2800" dirty="0">
                <a:solidFill>
                  <a:srgbClr val="C00000"/>
                </a:solidFill>
                <a:cs typeface="+mn-ea"/>
                <a:sym typeface="+mn-ea"/>
              </a:rPr>
              <a:t>中华人民共和国劳动合同法</a:t>
            </a:r>
            <a:r>
              <a:rPr lang="en-US" altLang="zh-CN" sz="2800" dirty="0">
                <a:solidFill>
                  <a:schemeClr val="tx1">
                    <a:lumMod val="85000"/>
                    <a:lumOff val="15000"/>
                  </a:schemeClr>
                </a:solidFill>
                <a:cs typeface="+mn-ea"/>
                <a:sym typeface="+mn-ea"/>
              </a:rPr>
              <a:t>》《</a:t>
            </a:r>
            <a:r>
              <a:rPr lang="en-US" altLang="zh-CN" sz="2800" dirty="0">
                <a:solidFill>
                  <a:srgbClr val="C00000"/>
                </a:solidFill>
                <a:cs typeface="+mn-ea"/>
                <a:sym typeface="+mn-ea"/>
              </a:rPr>
              <a:t>中华人民共和国就业促进</a:t>
            </a:r>
            <a:r>
              <a:rPr lang="en-US" altLang="zh-CN" sz="2800" dirty="0">
                <a:solidFill>
                  <a:schemeClr val="tx1">
                    <a:lumMod val="85000"/>
                    <a:lumOff val="15000"/>
                  </a:schemeClr>
                </a:solidFill>
                <a:cs typeface="+mn-ea"/>
                <a:sym typeface="+mn-ea"/>
              </a:rPr>
              <a:t>法》《</a:t>
            </a:r>
            <a:r>
              <a:rPr lang="en-US" altLang="zh-CN" sz="2800" dirty="0">
                <a:solidFill>
                  <a:srgbClr val="C00000"/>
                </a:solidFill>
                <a:cs typeface="+mn-ea"/>
                <a:sym typeface="+mn-ea"/>
              </a:rPr>
              <a:t>中华人民共和国社会保险法</a:t>
            </a:r>
            <a:r>
              <a:rPr lang="en-US" altLang="zh-CN" sz="2800" dirty="0">
                <a:solidFill>
                  <a:schemeClr val="tx1">
                    <a:lumMod val="85000"/>
                    <a:lumOff val="15000"/>
                  </a:schemeClr>
                </a:solidFill>
                <a:cs typeface="+mn-ea"/>
                <a:sym typeface="+mn-ea"/>
              </a:rPr>
              <a:t>》《</a:t>
            </a:r>
            <a:r>
              <a:rPr lang="en-US" altLang="zh-CN" sz="2800" dirty="0">
                <a:solidFill>
                  <a:srgbClr val="C00000"/>
                </a:solidFill>
                <a:cs typeface="+mn-ea"/>
                <a:sym typeface="+mn-ea"/>
              </a:rPr>
              <a:t>中华人民共和国劳动争议调解仲裁法</a:t>
            </a:r>
            <a:r>
              <a:rPr lang="en-US" altLang="zh-CN" sz="2800" dirty="0">
                <a:solidFill>
                  <a:schemeClr val="tx1">
                    <a:lumMod val="85000"/>
                    <a:lumOff val="15000"/>
                  </a:schemeClr>
                </a:solidFill>
                <a:cs typeface="+mn-ea"/>
                <a:sym typeface="+mn-ea"/>
              </a:rPr>
              <a:t>》《</a:t>
            </a:r>
            <a:r>
              <a:rPr lang="en-US" altLang="zh-CN" sz="2800" dirty="0">
                <a:solidFill>
                  <a:srgbClr val="C00000"/>
                </a:solidFill>
                <a:cs typeface="+mn-ea"/>
                <a:sym typeface="+mn-ea"/>
              </a:rPr>
              <a:t>职工带薪年休假</a:t>
            </a:r>
            <a:r>
              <a:rPr lang="en-US" altLang="zh-CN" sz="2800" dirty="0">
                <a:solidFill>
                  <a:schemeClr val="tx1"/>
                </a:solidFill>
                <a:cs typeface="+mn-ea"/>
                <a:sym typeface="+mn-ea"/>
              </a:rPr>
              <a:t>条例</a:t>
            </a:r>
            <a:r>
              <a:rPr lang="en-US" altLang="zh-CN" sz="2800" dirty="0">
                <a:solidFill>
                  <a:schemeClr val="tx1">
                    <a:lumMod val="85000"/>
                    <a:lumOff val="15000"/>
                  </a:schemeClr>
                </a:solidFill>
                <a:cs typeface="+mn-ea"/>
                <a:sym typeface="+mn-ea"/>
              </a:rPr>
              <a:t>》《</a:t>
            </a:r>
            <a:r>
              <a:rPr lang="en-US" altLang="zh-CN" sz="2800" dirty="0">
                <a:solidFill>
                  <a:srgbClr val="C00000"/>
                </a:solidFill>
                <a:cs typeface="+mn-ea"/>
                <a:sym typeface="+mn-ea"/>
              </a:rPr>
              <a:t>工伤保险</a:t>
            </a:r>
            <a:r>
              <a:rPr lang="en-US" altLang="zh-CN" sz="2800" dirty="0">
                <a:solidFill>
                  <a:schemeClr val="tx1"/>
                </a:solidFill>
                <a:cs typeface="+mn-ea"/>
                <a:sym typeface="+mn-ea"/>
              </a:rPr>
              <a:t>条例</a:t>
            </a:r>
            <a:r>
              <a:rPr lang="en-US" altLang="zh-CN" sz="2800" dirty="0">
                <a:solidFill>
                  <a:schemeClr val="tx1">
                    <a:lumMod val="85000"/>
                    <a:lumOff val="15000"/>
                  </a:schemeClr>
                </a:solidFill>
                <a:cs typeface="+mn-ea"/>
                <a:sym typeface="+mn-ea"/>
              </a:rPr>
              <a:t>》《</a:t>
            </a:r>
            <a:r>
              <a:rPr lang="en-US" altLang="zh-CN" sz="2800" dirty="0">
                <a:solidFill>
                  <a:srgbClr val="C00000"/>
                </a:solidFill>
                <a:cs typeface="+mn-ea"/>
                <a:sym typeface="+mn-ea"/>
              </a:rPr>
              <a:t>失业保险</a:t>
            </a:r>
            <a:r>
              <a:rPr lang="en-US" altLang="zh-CN" sz="2800" dirty="0">
                <a:solidFill>
                  <a:schemeClr val="tx1">
                    <a:lumMod val="85000"/>
                    <a:lumOff val="15000"/>
                  </a:schemeClr>
                </a:solidFill>
                <a:cs typeface="+mn-ea"/>
                <a:sym typeface="+mn-ea"/>
              </a:rPr>
              <a:t>条例》等。</a:t>
            </a:r>
            <a:endParaRPr lang="en-US" altLang="zh-CN" sz="2800" dirty="0">
              <a:solidFill>
                <a:schemeClr val="tx1">
                  <a:lumMod val="85000"/>
                  <a:lumOff val="15000"/>
                </a:schemeClr>
              </a:solidFill>
              <a:cs typeface="+mn-ea"/>
              <a:sym typeface="+mn-ea"/>
            </a:endParaRPr>
          </a:p>
        </p:txBody>
      </p:sp>
      <p:pic>
        <p:nvPicPr>
          <p:cNvPr id="4" name="图片 3"/>
          <p:cNvPicPr>
            <a:picLocks noChangeAspect="1"/>
          </p:cNvPicPr>
          <p:nvPr>
            <p:custDataLst>
              <p:tags r:id="rId2"/>
            </p:custDataLst>
          </p:nvPr>
        </p:nvPicPr>
        <p:blipFill>
          <a:blip r:embed="rId3"/>
          <a:stretch>
            <a:fillRect/>
          </a:stretch>
        </p:blipFill>
        <p:spPr>
          <a:xfrm>
            <a:off x="6732905" y="4207510"/>
            <a:ext cx="5220335" cy="2472690"/>
          </a:xfrm>
          <a:prstGeom prst="rect">
            <a:avLst/>
          </a:prstGeom>
        </p:spPr>
      </p:pic>
      <p:sp>
        <p:nvSpPr>
          <p:cNvPr id="10" name="文本框 9"/>
          <p:cNvSpPr txBox="1"/>
          <p:nvPr>
            <p:custDataLst>
              <p:tags r:id="rId4"/>
            </p:custDataLst>
          </p:nvPr>
        </p:nvSpPr>
        <p:spPr>
          <a:xfrm>
            <a:off x="4624705" y="1099185"/>
            <a:ext cx="1945005" cy="521970"/>
          </a:xfrm>
          <a:prstGeom prst="rect">
            <a:avLst/>
          </a:prstGeom>
          <a:noFill/>
        </p:spPr>
        <p:txBody>
          <a:bodyPr wrap="square" rtlCol="0">
            <a:spAutoFit/>
          </a:bodyPr>
          <a:lstStyle/>
          <a:p>
            <a:pPr algn="l">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mn-ea"/>
              </a:rPr>
              <a:t>相关法律</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mn-ea"/>
            </a:endParaRPr>
          </a:p>
        </p:txBody>
      </p:sp>
      <p:pic>
        <p:nvPicPr>
          <p:cNvPr id="25" name="图片 24"/>
          <p:cNvPicPr>
            <a:picLocks noChangeAspect="1"/>
          </p:cNvPicPr>
          <p:nvPr/>
        </p:nvPicPr>
        <p:blipFill rotWithShape="1">
          <a:blip r:embed="rId5">
            <a:extLst>
              <a:ext uri="{28A0092B-C50C-407E-A947-70E740481C1C}">
                <a14:useLocalDpi xmlns:a14="http://schemas.microsoft.com/office/drawing/2010/main" val="0"/>
              </a:ext>
            </a:extLst>
          </a:blip>
          <a:srcRect l="36459" t="4082"/>
          <a:stretch>
            <a:fillRect/>
          </a:stretch>
        </p:blipFill>
        <p:spPr>
          <a:xfrm>
            <a:off x="427355" y="4281170"/>
            <a:ext cx="3390265" cy="246126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60527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 初入职场的劳动常识——守护兼职劳动权益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2" name="文本框 1"/>
          <p:cNvSpPr txBox="1"/>
          <p:nvPr>
            <p:custDataLst>
              <p:tags r:id="rId1"/>
            </p:custDataLst>
          </p:nvPr>
        </p:nvSpPr>
        <p:spPr>
          <a:xfrm>
            <a:off x="1009650" y="1851025"/>
            <a:ext cx="8552815" cy="1383665"/>
          </a:xfrm>
          <a:prstGeom prst="rect">
            <a:avLst/>
          </a:prstGeom>
          <a:noFill/>
        </p:spPr>
        <p:txBody>
          <a:bodyPr wrap="square" rtlCol="0" anchor="t">
            <a:spAutoFit/>
          </a:bodyPr>
          <a:lstStyle/>
          <a:p>
            <a:pPr indent="0">
              <a:buFont typeface="Arial" panose="020B0604020202020204" pitchFamily="34" charset="0"/>
              <a:buNone/>
            </a:pPr>
            <a:r>
              <a:rPr lang="en-US" altLang="zh-CN" sz="2800" dirty="0">
                <a:solidFill>
                  <a:schemeClr val="tx1">
                    <a:lumMod val="85000"/>
                    <a:lumOff val="15000"/>
                  </a:schemeClr>
                </a:solidFill>
                <a:cs typeface="+mn-ea"/>
                <a:sym typeface="+mn-ea"/>
              </a:rPr>
              <a:t>①为公民的</a:t>
            </a:r>
            <a:r>
              <a:rPr lang="en-US" altLang="zh-CN" sz="2800" dirty="0">
                <a:solidFill>
                  <a:srgbClr val="C00000"/>
                </a:solidFill>
                <a:cs typeface="+mn-ea"/>
                <a:sym typeface="+mn-ea"/>
              </a:rPr>
              <a:t>合法劳动权益</a:t>
            </a:r>
            <a:r>
              <a:rPr lang="en-US" altLang="zh-CN" sz="2800" dirty="0">
                <a:solidFill>
                  <a:schemeClr val="tx1">
                    <a:lumMod val="85000"/>
                    <a:lumOff val="15000"/>
                  </a:schemeClr>
                </a:solidFill>
                <a:cs typeface="+mn-ea"/>
                <a:sym typeface="+mn-ea"/>
              </a:rPr>
              <a:t>提供了有力的</a:t>
            </a:r>
            <a:r>
              <a:rPr lang="en-US" altLang="zh-CN" sz="2800" dirty="0">
                <a:solidFill>
                  <a:srgbClr val="C00000"/>
                </a:solidFill>
                <a:cs typeface="+mn-ea"/>
                <a:sym typeface="+mn-ea"/>
              </a:rPr>
              <a:t>法律保障</a:t>
            </a:r>
            <a:r>
              <a:rPr lang="en-US" altLang="zh-CN" sz="2800" dirty="0">
                <a:solidFill>
                  <a:schemeClr val="tx1">
                    <a:lumMod val="85000"/>
                    <a:lumOff val="15000"/>
                  </a:schemeClr>
                </a:solidFill>
                <a:cs typeface="+mn-ea"/>
                <a:sym typeface="+mn-ea"/>
              </a:rPr>
              <a:t>。</a:t>
            </a:r>
            <a:endParaRPr lang="en-US" altLang="zh-CN" sz="2800" dirty="0">
              <a:solidFill>
                <a:schemeClr val="tx1">
                  <a:lumMod val="85000"/>
                  <a:lumOff val="15000"/>
                </a:schemeClr>
              </a:solidFill>
              <a:cs typeface="+mn-ea"/>
              <a:sym typeface="+mn-ea"/>
            </a:endParaRPr>
          </a:p>
          <a:p>
            <a:pPr indent="0">
              <a:buFont typeface="Arial" panose="020B0604020202020204" pitchFamily="34" charset="0"/>
              <a:buNone/>
            </a:pPr>
            <a:r>
              <a:rPr lang="en-US" altLang="zh-CN" sz="2800" dirty="0">
                <a:solidFill>
                  <a:schemeClr val="tx1">
                    <a:lumMod val="85000"/>
                    <a:lumOff val="15000"/>
                  </a:schemeClr>
                </a:solidFill>
                <a:cs typeface="+mn-ea"/>
                <a:sym typeface="+mn-ea"/>
              </a:rPr>
              <a:t>②有助于健全</a:t>
            </a:r>
            <a:r>
              <a:rPr lang="en-US" altLang="zh-CN" sz="2800" dirty="0">
                <a:solidFill>
                  <a:srgbClr val="C00000"/>
                </a:solidFill>
                <a:cs typeface="+mn-ea"/>
                <a:sym typeface="+mn-ea"/>
              </a:rPr>
              <a:t>劳动关系协调</a:t>
            </a:r>
            <a:r>
              <a:rPr lang="en-US" altLang="zh-CN" sz="2800" dirty="0">
                <a:solidFill>
                  <a:schemeClr val="tx1">
                    <a:lumMod val="85000"/>
                    <a:lumOff val="15000"/>
                  </a:schemeClr>
                </a:solidFill>
                <a:cs typeface="+mn-ea"/>
                <a:sym typeface="+mn-ea"/>
              </a:rPr>
              <a:t>机制，构建和谐劳动关系，促进广大劳动者实现</a:t>
            </a:r>
            <a:r>
              <a:rPr lang="en-US" altLang="zh-CN" sz="2800" dirty="0">
                <a:solidFill>
                  <a:srgbClr val="C00000"/>
                </a:solidFill>
                <a:cs typeface="+mn-ea"/>
                <a:sym typeface="+mn-ea"/>
              </a:rPr>
              <a:t>体面劳动、全面发</a:t>
            </a:r>
            <a:r>
              <a:rPr lang="en-US" altLang="zh-CN" sz="2800" dirty="0">
                <a:solidFill>
                  <a:schemeClr val="tx1">
                    <a:lumMod val="85000"/>
                    <a:lumOff val="15000"/>
                  </a:schemeClr>
                </a:solidFill>
                <a:cs typeface="+mn-ea"/>
                <a:sym typeface="+mn-ea"/>
              </a:rPr>
              <a:t>展。</a:t>
            </a:r>
            <a:endParaRPr lang="en-US" altLang="zh-CN" sz="2800" dirty="0">
              <a:solidFill>
                <a:schemeClr val="tx1">
                  <a:lumMod val="85000"/>
                  <a:lumOff val="15000"/>
                </a:schemeClr>
              </a:solidFill>
              <a:cs typeface="+mn-ea"/>
            </a:endParaRPr>
          </a:p>
        </p:txBody>
      </p:sp>
      <p:sp>
        <p:nvSpPr>
          <p:cNvPr id="3" name="文本框 2"/>
          <p:cNvSpPr txBox="1"/>
          <p:nvPr>
            <p:custDataLst>
              <p:tags r:id="rId2"/>
            </p:custDataLst>
          </p:nvPr>
        </p:nvSpPr>
        <p:spPr>
          <a:xfrm>
            <a:off x="1009650" y="1134745"/>
            <a:ext cx="7402830" cy="521970"/>
          </a:xfrm>
          <a:prstGeom prst="rect">
            <a:avLst/>
          </a:prstGeom>
          <a:noFill/>
        </p:spPr>
        <p:txBody>
          <a:bodyPr wrap="square" rtlCol="0">
            <a:spAutoFit/>
          </a:bodyPr>
          <a:lstStyle/>
          <a:p>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mn-ea"/>
              </a:rPr>
              <a:t>我国制定一系列劳动法律、法规的意义：</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mn-ea"/>
            </a:endParaRPr>
          </a:p>
        </p:txBody>
      </p:sp>
      <p:pic>
        <p:nvPicPr>
          <p:cNvPr id="8" name="图片 7"/>
          <p:cNvPicPr>
            <a:picLocks noChangeAspect="1"/>
          </p:cNvPicPr>
          <p:nvPr>
            <p:custDataLst>
              <p:tags r:id="rId3"/>
            </p:custDataLst>
          </p:nvPr>
        </p:nvPicPr>
        <p:blipFill>
          <a:blip r:embed="rId4"/>
          <a:stretch>
            <a:fillRect/>
          </a:stretch>
        </p:blipFill>
        <p:spPr>
          <a:xfrm>
            <a:off x="909955" y="3495675"/>
            <a:ext cx="3574415" cy="3060700"/>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8507730" y="3521710"/>
            <a:ext cx="3293745" cy="3009900"/>
          </a:xfrm>
          <a:prstGeom prst="rect">
            <a:avLst/>
          </a:prstGeom>
        </p:spPr>
      </p:pic>
      <p:pic>
        <p:nvPicPr>
          <p:cNvPr id="12" name="图片 11"/>
          <p:cNvPicPr>
            <a:picLocks noChangeAspect="1"/>
          </p:cNvPicPr>
          <p:nvPr>
            <p:custDataLst>
              <p:tags r:id="rId7"/>
            </p:custDataLst>
          </p:nvPr>
        </p:nvPicPr>
        <p:blipFill>
          <a:blip r:embed="rId8"/>
          <a:stretch>
            <a:fillRect/>
          </a:stretch>
        </p:blipFill>
        <p:spPr>
          <a:xfrm>
            <a:off x="4879340" y="3521710"/>
            <a:ext cx="3228975" cy="3009900"/>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9" name="明月设计2" descr="7b0a20202020227461726765744d6f64756c65223a202270726f636573734f6e6c696e65466f6e7473220a7d0a"/>
          <p:cNvSpPr txBox="1"/>
          <p:nvPr/>
        </p:nvSpPr>
        <p:spPr>
          <a:xfrm>
            <a:off x="656590" y="2590800"/>
            <a:ext cx="4933950" cy="783590"/>
          </a:xfrm>
          <a:prstGeom prst="rect">
            <a:avLst/>
          </a:prstGeom>
          <a:noFill/>
        </p:spPr>
        <p:txBody>
          <a:bodyPr wrap="square" rtlCol="0">
            <a:spAutoFit/>
          </a:bodyPr>
          <a:lstStyle/>
          <a:p>
            <a:pPr marL="0" lvl="8" algn="l" defTabSz="913765"/>
            <a:r>
              <a:rPr lang="zh-CN" altLang="en-US" sz="4500" dirty="0">
                <a:solidFill>
                  <a:srgbClr val="673B28"/>
                </a:solidFill>
                <a:latin typeface="汉仪雅酷黑 75W" panose="020B0804020202020204" charset="-122"/>
                <a:ea typeface="汉仪雅酷黑 75W" panose="020B0804020202020204" charset="-122"/>
                <a:cs typeface="+mn-ea"/>
                <a:sym typeface="+mn-lt"/>
              </a:rPr>
              <a:t>如何避免就业陷阱？</a:t>
            </a:r>
            <a:endParaRPr lang="zh-CN"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4" name="明月设计3"/>
          <p:cNvSpPr txBox="1"/>
          <p:nvPr/>
        </p:nvSpPr>
        <p:spPr>
          <a:xfrm>
            <a:off x="656590" y="3374390"/>
            <a:ext cx="4251960" cy="553085"/>
          </a:xfrm>
          <a:prstGeom prst="rect">
            <a:avLst/>
          </a:prstGeom>
          <a:noFill/>
        </p:spPr>
        <p:txBody>
          <a:bodyPr wrap="square" rtlCol="0">
            <a:spAutoFit/>
          </a:bodyPr>
          <a:lstStyle/>
          <a:p>
            <a:pPr algn="l" fontAlgn="auto">
              <a:lnSpc>
                <a:spcPts val="1800"/>
              </a:lnSpc>
            </a:pPr>
            <a:r>
              <a:rPr lang="zh-CN" altLang="en-US" sz="1800"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正规劳动、合法务工、守护劳动所得，远离打工陷阱</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5"/>
          <p:cNvGrpSpPr/>
          <p:nvPr/>
        </p:nvGrpSpPr>
        <p:grpSpPr>
          <a:xfrm>
            <a:off x="424815" y="6389370"/>
            <a:ext cx="597535" cy="133350"/>
            <a:chOff x="2813" y="9615"/>
            <a:chExt cx="1094" cy="250"/>
          </a:xfrm>
        </p:grpSpPr>
        <p:sp>
          <p:nvSpPr>
            <p:cNvPr id="3" name="明月设计5-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5-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5-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15" name="明月设计6"/>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6" name="明月设计7"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04</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60527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 初入职场的劳动常识——守护兼职劳动权益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四章节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4" name="矩形 3"/>
          <p:cNvSpPr/>
          <p:nvPr/>
        </p:nvSpPr>
        <p:spPr>
          <a:xfrm>
            <a:off x="4104586" y="1118670"/>
            <a:ext cx="3738880" cy="521970"/>
          </a:xfrm>
          <a:prstGeom prst="rect">
            <a:avLst/>
          </a:prstGeom>
        </p:spPr>
        <p:txBody>
          <a:bodyPr wrap="none">
            <a:spAutoFit/>
          </a:bodyPr>
          <a:lstStyle/>
          <a:p>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rPr>
              <a:t>遇到劳动争议时该咋办</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endParaRPr>
          </a:p>
        </p:txBody>
      </p:sp>
      <p:sp>
        <p:nvSpPr>
          <p:cNvPr id="8" name="矩形: 圆角 7"/>
          <p:cNvSpPr/>
          <p:nvPr/>
        </p:nvSpPr>
        <p:spPr>
          <a:xfrm>
            <a:off x="1126490" y="1842458"/>
            <a:ext cx="9990054" cy="537410"/>
          </a:xfrm>
          <a:prstGeom prst="roundRec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1126490" y="2667958"/>
            <a:ext cx="9990054" cy="537410"/>
          </a:xfrm>
          <a:prstGeom prst="roundRec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1126490" y="3462139"/>
            <a:ext cx="9990054" cy="537410"/>
          </a:xfrm>
          <a:prstGeom prst="roundRec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1126490" y="4256320"/>
            <a:ext cx="9990054" cy="537410"/>
          </a:xfrm>
          <a:prstGeom prst="roundRec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1126490" y="5081820"/>
            <a:ext cx="9990054" cy="537410"/>
          </a:xfrm>
          <a:prstGeom prst="roundRec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a:off x="1126490" y="5907320"/>
            <a:ext cx="9990054" cy="537410"/>
          </a:xfrm>
          <a:prstGeom prst="roundRec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27664" y="1519215"/>
            <a:ext cx="9788880" cy="4925516"/>
          </a:xfrm>
          <a:prstGeom prst="rect">
            <a:avLst/>
          </a:prstGeom>
        </p:spPr>
        <p:txBody>
          <a:bodyPr wrap="square">
            <a:spAutoFit/>
          </a:bodyPr>
          <a:lstStyle/>
          <a:p>
            <a:pPr marL="285750" indent="-285750">
              <a:lnSpc>
                <a:spcPct val="300000"/>
              </a:lnSpc>
              <a:buFont typeface="Wingdings" panose="05000000000000000000" pitchFamily="2" charset="2"/>
              <a:buChar char="Ø"/>
            </a:pPr>
            <a:r>
              <a:rPr lang="zh-CN" altLang="en-US" dirty="0">
                <a:solidFill>
                  <a:schemeClr val="bg1"/>
                </a:solidFill>
                <a:effectLst/>
                <a:latin typeface="微软雅黑" panose="020B0503020204020204" charset="-122"/>
                <a:ea typeface="微软雅黑" panose="020B0503020204020204" charset="-122"/>
              </a:rPr>
              <a:t>劳动者或用人单位可向本单位的劳动争议调解委员会申请调解。</a:t>
            </a:r>
            <a:endParaRPr lang="en-US" altLang="zh-CN" dirty="0">
              <a:solidFill>
                <a:schemeClr val="bg1"/>
              </a:solidFill>
              <a:effectLst/>
              <a:latin typeface="微软雅黑" panose="020B0503020204020204" charset="-122"/>
              <a:ea typeface="微软雅黑" panose="020B0503020204020204" charset="-122"/>
            </a:endParaRPr>
          </a:p>
          <a:p>
            <a:pPr marL="285750" indent="-285750">
              <a:lnSpc>
                <a:spcPct val="300000"/>
              </a:lnSpc>
              <a:buFont typeface="Wingdings" panose="05000000000000000000" pitchFamily="2" charset="2"/>
              <a:buChar char="Ø"/>
            </a:pPr>
            <a:r>
              <a:rPr lang="zh-CN" altLang="en-US" dirty="0">
                <a:solidFill>
                  <a:schemeClr val="bg1"/>
                </a:solidFill>
                <a:effectLst/>
                <a:latin typeface="微软雅黑" panose="020B0503020204020204" charset="-122"/>
                <a:ea typeface="微软雅黑" panose="020B0503020204020204" charset="-122"/>
              </a:rPr>
              <a:t>如调解不成，可向劳动争议仲裁委员会申请仲裁，或直接向劳动争议仲裁委员会申请仲裁。</a:t>
            </a:r>
            <a:endParaRPr lang="en-US" altLang="zh-CN" dirty="0">
              <a:solidFill>
                <a:schemeClr val="bg1"/>
              </a:solidFill>
              <a:effectLst/>
              <a:latin typeface="微软雅黑" panose="020B0503020204020204" charset="-122"/>
              <a:ea typeface="微软雅黑" panose="020B0503020204020204" charset="-122"/>
            </a:endParaRPr>
          </a:p>
          <a:p>
            <a:pPr marL="285750" indent="-285750">
              <a:lnSpc>
                <a:spcPct val="300000"/>
              </a:lnSpc>
              <a:buFont typeface="Wingdings" panose="05000000000000000000" pitchFamily="2" charset="2"/>
              <a:buChar char="Ø"/>
            </a:pPr>
            <a:r>
              <a:rPr lang="zh-CN" altLang="en-US" dirty="0">
                <a:solidFill>
                  <a:schemeClr val="bg1"/>
                </a:solidFill>
                <a:effectLst/>
                <a:latin typeface="微软雅黑" panose="020B0503020204020204" charset="-122"/>
                <a:ea typeface="微软雅黑" panose="020B0503020204020204" charset="-122"/>
              </a:rPr>
              <a:t>提出仲裁应自劳动争议发生之日起</a:t>
            </a:r>
            <a:r>
              <a:rPr lang="en-US" altLang="zh-CN" dirty="0">
                <a:solidFill>
                  <a:schemeClr val="bg1"/>
                </a:solidFill>
                <a:effectLst/>
                <a:latin typeface="微软雅黑" panose="020B0503020204020204" charset="-122"/>
                <a:ea typeface="微软雅黑" panose="020B0503020204020204" charset="-122"/>
              </a:rPr>
              <a:t>60</a:t>
            </a:r>
            <a:r>
              <a:rPr lang="zh-CN" altLang="en-US" dirty="0">
                <a:solidFill>
                  <a:schemeClr val="bg1"/>
                </a:solidFill>
                <a:effectLst/>
                <a:latin typeface="微软雅黑" panose="020B0503020204020204" charset="-122"/>
                <a:ea typeface="微软雅黑" panose="020B0503020204020204" charset="-122"/>
              </a:rPr>
              <a:t>日内提出书面申请。</a:t>
            </a:r>
            <a:endParaRPr lang="en-US" altLang="zh-CN" dirty="0">
              <a:solidFill>
                <a:schemeClr val="bg1"/>
              </a:solidFill>
              <a:effectLst/>
              <a:latin typeface="微软雅黑" panose="020B0503020204020204" charset="-122"/>
              <a:ea typeface="微软雅黑" panose="020B0503020204020204" charset="-122"/>
            </a:endParaRPr>
          </a:p>
          <a:p>
            <a:pPr marL="285750" indent="-285750">
              <a:lnSpc>
                <a:spcPct val="300000"/>
              </a:lnSpc>
              <a:buFont typeface="Wingdings" panose="05000000000000000000" pitchFamily="2" charset="2"/>
              <a:buChar char="Ø"/>
            </a:pPr>
            <a:r>
              <a:rPr lang="zh-CN" altLang="en-US" dirty="0">
                <a:solidFill>
                  <a:schemeClr val="bg1"/>
                </a:solidFill>
                <a:effectLst/>
                <a:latin typeface="微软雅黑" panose="020B0503020204020204" charset="-122"/>
                <a:ea typeface="微软雅黑" panose="020B0503020204020204" charset="-122"/>
              </a:rPr>
              <a:t>如对仲裁裁决不服，可以自收到仲裁裁决书之日起</a:t>
            </a:r>
            <a:r>
              <a:rPr lang="en-US" altLang="zh-CN" dirty="0">
                <a:solidFill>
                  <a:schemeClr val="bg1"/>
                </a:solidFill>
                <a:effectLst/>
                <a:latin typeface="微软雅黑" panose="020B0503020204020204" charset="-122"/>
                <a:ea typeface="微软雅黑" panose="020B0503020204020204" charset="-122"/>
              </a:rPr>
              <a:t>15</a:t>
            </a:r>
            <a:r>
              <a:rPr lang="zh-CN" altLang="en-US" dirty="0">
                <a:solidFill>
                  <a:schemeClr val="bg1"/>
                </a:solidFill>
                <a:effectLst/>
                <a:latin typeface="微软雅黑" panose="020B0503020204020204" charset="-122"/>
                <a:ea typeface="微软雅黑" panose="020B0503020204020204" charset="-122"/>
              </a:rPr>
              <a:t>日内向人民法院提起诉讼。</a:t>
            </a:r>
            <a:endParaRPr lang="en-US" altLang="zh-CN" dirty="0">
              <a:solidFill>
                <a:schemeClr val="bg1"/>
              </a:solidFill>
              <a:effectLst/>
              <a:latin typeface="微软雅黑" panose="020B0503020204020204" charset="-122"/>
              <a:ea typeface="微软雅黑" panose="020B0503020204020204" charset="-122"/>
            </a:endParaRPr>
          </a:p>
          <a:p>
            <a:pPr marL="285750" indent="-285750">
              <a:lnSpc>
                <a:spcPct val="300000"/>
              </a:lnSpc>
              <a:buFont typeface="Wingdings" panose="05000000000000000000" pitchFamily="2" charset="2"/>
              <a:buChar char="Ø"/>
            </a:pPr>
            <a:r>
              <a:rPr lang="zh-CN" altLang="en-US" dirty="0">
                <a:solidFill>
                  <a:schemeClr val="bg1"/>
                </a:solidFill>
                <a:effectLst/>
                <a:latin typeface="微软雅黑" panose="020B0503020204020204" charset="-122"/>
                <a:ea typeface="微软雅黑" panose="020B0503020204020204" charset="-122"/>
              </a:rPr>
              <a:t>如当事人一方不服在收到仲裁裁决书</a:t>
            </a:r>
            <a:r>
              <a:rPr lang="en-US" altLang="zh-CN" dirty="0">
                <a:solidFill>
                  <a:schemeClr val="bg1"/>
                </a:solidFill>
                <a:effectLst/>
                <a:latin typeface="微软雅黑" panose="020B0503020204020204" charset="-122"/>
                <a:ea typeface="微软雅黑" panose="020B0503020204020204" charset="-122"/>
              </a:rPr>
              <a:t>15</a:t>
            </a:r>
            <a:r>
              <a:rPr lang="zh-CN" altLang="en-US" dirty="0">
                <a:solidFill>
                  <a:schemeClr val="bg1"/>
                </a:solidFill>
                <a:effectLst/>
                <a:latin typeface="微软雅黑" panose="020B0503020204020204" charset="-122"/>
                <a:ea typeface="微软雅黑" panose="020B0503020204020204" charset="-122"/>
              </a:rPr>
              <a:t>日之后既不起诉又不履行仲裁裁决的另一方可以申请人民法院强制执行。</a:t>
            </a:r>
            <a:endParaRPr lang="zh-CN" altLang="en-US" dirty="0">
              <a:solidFill>
                <a:schemeClr val="bg1"/>
              </a:solidFill>
              <a:latin typeface="微软雅黑" panose="020B0503020204020204" charset="-122"/>
              <a:ea typeface="微软雅黑" panose="020B0503020204020204" charset="-122"/>
            </a:endParaRPr>
          </a:p>
        </p:txBody>
      </p:sp>
      <p:pic>
        <p:nvPicPr>
          <p:cNvPr id="18" name="图片 17"/>
          <p:cNvPicPr>
            <a:picLocks noChangeAspect="1"/>
          </p:cNvPicPr>
          <p:nvPr/>
        </p:nvPicPr>
        <p:blipFill rotWithShape="1">
          <a:blip r:embed="rId1" cstate="print">
            <a:extLst>
              <a:ext uri="{28A0092B-C50C-407E-A947-70E740481C1C}">
                <a14:useLocalDpi xmlns:a14="http://schemas.microsoft.com/office/drawing/2010/main" val="0"/>
              </a:ext>
            </a:extLst>
          </a:blip>
          <a:srcRect t="-15672"/>
          <a:stretch>
            <a:fillRect/>
          </a:stretch>
        </p:blipFill>
        <p:spPr>
          <a:xfrm>
            <a:off x="9378949" y="75992"/>
            <a:ext cx="2514602" cy="1676400"/>
          </a:xfrm>
          <a:prstGeom prst="rect">
            <a:avLst/>
          </a:prstGeom>
        </p:spPr>
      </p:pic>
    </p:spTree>
    <p:custDataLst>
      <p:tags r:id="rId2"/>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60527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 初入职场的劳动常识——守护兼职劳动权益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四章节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4" name="矩形 3"/>
          <p:cNvSpPr/>
          <p:nvPr/>
        </p:nvSpPr>
        <p:spPr>
          <a:xfrm>
            <a:off x="1179964" y="1272041"/>
            <a:ext cx="4805680" cy="521970"/>
          </a:xfrm>
          <a:prstGeom prst="rect">
            <a:avLst/>
          </a:prstGeom>
        </p:spPr>
        <p:txBody>
          <a:bodyPr wrap="none">
            <a:spAutoFit/>
          </a:bodyPr>
          <a:lstStyle/>
          <a:p>
            <a:pPr algn="l">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rPr>
              <a:t>签订劳动合同时应注意的问题</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endParaRPr>
          </a:p>
        </p:txBody>
      </p:sp>
      <p:sp>
        <p:nvSpPr>
          <p:cNvPr id="5" name="矩形 4"/>
          <p:cNvSpPr/>
          <p:nvPr/>
        </p:nvSpPr>
        <p:spPr>
          <a:xfrm>
            <a:off x="1127125" y="2187592"/>
            <a:ext cx="9974740" cy="406971"/>
          </a:xfrm>
          <a:prstGeom prst="rect">
            <a:avLst/>
          </a:prstGeom>
        </p:spPr>
        <p:txBody>
          <a:bodyPr wrap="square">
            <a:spAutoFit/>
          </a:bodyPr>
          <a:lstStyle/>
          <a:p>
            <a:pPr>
              <a:lnSpc>
                <a:spcPct val="125000"/>
              </a:lnSpc>
            </a:pPr>
            <a:r>
              <a:rPr lang="zh-CN" altLang="en-US" dirty="0">
                <a:effectLst/>
                <a:latin typeface="微软雅黑" panose="020B0503020204020204" charset="-122"/>
                <a:ea typeface="微软雅黑" panose="020B0503020204020204" charset="-122"/>
              </a:rPr>
              <a:t>应遵循两个基本原则：平等自愿、协商一致的原则</a:t>
            </a:r>
            <a:r>
              <a:rPr lang="en-US" altLang="zh-CN" dirty="0">
                <a:effectLst/>
                <a:latin typeface="微软雅黑" panose="020B0503020204020204" charset="-122"/>
                <a:ea typeface="微软雅黑" panose="020B0503020204020204" charset="-122"/>
              </a:rPr>
              <a:t>;</a:t>
            </a:r>
            <a:r>
              <a:rPr lang="zh-CN" altLang="en-US" dirty="0">
                <a:effectLst/>
                <a:latin typeface="微软雅黑" panose="020B0503020204020204" charset="-122"/>
                <a:ea typeface="微软雅黑" panose="020B0503020204020204" charset="-122"/>
              </a:rPr>
              <a:t>遵守法律的原则。</a:t>
            </a:r>
            <a:endParaRPr lang="zh-CN" altLang="en-US" dirty="0">
              <a:effectLst/>
              <a:latin typeface="微软雅黑" panose="020B0503020204020204" charset="-122"/>
              <a:ea typeface="微软雅黑" panose="020B0503020204020204" charset="-122"/>
            </a:endParaRPr>
          </a:p>
        </p:txBody>
      </p:sp>
      <p:sp>
        <p:nvSpPr>
          <p:cNvPr id="8" name="矩形 7"/>
          <p:cNvSpPr/>
          <p:nvPr/>
        </p:nvSpPr>
        <p:spPr>
          <a:xfrm>
            <a:off x="1078999" y="4493337"/>
            <a:ext cx="9974740" cy="753220"/>
          </a:xfrm>
          <a:prstGeom prst="rect">
            <a:avLst/>
          </a:prstGeom>
        </p:spPr>
        <p:txBody>
          <a:bodyPr wrap="square">
            <a:spAutoFit/>
          </a:bodyPr>
          <a:lstStyle/>
          <a:p>
            <a:pPr>
              <a:lnSpc>
                <a:spcPct val="125000"/>
              </a:lnSpc>
            </a:pPr>
            <a:r>
              <a:rPr lang="zh-CN" altLang="en-US" dirty="0">
                <a:effectLst/>
                <a:latin typeface="微软雅黑" panose="020B0503020204020204" charset="-122"/>
                <a:ea typeface="微软雅黑" panose="020B0503020204020204" charset="-122"/>
              </a:rPr>
              <a:t>了解劳动合同所必须具备的条款：合同期限、工作内容、性质、工作地点</a:t>
            </a:r>
            <a:r>
              <a:rPr lang="en-US" altLang="zh-CN" dirty="0">
                <a:effectLst/>
                <a:latin typeface="微软雅黑" panose="020B0503020204020204" charset="-122"/>
                <a:ea typeface="微软雅黑" panose="020B0503020204020204" charset="-122"/>
              </a:rPr>
              <a:t>;</a:t>
            </a:r>
            <a:r>
              <a:rPr lang="zh-CN" altLang="en-US" dirty="0">
                <a:effectLst/>
                <a:latin typeface="微软雅黑" panose="020B0503020204020204" charset="-122"/>
                <a:ea typeface="微软雅黑" panose="020B0503020204020204" charset="-122"/>
              </a:rPr>
              <a:t>工资报酬奖金、津贴等标准</a:t>
            </a:r>
            <a:r>
              <a:rPr lang="en-US" altLang="zh-CN" dirty="0">
                <a:effectLst/>
                <a:latin typeface="微软雅黑" panose="020B0503020204020204" charset="-122"/>
                <a:ea typeface="微软雅黑" panose="020B0503020204020204" charset="-122"/>
              </a:rPr>
              <a:t>;</a:t>
            </a:r>
            <a:r>
              <a:rPr lang="zh-CN" altLang="en-US" dirty="0">
                <a:effectLst/>
                <a:latin typeface="微软雅黑" panose="020B0503020204020204" charset="-122"/>
                <a:ea typeface="微软雅黑" panose="020B0503020204020204" charset="-122"/>
              </a:rPr>
              <a:t>劳动保护和劳动条件</a:t>
            </a:r>
            <a:r>
              <a:rPr lang="en-US" altLang="zh-CN" dirty="0">
                <a:effectLst/>
                <a:latin typeface="微软雅黑" panose="020B0503020204020204" charset="-122"/>
                <a:ea typeface="微软雅黑" panose="020B0503020204020204" charset="-122"/>
              </a:rPr>
              <a:t>;</a:t>
            </a:r>
            <a:r>
              <a:rPr lang="zh-CN" altLang="en-US" dirty="0">
                <a:effectLst/>
                <a:latin typeface="微软雅黑" panose="020B0503020204020204" charset="-122"/>
                <a:ea typeface="微软雅黑" panose="020B0503020204020204" charset="-122"/>
              </a:rPr>
              <a:t>劳动纪律和奖惩规程，劳动</a:t>
            </a:r>
            <a:r>
              <a:rPr lang="zh-CN" altLang="en-US" dirty="0">
                <a:effectLst/>
                <a:latin typeface="微软雅黑" panose="020B0503020204020204" charset="-122"/>
                <a:ea typeface="微软雅黑" panose="020B0503020204020204" charset="-122"/>
                <a:hlinkClick r:id="rId1" tooltip="合同终止"/>
              </a:rPr>
              <a:t>合同终止</a:t>
            </a:r>
            <a:r>
              <a:rPr lang="zh-CN" altLang="en-US" dirty="0">
                <a:effectLst/>
                <a:latin typeface="微软雅黑" panose="020B0503020204020204" charset="-122"/>
                <a:ea typeface="微软雅黑" panose="020B0503020204020204" charset="-122"/>
              </a:rPr>
              <a:t>条件</a:t>
            </a:r>
            <a:r>
              <a:rPr lang="en-US" altLang="zh-CN" dirty="0">
                <a:effectLst/>
                <a:latin typeface="微软雅黑" panose="020B0503020204020204" charset="-122"/>
                <a:ea typeface="微软雅黑" panose="020B0503020204020204" charset="-122"/>
              </a:rPr>
              <a:t>;</a:t>
            </a:r>
            <a:r>
              <a:rPr lang="zh-CN" altLang="en-US" dirty="0">
                <a:effectLst/>
                <a:latin typeface="微软雅黑" panose="020B0503020204020204" charset="-122"/>
                <a:ea typeface="微软雅黑" panose="020B0503020204020204" charset="-122"/>
              </a:rPr>
              <a:t>违约责任等。</a:t>
            </a:r>
            <a:endParaRPr lang="zh-CN" altLang="en-US" dirty="0">
              <a:effectLst/>
              <a:latin typeface="微软雅黑" panose="020B0503020204020204" charset="-122"/>
              <a:ea typeface="微软雅黑" panose="020B0503020204020204" charset="-122"/>
            </a:endParaRPr>
          </a:p>
        </p:txBody>
      </p:sp>
      <p:sp>
        <p:nvSpPr>
          <p:cNvPr id="9" name="矩形 8"/>
          <p:cNvSpPr/>
          <p:nvPr/>
        </p:nvSpPr>
        <p:spPr>
          <a:xfrm>
            <a:off x="1078999" y="3424620"/>
            <a:ext cx="9974740" cy="406971"/>
          </a:xfrm>
          <a:prstGeom prst="rect">
            <a:avLst/>
          </a:prstGeom>
        </p:spPr>
        <p:txBody>
          <a:bodyPr wrap="square">
            <a:spAutoFit/>
          </a:bodyPr>
          <a:lstStyle/>
          <a:p>
            <a:pPr>
              <a:lnSpc>
                <a:spcPct val="125000"/>
              </a:lnSpc>
            </a:pPr>
            <a:r>
              <a:rPr lang="zh-CN" altLang="en-US" dirty="0">
                <a:effectLst/>
                <a:latin typeface="微软雅黑" panose="020B0503020204020204" charset="-122"/>
                <a:ea typeface="微软雅黑" panose="020B0503020204020204" charset="-122"/>
              </a:rPr>
              <a:t>应采用书面形式鉴定劳动合同。</a:t>
            </a:r>
            <a:endParaRPr lang="zh-CN" altLang="en-US" dirty="0">
              <a:effectLst/>
              <a:latin typeface="微软雅黑" panose="020B0503020204020204" charset="-122"/>
              <a:ea typeface="微软雅黑" panose="020B0503020204020204" charset="-122"/>
            </a:endParaRPr>
          </a:p>
        </p:txBody>
      </p:sp>
      <p:sp>
        <p:nvSpPr>
          <p:cNvPr id="10" name="矩形 9"/>
          <p:cNvSpPr/>
          <p:nvPr/>
        </p:nvSpPr>
        <p:spPr>
          <a:xfrm>
            <a:off x="850900" y="1983740"/>
            <a:ext cx="7406640" cy="792480"/>
          </a:xfrm>
          <a:prstGeom prst="rect">
            <a:avLst/>
          </a:prstGeom>
          <a:noFill/>
          <a:ln>
            <a:solidFill>
              <a:srgbClr val="224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850900" y="3231515"/>
            <a:ext cx="7406640" cy="792480"/>
          </a:xfrm>
          <a:prstGeom prst="rect">
            <a:avLst/>
          </a:prstGeom>
          <a:noFill/>
          <a:ln>
            <a:solidFill>
              <a:srgbClr val="224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850900" y="4479900"/>
            <a:ext cx="10388600" cy="792672"/>
          </a:xfrm>
          <a:prstGeom prst="rect">
            <a:avLst/>
          </a:prstGeom>
          <a:noFill/>
          <a:ln>
            <a:solidFill>
              <a:srgbClr val="224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9" name="图片 38"/>
          <p:cNvPicPr>
            <a:picLocks noChangeAspect="1"/>
          </p:cNvPicPr>
          <p:nvPr/>
        </p:nvPicPr>
        <p:blipFill rotWithShape="1">
          <a:blip r:embed="rId2" cstate="print">
            <a:extLst>
              <a:ext uri="{28A0092B-C50C-407E-A947-70E740481C1C}">
                <a14:useLocalDpi xmlns:a14="http://schemas.microsoft.com/office/drawing/2010/main" val="0"/>
              </a:ext>
            </a:extLst>
          </a:blip>
          <a:srcRect l="-3837" b="-9280"/>
          <a:stretch>
            <a:fillRect/>
          </a:stretch>
        </p:blipFill>
        <p:spPr>
          <a:xfrm flipH="1">
            <a:off x="930910" y="5462270"/>
            <a:ext cx="1912620" cy="1196340"/>
          </a:xfrm>
          <a:prstGeom prst="rect">
            <a:avLst/>
          </a:prstGeom>
        </p:spPr>
      </p:pic>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8257540" y="1130935"/>
            <a:ext cx="3703320" cy="3093085"/>
          </a:xfrm>
          <a:prstGeom prst="rect">
            <a:avLst/>
          </a:prstGeom>
        </p:spPr>
      </p:pic>
    </p:spTree>
    <p:custDataLst>
      <p:tags r:id="rId4"/>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60527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 初入职场的劳动常识——守护兼职劳动权益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四章节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0" name="明月设计4"/>
          <p:cNvSpPr/>
          <p:nvPr/>
        </p:nvSpPr>
        <p:spPr>
          <a:xfrm>
            <a:off x="1623060" y="1146810"/>
            <a:ext cx="9096375" cy="737235"/>
          </a:xfrm>
          <a:prstGeom prst="rect">
            <a:avLst/>
          </a:prstGeom>
          <a:ln w="25400">
            <a:noFill/>
            <a:prstDash val="dash"/>
          </a:ln>
        </p:spPr>
        <p:txBody>
          <a:bodyPr wrap="square" rtlCol="0">
            <a:noAutofit/>
          </a:bodyPr>
          <a:lstStyle/>
          <a:p>
            <a:pPr lvl="0" algn="l">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正规劳动、合法务工、守护劳动所得，远离打工陷阱</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8" name="文本框 7"/>
          <p:cNvSpPr txBox="1"/>
          <p:nvPr/>
        </p:nvSpPr>
        <p:spPr>
          <a:xfrm>
            <a:off x="1502410" y="2406650"/>
            <a:ext cx="10125075" cy="3476625"/>
          </a:xfrm>
          <a:prstGeom prst="rect">
            <a:avLst/>
          </a:prstGeom>
          <a:noFill/>
        </p:spPr>
        <p:txBody>
          <a:bodyPr wrap="square" rtlCol="0" anchor="t">
            <a:spAutoFit/>
          </a:bodyPr>
          <a:p>
            <a:pPr indent="0" fontAlgn="auto">
              <a:lnSpc>
                <a:spcPct val="150000"/>
              </a:lnSpc>
            </a:pPr>
            <a:r>
              <a:rPr lang="en-US" altLang="zh-CN" sz="2000"/>
              <a:t>1</a:t>
            </a:r>
            <a:r>
              <a:rPr lang="zh-CN" altLang="en-US" sz="2000"/>
              <a:t>、合法劳动前提：达到法定年龄，才能参与正规兼职、务工，拒绝童工、违规用工；</a:t>
            </a:r>
            <a:endParaRPr lang="en-US" altLang="zh-CN" sz="2000"/>
          </a:p>
          <a:p>
            <a:pPr indent="0" fontAlgn="auto">
              <a:lnSpc>
                <a:spcPct val="150000"/>
              </a:lnSpc>
            </a:pPr>
            <a:r>
              <a:rPr lang="en-US" altLang="zh-CN" sz="2000"/>
              <a:t>2</a:t>
            </a:r>
            <a:r>
              <a:rPr lang="zh-CN" altLang="en-US" sz="2000"/>
              <a:t>、基础劳动权益：付出劳动，理应拿到约定好的劳动报酬，按劳取酬；</a:t>
            </a:r>
            <a:endParaRPr lang="en-US" altLang="zh-CN" sz="2000"/>
          </a:p>
          <a:p>
            <a:pPr indent="0" fontAlgn="auto">
              <a:lnSpc>
                <a:spcPct val="150000"/>
              </a:lnSpc>
            </a:pPr>
            <a:r>
              <a:rPr lang="en-US" altLang="zh-CN" sz="2000"/>
              <a:t>3</a:t>
            </a:r>
            <a:r>
              <a:rPr lang="zh-CN" altLang="en-US" sz="2000"/>
              <a:t>、工时与休息：合理工作时间，有权正常休息，不被强制超负荷劳动；</a:t>
            </a:r>
            <a:endParaRPr lang="en-US" altLang="zh-CN" sz="2000"/>
          </a:p>
          <a:p>
            <a:pPr indent="0" fontAlgn="auto">
              <a:lnSpc>
                <a:spcPct val="150000"/>
              </a:lnSpc>
            </a:pPr>
            <a:r>
              <a:rPr lang="en-US" altLang="zh-CN" sz="2000"/>
              <a:t>4</a:t>
            </a:r>
            <a:r>
              <a:rPr lang="zh-CN" altLang="en-US" sz="2000"/>
              <a:t>、打工避坑红线：</a:t>
            </a:r>
            <a:endParaRPr lang="en-US" altLang="zh-CN" sz="2000"/>
          </a:p>
          <a:p>
            <a:pPr marL="285750" indent="-285750" fontAlgn="auto">
              <a:lnSpc>
                <a:spcPct val="150000"/>
              </a:lnSpc>
              <a:buFont typeface="Wingdings" panose="05000000000000000000" charset="0"/>
              <a:buChar char="ü"/>
            </a:pPr>
            <a:r>
              <a:rPr lang="zh-CN" altLang="en-US" sz="2000"/>
              <a:t> 不交押金、不交保证金、不押身份证；</a:t>
            </a:r>
            <a:endParaRPr lang="en-US" altLang="zh-CN" sz="2000"/>
          </a:p>
          <a:p>
            <a:pPr marL="285750" indent="-285750">
              <a:buFont typeface="Wingdings" panose="05000000000000000000" charset="0"/>
              <a:buChar char="ü"/>
            </a:pPr>
            <a:r>
              <a:rPr lang="zh-CN" altLang="en-US" sz="2000"/>
              <a:t> 不信“高薪套路”、不做违规兼职；</a:t>
            </a:r>
            <a:endParaRPr lang="en-US" altLang="zh-CN" sz="2000"/>
          </a:p>
          <a:p>
            <a:pPr marL="285750" indent="-285750">
              <a:buFont typeface="Wingdings" panose="05000000000000000000" charset="0"/>
              <a:buChar char="ü"/>
            </a:pPr>
            <a:r>
              <a:rPr lang="zh-CN" altLang="en-US" sz="2000"/>
              <a:t> 拒绝拖欠工资、随意克扣工资；</a:t>
            </a:r>
            <a:endParaRPr lang="en-US" altLang="zh-CN" sz="2000"/>
          </a:p>
          <a:p>
            <a:pPr indent="0" fontAlgn="auto">
              <a:lnSpc>
                <a:spcPct val="150000"/>
              </a:lnSpc>
            </a:pPr>
            <a:r>
              <a:rPr lang="zh-CN" altLang="en-US" sz="2000"/>
              <a:t> </a:t>
            </a:r>
            <a:r>
              <a:rPr lang="en-US" altLang="zh-CN" sz="2000"/>
              <a:t>5</a:t>
            </a:r>
            <a:r>
              <a:rPr lang="zh-CN" altLang="en-US" sz="2000"/>
              <a:t>、劳动权益求助：打工被欠薪、被欺负、权益受损，及时告诉家长，寻求正规帮助</a:t>
            </a:r>
            <a:r>
              <a:rPr lang="zh-CN" altLang="en-US" sz="1600"/>
              <a:t>；</a:t>
            </a:r>
            <a:endParaRPr lang="zh-CN" altLang="en-US" sz="1600"/>
          </a:p>
        </p:txBody>
      </p:sp>
      <p:pic>
        <p:nvPicPr>
          <p:cNvPr id="18" name="图片 17" descr="天平"/>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883285" y="2330450"/>
            <a:ext cx="487045" cy="487045"/>
          </a:xfrm>
          <a:prstGeom prst="rect">
            <a:avLst/>
          </a:prstGeom>
        </p:spPr>
      </p:pic>
      <p:pic>
        <p:nvPicPr>
          <p:cNvPr id="20" name="图片 19" descr="天平"/>
          <p:cNvPicPr>
            <a:picLocks noChangeAspect="1"/>
          </p:cNvPicPr>
          <p:nvPr>
            <p:custDataLst>
              <p:tags r:id="rId4"/>
            </p:custDataLst>
          </p:nvPr>
        </p:nvPicPr>
        <p:blipFill>
          <a:blip r:embed="rId2">
            <a:extLst>
              <a:ext uri="{96DAC541-7B7A-43D3-8B79-37D633B846F1}">
                <asvg:svgBlip xmlns:asvg="http://schemas.microsoft.com/office/drawing/2016/SVG/main" r:embed="rId5"/>
              </a:ext>
            </a:extLst>
          </a:blip>
          <a:stretch>
            <a:fillRect/>
          </a:stretch>
        </p:blipFill>
        <p:spPr>
          <a:xfrm>
            <a:off x="883285" y="2767965"/>
            <a:ext cx="487045" cy="487045"/>
          </a:xfrm>
          <a:prstGeom prst="rect">
            <a:avLst/>
          </a:prstGeom>
        </p:spPr>
      </p:pic>
      <p:pic>
        <p:nvPicPr>
          <p:cNvPr id="21" name="图片 20" descr="天平"/>
          <p:cNvPicPr>
            <a:picLocks noChangeAspect="1"/>
          </p:cNvPicPr>
          <p:nvPr>
            <p:custDataLst>
              <p:tags r:id="rId6"/>
            </p:custDataLst>
          </p:nvPr>
        </p:nvPicPr>
        <p:blipFill>
          <a:blip r:embed="rId2">
            <a:extLst>
              <a:ext uri="{96DAC541-7B7A-43D3-8B79-37D633B846F1}">
                <asvg:svgBlip xmlns:asvg="http://schemas.microsoft.com/office/drawing/2016/SVG/main" r:embed="rId5"/>
              </a:ext>
            </a:extLst>
          </a:blip>
          <a:stretch>
            <a:fillRect/>
          </a:stretch>
        </p:blipFill>
        <p:spPr>
          <a:xfrm>
            <a:off x="883285" y="3187065"/>
            <a:ext cx="487045" cy="487045"/>
          </a:xfrm>
          <a:prstGeom prst="rect">
            <a:avLst/>
          </a:prstGeom>
        </p:spPr>
      </p:pic>
      <p:pic>
        <p:nvPicPr>
          <p:cNvPr id="22" name="图片 21" descr="天平"/>
          <p:cNvPicPr>
            <a:picLocks noChangeAspect="1"/>
          </p:cNvPicPr>
          <p:nvPr>
            <p:custDataLst>
              <p:tags r:id="rId7"/>
            </p:custDataLst>
          </p:nvPr>
        </p:nvPicPr>
        <p:blipFill>
          <a:blip r:embed="rId2">
            <a:extLst>
              <a:ext uri="{96DAC541-7B7A-43D3-8B79-37D633B846F1}">
                <asvg:svgBlip xmlns:asvg="http://schemas.microsoft.com/office/drawing/2016/SVG/main" r:embed="rId5"/>
              </a:ext>
            </a:extLst>
          </a:blip>
          <a:stretch>
            <a:fillRect/>
          </a:stretch>
        </p:blipFill>
        <p:spPr>
          <a:xfrm>
            <a:off x="883285" y="3754755"/>
            <a:ext cx="487045" cy="487045"/>
          </a:xfrm>
          <a:prstGeom prst="rect">
            <a:avLst/>
          </a:prstGeom>
        </p:spPr>
      </p:pic>
      <p:pic>
        <p:nvPicPr>
          <p:cNvPr id="23" name="图片 22" descr="天平"/>
          <p:cNvPicPr>
            <a:picLocks noChangeAspect="1"/>
          </p:cNvPicPr>
          <p:nvPr>
            <p:custDataLst>
              <p:tags r:id="rId8"/>
            </p:custDataLst>
          </p:nvPr>
        </p:nvPicPr>
        <p:blipFill>
          <a:blip r:embed="rId2">
            <a:extLst>
              <a:ext uri="{96DAC541-7B7A-43D3-8B79-37D633B846F1}">
                <asvg:svgBlip xmlns:asvg="http://schemas.microsoft.com/office/drawing/2016/SVG/main" r:embed="rId5"/>
              </a:ext>
            </a:extLst>
          </a:blip>
          <a:stretch>
            <a:fillRect/>
          </a:stretch>
        </p:blipFill>
        <p:spPr>
          <a:xfrm>
            <a:off x="883285" y="5255260"/>
            <a:ext cx="487045" cy="487045"/>
          </a:xfrm>
          <a:prstGeom prst="rect">
            <a:avLst/>
          </a:prstGeom>
        </p:spPr>
      </p:pic>
      <p:sp>
        <p:nvSpPr>
          <p:cNvPr id="24" name="圆角矩形 23"/>
          <p:cNvSpPr/>
          <p:nvPr/>
        </p:nvSpPr>
        <p:spPr>
          <a:xfrm>
            <a:off x="1502410" y="2146935"/>
            <a:ext cx="9636760" cy="3968115"/>
          </a:xfrm>
          <a:prstGeom prst="roundRect">
            <a:avLst/>
          </a:prstGeom>
          <a:noFill/>
          <a:ln w="28575" cmpd="sng">
            <a:solidFill>
              <a:srgbClr val="673B28"/>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9"/>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明月设计1"/>
          <p:cNvSpPr/>
          <p:nvPr>
            <p:custDataLst>
              <p:tags r:id="rId1"/>
            </p:custDataLst>
          </p:nvPr>
        </p:nvSpPr>
        <p:spPr>
          <a:xfrm>
            <a:off x="2907030" y="3479800"/>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21" name="明月设计2"/>
          <p:cNvSpPr/>
          <p:nvPr>
            <p:custDataLst>
              <p:tags r:id="rId2"/>
            </p:custDataLst>
          </p:nvPr>
        </p:nvSpPr>
        <p:spPr>
          <a:xfrm>
            <a:off x="2950210" y="1911350"/>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6" name="明月设计3"/>
          <p:cNvSpPr/>
          <p:nvPr>
            <p:custDataLst>
              <p:tags r:id="rId3"/>
            </p:custDataLst>
          </p:nvPr>
        </p:nvSpPr>
        <p:spPr>
          <a:xfrm>
            <a:off x="2950210" y="451485"/>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8" name="明月设计4" descr="7b0a20202020227461726765744d6f64756c65223a202270726f636573734f6e6c696e65466f6e7473220a7d0a"/>
          <p:cNvSpPr txBox="1"/>
          <p:nvPr/>
        </p:nvSpPr>
        <p:spPr>
          <a:xfrm>
            <a:off x="2116455" y="848360"/>
            <a:ext cx="490220" cy="4460240"/>
          </a:xfrm>
          <a:prstGeom prst="rect">
            <a:avLst/>
          </a:prstGeom>
          <a:noFill/>
        </p:spPr>
        <p:txBody>
          <a:bodyPr vert="eaVert" wrap="square" rtlCol="0">
            <a:spAutoFit/>
          </a:bodyPr>
          <a:lstStyle/>
          <a:p>
            <a:pPr algn="dist"/>
            <a:r>
              <a:rPr lang="en-US" altLang="zh-CN" sz="2000" cap="all" dirty="0">
                <a:solidFill>
                  <a:srgbClr val="673B28">
                    <a:alpha val="16000"/>
                  </a:srgbClr>
                </a:solidFill>
                <a:uFillTx/>
                <a:latin typeface="汉仪雅酷黑 75W" panose="020B0804020202020204" charset="-122"/>
                <a:ea typeface="汉仪雅酷黑 75W" panose="020B0804020202020204" charset="-122"/>
                <a:cs typeface="+mn-ea"/>
                <a:sym typeface="汉仪中黑S" panose="00020600040101010101" charset="-122"/>
              </a:rPr>
              <a:t>contents</a:t>
            </a:r>
            <a:endParaRPr lang="en-US" altLang="zh-CN" sz="2000" cap="all" dirty="0">
              <a:solidFill>
                <a:srgbClr val="673B28">
                  <a:alpha val="16000"/>
                </a:srgbClr>
              </a:solidFill>
              <a:uFillTx/>
              <a:latin typeface="汉仪雅酷黑 75W" panose="020B0804020202020204" charset="-122"/>
              <a:ea typeface="汉仪雅酷黑 75W" panose="020B0804020202020204" charset="-122"/>
              <a:cs typeface="+mn-ea"/>
              <a:sym typeface="汉仪中黑S" panose="00020600040101010101" charset="-122"/>
            </a:endParaRPr>
          </a:p>
        </p:txBody>
      </p:sp>
      <p:sp>
        <p:nvSpPr>
          <p:cNvPr id="20" name="明月设计5" descr="7b0a20202020227461726765744d6f64756c65223a202270726f636573734f6e6c696e65466f6e7473220a7d0a"/>
          <p:cNvSpPr txBox="1"/>
          <p:nvPr/>
        </p:nvSpPr>
        <p:spPr>
          <a:xfrm>
            <a:off x="839470" y="2055178"/>
            <a:ext cx="1183005" cy="2046605"/>
          </a:xfrm>
          <a:prstGeom prst="rect">
            <a:avLst/>
          </a:prstGeom>
          <a:noFill/>
        </p:spPr>
        <p:txBody>
          <a:bodyPr vert="eaVert" wrap="square" rtlCol="0">
            <a:spAutoFit/>
          </a:bodyPr>
          <a:lstStyle/>
          <a:p>
            <a:pPr lvl="0" algn="dist">
              <a:buClrTx/>
              <a:buSzTx/>
              <a:buFontTx/>
            </a:pPr>
            <a:r>
              <a:rPr lang="zh-CN" altLang="en-US" sz="6500">
                <a:solidFill>
                  <a:srgbClr val="673B28"/>
                </a:solidFill>
                <a:effectLst/>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目录</a:t>
            </a:r>
            <a:endParaRPr lang="zh-CN" altLang="en-US" sz="6500">
              <a:solidFill>
                <a:srgbClr val="673B28"/>
              </a:solidFill>
              <a:effectLst/>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93" name="明月设计7"/>
          <p:cNvSpPr/>
          <p:nvPr>
            <p:custDataLst>
              <p:tags r:id="rId4"/>
            </p:custDataLst>
          </p:nvPr>
        </p:nvSpPr>
        <p:spPr>
          <a:xfrm>
            <a:off x="3212465" y="601345"/>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94" name="明月设计8"/>
          <p:cNvSpPr txBox="1"/>
          <p:nvPr>
            <p:custDataLst>
              <p:tags r:id="rId5"/>
            </p:custDataLst>
          </p:nvPr>
        </p:nvSpPr>
        <p:spPr bwMode="auto">
          <a:xfrm>
            <a:off x="4088765" y="1044575"/>
            <a:ext cx="3385185"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r>
              <a:rPr lang="zh-CN" altLang="en-US" sz="1000" dirty="0">
                <a:solidFill>
                  <a:schemeClr val="tx1">
                    <a:lumMod val="85000"/>
                    <a:lumOff val="15000"/>
                  </a:schemeClr>
                </a:solidFill>
                <a:cs typeface="+mn-ea"/>
                <a:sym typeface="汉仪中黑S" panose="00020600040101010101" charset="-122"/>
              </a:rPr>
              <a:t>面向适龄青少年、即将毕业学生保持警戒心态</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114" name="明月设计9"/>
          <p:cNvSpPr txBox="1"/>
          <p:nvPr>
            <p:custDataLst>
              <p:tags r:id="rId6"/>
            </p:custDataLst>
          </p:nvPr>
        </p:nvSpPr>
        <p:spPr>
          <a:xfrm>
            <a:off x="4088765" y="610235"/>
            <a:ext cx="1484630" cy="383540"/>
          </a:xfrm>
          <a:prstGeom prst="rect">
            <a:avLst/>
          </a:prstGeom>
          <a:noFill/>
        </p:spPr>
        <p:txBody>
          <a:bodyPr vert="horz" wrap="none" lIns="91440" tIns="45720" rIns="91440" bIns="45720" rtlCol="0" anchor="t" anchorCtr="0">
            <a:noAutofit/>
          </a:bodyPr>
          <a:lstStyle/>
          <a:p>
            <a:pPr algn="l">
              <a:defRPr/>
            </a:pPr>
            <a:r>
              <a:rPr lang="zh-CN" altLang="en-US" sz="2500" kern="0" spc="150" dirty="0">
                <a:solidFill>
                  <a:srgbClr val="673B28"/>
                </a:solidFill>
                <a:latin typeface="汉仪雅酷黑 75W" panose="020B0804020202020204" charset="-122"/>
                <a:ea typeface="汉仪雅酷黑 75W" panose="020B0804020202020204" charset="-122"/>
                <a:cs typeface="+mn-ea"/>
                <a:sym typeface="+mn-lt"/>
              </a:rPr>
              <a:t>出入职场应该注意</a:t>
            </a:r>
            <a:r>
              <a:rPr lang="zh-CN" altLang="en-US" sz="2500" kern="0" spc="150" dirty="0">
                <a:solidFill>
                  <a:srgbClr val="673B28"/>
                </a:solidFill>
                <a:latin typeface="汉仪雅酷黑 75W" panose="020B0804020202020204" charset="-122"/>
                <a:ea typeface="汉仪雅酷黑 75W" panose="020B0804020202020204" charset="-122"/>
                <a:cs typeface="+mn-ea"/>
                <a:sym typeface="+mn-lt"/>
              </a:rPr>
              <a:t>哪些？</a:t>
            </a:r>
            <a:endParaRPr lang="zh-CN" altLang="en-US" sz="2500" kern="0" spc="150" dirty="0">
              <a:solidFill>
                <a:srgbClr val="673B28"/>
              </a:solidFill>
              <a:latin typeface="汉仪雅酷黑 75W" panose="020B0804020202020204" charset="-122"/>
              <a:ea typeface="汉仪雅酷黑 75W" panose="020B0804020202020204" charset="-122"/>
              <a:cs typeface="+mn-ea"/>
              <a:sym typeface="+mn-lt"/>
            </a:endParaRPr>
          </a:p>
        </p:txBody>
      </p:sp>
      <p:sp>
        <p:nvSpPr>
          <p:cNvPr id="116" name="明月设计10"/>
          <p:cNvSpPr/>
          <p:nvPr>
            <p:custDataLst>
              <p:tags r:id="rId7"/>
            </p:custDataLst>
          </p:nvPr>
        </p:nvSpPr>
        <p:spPr>
          <a:xfrm>
            <a:off x="3414395" y="791210"/>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
        <p:nvSpPr>
          <p:cNvPr id="2" name="明月设计11"/>
          <p:cNvSpPr/>
          <p:nvPr>
            <p:custDataLst>
              <p:tags r:id="rId8"/>
            </p:custDataLst>
          </p:nvPr>
        </p:nvSpPr>
        <p:spPr>
          <a:xfrm>
            <a:off x="3212465" y="2060575"/>
            <a:ext cx="695960" cy="695960"/>
          </a:xfrm>
          <a:prstGeom prst="ellipse">
            <a:avLst/>
          </a:prstGeom>
          <a:solidFill>
            <a:srgbClr val="FE9805"/>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3" name="明月设计12"/>
          <p:cNvSpPr txBox="1"/>
          <p:nvPr>
            <p:custDataLst>
              <p:tags r:id="rId9"/>
            </p:custDataLst>
          </p:nvPr>
        </p:nvSpPr>
        <p:spPr bwMode="auto">
          <a:xfrm>
            <a:off x="4088765" y="2503805"/>
            <a:ext cx="3317240"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r>
              <a:rPr lang="zh-CN" altLang="en-US" sz="1000" dirty="0">
                <a:solidFill>
                  <a:schemeClr val="tx1">
                    <a:lumMod val="85000"/>
                    <a:lumOff val="15000"/>
                  </a:schemeClr>
                </a:solidFill>
                <a:cs typeface="+mn-ea"/>
                <a:sym typeface="+mn-lt"/>
              </a:rPr>
              <a:t>合法年龄就业和女性享受</a:t>
            </a:r>
            <a:r>
              <a:rPr lang="zh-CN" altLang="en-US" sz="1000" dirty="0">
                <a:solidFill>
                  <a:schemeClr val="tx1">
                    <a:lumMod val="85000"/>
                    <a:lumOff val="15000"/>
                  </a:schemeClr>
                </a:solidFill>
                <a:cs typeface="+mn-ea"/>
                <a:sym typeface="+mn-lt"/>
              </a:rPr>
              <a:t>的就业权利</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4" name="明月设计13"/>
          <p:cNvSpPr txBox="1"/>
          <p:nvPr>
            <p:custDataLst>
              <p:tags r:id="rId10"/>
            </p:custDataLst>
          </p:nvPr>
        </p:nvSpPr>
        <p:spPr>
          <a:xfrm>
            <a:off x="4088765" y="2069465"/>
            <a:ext cx="3744595" cy="383540"/>
          </a:xfrm>
          <a:prstGeom prst="rect">
            <a:avLst/>
          </a:prstGeom>
          <a:noFill/>
        </p:spPr>
        <p:txBody>
          <a:bodyPr vert="horz" wrap="none" lIns="91440" tIns="45720" rIns="91440" bIns="45720" rtlCol="0" anchor="t" anchorCtr="0">
            <a:noAutofit/>
          </a:bodyPr>
          <a:lstStyle/>
          <a:p>
            <a:pPr marL="0" lvl="8" algn="l" defTabSz="913765"/>
            <a:r>
              <a:rPr lang="zh-CN" altLang="en-US" sz="2500" dirty="0">
                <a:solidFill>
                  <a:srgbClr val="673B28"/>
                </a:solidFill>
                <a:latin typeface="汉仪雅酷黑 75W" panose="020B0804020202020204" charset="-122"/>
                <a:ea typeface="汉仪雅酷黑 75W" panose="020B0804020202020204" charset="-122"/>
                <a:cs typeface="+mn-ea"/>
                <a:sym typeface="+mn-lt"/>
              </a:rPr>
              <a:t>青少年就业的享有的</a:t>
            </a:r>
            <a:r>
              <a:rPr lang="zh-CN" altLang="en-US" sz="2500" dirty="0">
                <a:solidFill>
                  <a:srgbClr val="673B28"/>
                </a:solidFill>
                <a:latin typeface="汉仪雅酷黑 75W" panose="020B0804020202020204" charset="-122"/>
                <a:ea typeface="汉仪雅酷黑 75W" panose="020B0804020202020204" charset="-122"/>
                <a:cs typeface="+mn-ea"/>
                <a:sym typeface="+mn-lt"/>
              </a:rPr>
              <a:t>权利</a:t>
            </a:r>
            <a:endParaRPr lang="zh-CN" altLang="en-US" sz="2500" dirty="0">
              <a:solidFill>
                <a:srgbClr val="673B28"/>
              </a:solidFill>
              <a:latin typeface="汉仪雅酷黑 75W" panose="020B0804020202020204" charset="-122"/>
              <a:ea typeface="汉仪雅酷黑 75W" panose="020B0804020202020204" charset="-122"/>
              <a:cs typeface="+mn-ea"/>
              <a:sym typeface="+mn-lt"/>
            </a:endParaRPr>
          </a:p>
        </p:txBody>
      </p:sp>
      <p:sp>
        <p:nvSpPr>
          <p:cNvPr id="5" name="明月设计14"/>
          <p:cNvSpPr/>
          <p:nvPr>
            <p:custDataLst>
              <p:tags r:id="rId11"/>
            </p:custDataLst>
          </p:nvPr>
        </p:nvSpPr>
        <p:spPr>
          <a:xfrm>
            <a:off x="3414395" y="2250440"/>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
        <p:nvSpPr>
          <p:cNvPr id="6" name="明月设计15"/>
          <p:cNvSpPr/>
          <p:nvPr>
            <p:custDataLst>
              <p:tags r:id="rId12"/>
            </p:custDataLst>
          </p:nvPr>
        </p:nvSpPr>
        <p:spPr>
          <a:xfrm>
            <a:off x="3169285" y="364744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7" name="明月设计16"/>
          <p:cNvSpPr txBox="1"/>
          <p:nvPr>
            <p:custDataLst>
              <p:tags r:id="rId13"/>
            </p:custDataLst>
          </p:nvPr>
        </p:nvSpPr>
        <p:spPr bwMode="auto">
          <a:xfrm>
            <a:off x="4045585" y="4090670"/>
            <a:ext cx="3637280"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（就业的相关条例，要对自己的行为负责，维护自身</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权益）</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8" name="明月设计17"/>
          <p:cNvSpPr txBox="1"/>
          <p:nvPr>
            <p:custDataLst>
              <p:tags r:id="rId14"/>
            </p:custDataLst>
          </p:nvPr>
        </p:nvSpPr>
        <p:spPr>
          <a:xfrm>
            <a:off x="4045585" y="3656330"/>
            <a:ext cx="1484630" cy="383540"/>
          </a:xfrm>
          <a:prstGeom prst="rect">
            <a:avLst/>
          </a:prstGeom>
          <a:noFill/>
        </p:spPr>
        <p:txBody>
          <a:bodyPr vert="horz" wrap="none" lIns="91440" tIns="45720" rIns="91440" bIns="45720" rtlCol="0" anchor="t" anchorCtr="0">
            <a:noAutofit/>
          </a:bodyPr>
          <a:lstStyle/>
          <a:p>
            <a:pPr algn="l" defTabSz="913765"/>
            <a:r>
              <a:rPr lang="zh-CN" altLang="en-US" sz="2500" dirty="0">
                <a:solidFill>
                  <a:srgbClr val="673B28"/>
                </a:solidFill>
                <a:latin typeface="汉仪雅酷黑 75W" panose="020B0804020202020204" charset="-122"/>
                <a:ea typeface="汉仪雅酷黑 75W" panose="020B0804020202020204" charset="-122"/>
                <a:cs typeface="+mn-ea"/>
                <a:sym typeface="+mn-lt"/>
              </a:rPr>
              <a:t>有关就业</a:t>
            </a:r>
            <a:r>
              <a:rPr lang="zh-CN" altLang="en-US" sz="2500" dirty="0">
                <a:solidFill>
                  <a:srgbClr val="673B28"/>
                </a:solidFill>
                <a:latin typeface="汉仪雅酷黑 75W" panose="020B0804020202020204" charset="-122"/>
                <a:ea typeface="汉仪雅酷黑 75W" panose="020B0804020202020204" charset="-122"/>
                <a:cs typeface="+mn-ea"/>
                <a:sym typeface="+mn-lt"/>
              </a:rPr>
              <a:t>的法律</a:t>
            </a:r>
            <a:r>
              <a:rPr lang="zh-CN" altLang="en-US" sz="2500" dirty="0">
                <a:solidFill>
                  <a:srgbClr val="673B28"/>
                </a:solidFill>
                <a:latin typeface="汉仪雅酷黑 75W" panose="020B0804020202020204" charset="-122"/>
                <a:ea typeface="汉仪雅酷黑 75W" panose="020B0804020202020204" charset="-122"/>
                <a:cs typeface="+mn-ea"/>
                <a:sym typeface="+mn-lt"/>
              </a:rPr>
              <a:t>知识</a:t>
            </a:r>
            <a:endParaRPr lang="zh-CN" altLang="en-US" sz="2500" dirty="0">
              <a:solidFill>
                <a:srgbClr val="673B28"/>
              </a:solidFill>
              <a:latin typeface="汉仪雅酷黑 75W" panose="020B0804020202020204" charset="-122"/>
              <a:ea typeface="汉仪雅酷黑 75W" panose="020B0804020202020204" charset="-122"/>
              <a:cs typeface="+mn-ea"/>
              <a:sym typeface="+mn-lt"/>
            </a:endParaRPr>
          </a:p>
        </p:txBody>
      </p:sp>
      <p:sp>
        <p:nvSpPr>
          <p:cNvPr id="10" name="明月设计18"/>
          <p:cNvSpPr/>
          <p:nvPr>
            <p:custDataLst>
              <p:tags r:id="rId15"/>
            </p:custDataLst>
          </p:nvPr>
        </p:nvSpPr>
        <p:spPr>
          <a:xfrm>
            <a:off x="3371215" y="3837305"/>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
        <p:nvSpPr>
          <p:cNvPr id="12" name="明月设计2"/>
          <p:cNvSpPr/>
          <p:nvPr>
            <p:custDataLst>
              <p:tags r:id="rId16"/>
            </p:custDataLst>
          </p:nvPr>
        </p:nvSpPr>
        <p:spPr>
          <a:xfrm>
            <a:off x="2907030" y="5085080"/>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3" name="明月设计11"/>
          <p:cNvSpPr/>
          <p:nvPr>
            <p:custDataLst>
              <p:tags r:id="rId17"/>
            </p:custDataLst>
          </p:nvPr>
        </p:nvSpPr>
        <p:spPr>
          <a:xfrm>
            <a:off x="3169285" y="5234305"/>
            <a:ext cx="695960" cy="695960"/>
          </a:xfrm>
          <a:prstGeom prst="ellipse">
            <a:avLst/>
          </a:prstGeom>
          <a:solidFill>
            <a:srgbClr val="FE9805"/>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4" name="明月设计12"/>
          <p:cNvSpPr txBox="1"/>
          <p:nvPr>
            <p:custDataLst>
              <p:tags r:id="rId18"/>
            </p:custDataLst>
          </p:nvPr>
        </p:nvSpPr>
        <p:spPr bwMode="auto">
          <a:xfrm>
            <a:off x="4045585" y="5677535"/>
            <a:ext cx="3787775"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正规劳动、合法务工、守护劳动所得，远离打工陷阱</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15" name="明月设计13"/>
          <p:cNvSpPr txBox="1"/>
          <p:nvPr>
            <p:custDataLst>
              <p:tags r:id="rId19"/>
            </p:custDataLst>
          </p:nvPr>
        </p:nvSpPr>
        <p:spPr>
          <a:xfrm>
            <a:off x="4045585" y="5243195"/>
            <a:ext cx="1484630" cy="383540"/>
          </a:xfrm>
          <a:prstGeom prst="rect">
            <a:avLst/>
          </a:prstGeom>
          <a:noFill/>
        </p:spPr>
        <p:txBody>
          <a:bodyPr vert="horz" wrap="none" lIns="91440" tIns="45720" rIns="91440" bIns="45720" rtlCol="0" anchor="t" anchorCtr="0">
            <a:noAutofit/>
          </a:bodyPr>
          <a:lstStyle/>
          <a:p>
            <a:pPr marL="0" lvl="8" algn="l" defTabSz="913765"/>
            <a:r>
              <a:rPr lang="zh-CN" altLang="en-US" sz="2500" dirty="0">
                <a:solidFill>
                  <a:srgbClr val="673B28"/>
                </a:solidFill>
                <a:latin typeface="汉仪雅酷黑 75W" panose="020B0804020202020204" charset="-122"/>
                <a:ea typeface="汉仪雅酷黑 75W" panose="020B0804020202020204" charset="-122"/>
                <a:cs typeface="+mn-ea"/>
                <a:sym typeface="+mn-lt"/>
              </a:rPr>
              <a:t>如何避免就业</a:t>
            </a:r>
            <a:r>
              <a:rPr lang="zh-CN" altLang="en-US" sz="2500" dirty="0">
                <a:solidFill>
                  <a:srgbClr val="673B28"/>
                </a:solidFill>
                <a:latin typeface="汉仪雅酷黑 75W" panose="020B0804020202020204" charset="-122"/>
                <a:ea typeface="汉仪雅酷黑 75W" panose="020B0804020202020204" charset="-122"/>
                <a:cs typeface="+mn-ea"/>
                <a:sym typeface="+mn-lt"/>
              </a:rPr>
              <a:t>陷阱？</a:t>
            </a:r>
            <a:endParaRPr lang="zh-CN" altLang="en-US" sz="2500" dirty="0">
              <a:solidFill>
                <a:srgbClr val="673B28"/>
              </a:solidFill>
              <a:latin typeface="汉仪雅酷黑 75W" panose="020B0804020202020204" charset="-122"/>
              <a:ea typeface="汉仪雅酷黑 75W" panose="020B0804020202020204" charset="-122"/>
              <a:cs typeface="+mn-ea"/>
              <a:sym typeface="+mn-lt"/>
            </a:endParaRPr>
          </a:p>
        </p:txBody>
      </p:sp>
      <p:sp>
        <p:nvSpPr>
          <p:cNvPr id="17" name="明月设计14"/>
          <p:cNvSpPr/>
          <p:nvPr>
            <p:custDataLst>
              <p:tags r:id="rId20"/>
            </p:custDataLst>
          </p:nvPr>
        </p:nvSpPr>
        <p:spPr>
          <a:xfrm>
            <a:off x="3371215" y="5424170"/>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Tree>
    <p:custDataLst>
      <p:tags r:id="rId2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582930" y="2453640"/>
            <a:ext cx="5292090" cy="783590"/>
          </a:xfrm>
          <a:prstGeom prst="rect">
            <a:avLst/>
          </a:prstGeom>
          <a:noFill/>
        </p:spPr>
        <p:txBody>
          <a:bodyPr wrap="square" rtlCol="0">
            <a:spAutoFit/>
          </a:bodyPr>
          <a:lstStyle/>
          <a:p>
            <a:pPr algn="l"/>
            <a:r>
              <a:rPr sz="4500">
                <a:solidFill>
                  <a:srgbClr val="FE9805"/>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增强学生.法制意识</a:t>
            </a:r>
            <a:endParaRPr sz="4500">
              <a:solidFill>
                <a:srgbClr val="152C4C"/>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 name="明月设计3"/>
          <p:cNvSpPr/>
          <p:nvPr/>
        </p:nvSpPr>
        <p:spPr>
          <a:xfrm>
            <a:off x="695325" y="3375978"/>
            <a:ext cx="1846580" cy="426720"/>
          </a:xfrm>
          <a:prstGeom prst="roundRect">
            <a:avLst>
              <a:gd name="adj" fmla="val 50000"/>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endParaRPr>
          </a:p>
        </p:txBody>
      </p:sp>
      <p:sp>
        <p:nvSpPr>
          <p:cNvPr id="8" name="明月设计4"/>
          <p:cNvSpPr txBox="1"/>
          <p:nvPr/>
        </p:nvSpPr>
        <p:spPr>
          <a:xfrm>
            <a:off x="849630" y="3429000"/>
            <a:ext cx="1537335" cy="321945"/>
          </a:xfrm>
          <a:prstGeom prst="rect">
            <a:avLst/>
          </a:prstGeom>
          <a:noFill/>
        </p:spPr>
        <p:txBody>
          <a:bodyPr wrap="square" rtlCol="0">
            <a:spAutoFit/>
          </a:bodyPr>
          <a:lstStyle/>
          <a:p>
            <a:pPr algn="ctr" fontAlgn="auto">
              <a:lnSpc>
                <a:spcPts val="1800"/>
              </a:lnSpc>
            </a:pPr>
            <a:r>
              <a:rPr lang="zh-CN" sz="1400" cap="all" dirty="0">
                <a:solidFill>
                  <a:schemeClr val="bg1">
                    <a:alpha val="70000"/>
                  </a:schemeClr>
                </a:solidFill>
                <a:uFillTx/>
                <a:latin typeface="汉仪中黑S" panose="00020600040101010101" charset="-122"/>
                <a:ea typeface="汉仪中黑S" panose="00020600040101010101" charset="-122"/>
                <a:cs typeface="汉仪中黑S" panose="00020600040101010101" charset="-122"/>
                <a:sym typeface="+mn-lt"/>
              </a:rPr>
              <a:t>法律</a:t>
            </a:r>
            <a:r>
              <a:rPr lang="zh-CN" sz="1400" cap="all" dirty="0">
                <a:solidFill>
                  <a:schemeClr val="bg1">
                    <a:alpha val="70000"/>
                  </a:schemeClr>
                </a:solidFill>
                <a:uFillTx/>
                <a:latin typeface="汉仪中黑S" panose="00020600040101010101" charset="-122"/>
                <a:ea typeface="汉仪中黑S" panose="00020600040101010101" charset="-122"/>
                <a:cs typeface="汉仪中黑S" panose="00020600040101010101" charset="-122"/>
                <a:sym typeface="+mn-lt"/>
              </a:rPr>
              <a:t>课堂</a:t>
            </a:r>
            <a:endParaRPr lang="zh-CN" sz="1400" cap="all" dirty="0">
              <a:solidFill>
                <a:schemeClr val="bg1">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12" name="明月设计6"/>
          <p:cNvGrpSpPr/>
          <p:nvPr/>
        </p:nvGrpSpPr>
        <p:grpSpPr>
          <a:xfrm>
            <a:off x="424815" y="6389370"/>
            <a:ext cx="597535" cy="133350"/>
            <a:chOff x="2813" y="9615"/>
            <a:chExt cx="1094" cy="250"/>
          </a:xfrm>
        </p:grpSpPr>
        <p:sp>
          <p:nvSpPr>
            <p:cNvPr id="10" name="明月设计6-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1" name="明月设计6-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3" name="明月设计6-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6" name="明月设计7" descr="7b0a20202020227461726765744d6f64756c65223a202270726f636573734f6e6c696e65466f6e7473220a7d0a"/>
          <p:cNvSpPr txBox="1"/>
          <p:nvPr/>
        </p:nvSpPr>
        <p:spPr>
          <a:xfrm>
            <a:off x="582930" y="1684020"/>
            <a:ext cx="4217670" cy="629920"/>
          </a:xfrm>
          <a:prstGeom prst="rect">
            <a:avLst/>
          </a:prstGeom>
          <a:noFill/>
        </p:spPr>
        <p:txBody>
          <a:bodyPr wrap="square" rtlCol="0">
            <a:spAutoFit/>
          </a:bodyPr>
          <a:lstStyle/>
          <a:p>
            <a:pPr algn="l"/>
            <a:r>
              <a:rPr lang="zh-CN" sz="3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感谢观看</a:t>
            </a:r>
            <a:endParaRPr lang="zh-CN" sz="3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9" name="明月设计2" descr="7b0a20202020227461726765744d6f64756c65223a202270726f636573734f6e6c696e65466f6e7473220a7d0a"/>
          <p:cNvSpPr txBox="1"/>
          <p:nvPr/>
        </p:nvSpPr>
        <p:spPr>
          <a:xfrm>
            <a:off x="561340" y="2293620"/>
            <a:ext cx="6316980" cy="783590"/>
          </a:xfrm>
          <a:prstGeom prst="rect">
            <a:avLst/>
          </a:prstGeom>
          <a:noFill/>
        </p:spPr>
        <p:txBody>
          <a:bodyPr wrap="square" rtlCol="0">
            <a:spAutoFit/>
          </a:bodyPr>
          <a:lstStyle/>
          <a:p>
            <a:pPr algn="l"/>
            <a:r>
              <a:rPr lang="zh-CN" altLang="en-US" sz="4500" kern="0" spc="150" dirty="0">
                <a:solidFill>
                  <a:srgbClr val="673B28"/>
                </a:solidFill>
                <a:latin typeface="汉仪雅酷黑 75W" panose="020B0804020202020204" charset="-122"/>
                <a:ea typeface="汉仪雅酷黑 75W" panose="020B0804020202020204" charset="-122"/>
                <a:cs typeface="+mn-ea"/>
                <a:sym typeface="+mn-lt"/>
              </a:rPr>
              <a:t>出入职场应该注意哪些？</a:t>
            </a:r>
            <a:endParaRPr lang="zh-CN"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4" name="明月设计3"/>
          <p:cNvSpPr txBox="1"/>
          <p:nvPr/>
        </p:nvSpPr>
        <p:spPr>
          <a:xfrm>
            <a:off x="656590" y="3374390"/>
            <a:ext cx="4251960" cy="553085"/>
          </a:xfrm>
          <a:prstGeom prst="rect">
            <a:avLst/>
          </a:prstGeom>
          <a:noFill/>
        </p:spPr>
        <p:txBody>
          <a:bodyPr wrap="square" rtlCol="0">
            <a:spAutoFit/>
          </a:bodyPr>
          <a:lstStyle/>
          <a:p>
            <a:pPr algn="l" fontAlgn="auto">
              <a:lnSpc>
                <a:spcPts val="1800"/>
              </a:lnSpc>
            </a:pPr>
            <a:r>
              <a:rPr lang="zh-CN" altLang="en-US" sz="1800"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面向适龄青少年、即将毕业学生保持警戒心态</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5"/>
          <p:cNvGrpSpPr/>
          <p:nvPr/>
        </p:nvGrpSpPr>
        <p:grpSpPr>
          <a:xfrm>
            <a:off x="424815" y="6389370"/>
            <a:ext cx="597535" cy="133350"/>
            <a:chOff x="2813" y="9615"/>
            <a:chExt cx="1094" cy="250"/>
          </a:xfrm>
        </p:grpSpPr>
        <p:sp>
          <p:nvSpPr>
            <p:cNvPr id="3" name="明月设计5-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5-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5-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15" name="明月设计6"/>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6" name="明月设计7"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01</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60527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 初入职场的劳动常识——守护兼职劳动权益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一章节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0" name="明月设计4"/>
          <p:cNvSpPr/>
          <p:nvPr/>
        </p:nvSpPr>
        <p:spPr>
          <a:xfrm>
            <a:off x="1302385" y="2017395"/>
            <a:ext cx="10407650" cy="737235"/>
          </a:xfrm>
          <a:prstGeom prst="rect">
            <a:avLst/>
          </a:prstGeom>
          <a:ln w="25400">
            <a:noFill/>
            <a:prstDash val="dash"/>
          </a:ln>
        </p:spPr>
        <p:txBody>
          <a:bodyPr wrap="square" rtlCol="0">
            <a:noAutofit/>
          </a:bodyPr>
          <a:lstStyle/>
          <a:p>
            <a:pPr lvl="0" algn="l">
              <a:lnSpc>
                <a:spcPct val="150000"/>
              </a:lnSpc>
              <a:spcBef>
                <a:spcPts val="600"/>
              </a:spcBef>
              <a:buClrTx/>
              <a:buSzTx/>
              <a:buFontTx/>
            </a:pPr>
            <a:r>
              <a:rPr lang="zh-CN" altLang="en-US" sz="2000" b="1"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面向适龄青少年、即将毕业学生，讲解基础兼职、务工劳动权益，避免打工受骗、权益受损</a:t>
            </a:r>
            <a:endParaRPr lang="zh-CN" altLang="en-US" sz="2000" b="1"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2" name="明月设计4"/>
          <p:cNvSpPr/>
          <p:nvPr/>
        </p:nvSpPr>
        <p:spPr>
          <a:xfrm>
            <a:off x="1356360" y="1186180"/>
            <a:ext cx="8117840" cy="737235"/>
          </a:xfrm>
          <a:prstGeom prst="rect">
            <a:avLst/>
          </a:prstGeom>
          <a:ln w="25400">
            <a:noFill/>
            <a:prstDash val="dash"/>
          </a:ln>
        </p:spPr>
        <p:txBody>
          <a:bodyPr wrap="square" rtlCol="0">
            <a:noAutofit/>
          </a:bodyPr>
          <a:lstStyle/>
          <a:p>
            <a:pPr lvl="0" algn="l">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初入职场可能遇到的问题</a:t>
            </a: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有哪些？</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pic>
        <p:nvPicPr>
          <p:cNvPr id="3" name="图片 2"/>
          <p:cNvPicPr>
            <a:picLocks noChangeAspect="1"/>
          </p:cNvPicPr>
          <p:nvPr/>
        </p:nvPicPr>
        <p:blipFill>
          <a:blip r:embed="rId1"/>
          <a:stretch>
            <a:fillRect/>
          </a:stretch>
        </p:blipFill>
        <p:spPr>
          <a:xfrm>
            <a:off x="1366520" y="2769235"/>
            <a:ext cx="2687320" cy="2063750"/>
          </a:xfrm>
          <a:prstGeom prst="rect">
            <a:avLst/>
          </a:prstGeom>
        </p:spPr>
      </p:pic>
      <p:pic>
        <p:nvPicPr>
          <p:cNvPr id="4" name="图片 3"/>
          <p:cNvPicPr>
            <a:picLocks noChangeAspect="1"/>
          </p:cNvPicPr>
          <p:nvPr/>
        </p:nvPicPr>
        <p:blipFill>
          <a:blip r:embed="rId2"/>
          <a:stretch>
            <a:fillRect/>
          </a:stretch>
        </p:blipFill>
        <p:spPr>
          <a:xfrm>
            <a:off x="4399280" y="2769235"/>
            <a:ext cx="3098165" cy="2026285"/>
          </a:xfrm>
          <a:prstGeom prst="rect">
            <a:avLst/>
          </a:prstGeom>
        </p:spPr>
      </p:pic>
      <p:pic>
        <p:nvPicPr>
          <p:cNvPr id="5" name="图片 4"/>
          <p:cNvPicPr>
            <a:picLocks noChangeAspect="1"/>
          </p:cNvPicPr>
          <p:nvPr/>
        </p:nvPicPr>
        <p:blipFill>
          <a:blip r:embed="rId3"/>
          <a:stretch>
            <a:fillRect/>
          </a:stretch>
        </p:blipFill>
        <p:spPr>
          <a:xfrm>
            <a:off x="7905115" y="2769235"/>
            <a:ext cx="2632710" cy="2058035"/>
          </a:xfrm>
          <a:prstGeom prst="rect">
            <a:avLst/>
          </a:prstGeom>
        </p:spPr>
      </p:pic>
      <p:pic>
        <p:nvPicPr>
          <p:cNvPr id="7" name="图片 6"/>
          <p:cNvPicPr>
            <a:picLocks noChangeAspect="1"/>
          </p:cNvPicPr>
          <p:nvPr/>
        </p:nvPicPr>
        <p:blipFill>
          <a:blip r:embed="rId4"/>
          <a:stretch>
            <a:fillRect/>
          </a:stretch>
        </p:blipFill>
        <p:spPr>
          <a:xfrm>
            <a:off x="1366520" y="5000625"/>
            <a:ext cx="2687955" cy="1668780"/>
          </a:xfrm>
          <a:prstGeom prst="rect">
            <a:avLst/>
          </a:prstGeom>
        </p:spPr>
      </p:pic>
      <p:pic>
        <p:nvPicPr>
          <p:cNvPr id="8" name="图片 7"/>
          <p:cNvPicPr>
            <a:picLocks noChangeAspect="1"/>
          </p:cNvPicPr>
          <p:nvPr/>
        </p:nvPicPr>
        <p:blipFill>
          <a:blip r:embed="rId5"/>
          <a:stretch>
            <a:fillRect/>
          </a:stretch>
        </p:blipFill>
        <p:spPr>
          <a:xfrm>
            <a:off x="4399280" y="5000625"/>
            <a:ext cx="3098165" cy="1494155"/>
          </a:xfrm>
          <a:prstGeom prst="rect">
            <a:avLst/>
          </a:prstGeom>
        </p:spPr>
      </p:pic>
      <p:pic>
        <p:nvPicPr>
          <p:cNvPr id="9" name="图片 8"/>
          <p:cNvPicPr>
            <a:picLocks noChangeAspect="1"/>
          </p:cNvPicPr>
          <p:nvPr/>
        </p:nvPicPr>
        <p:blipFill>
          <a:blip r:embed="rId6"/>
          <a:stretch>
            <a:fillRect/>
          </a:stretch>
        </p:blipFill>
        <p:spPr>
          <a:xfrm>
            <a:off x="7842250" y="5000625"/>
            <a:ext cx="2803525" cy="1494155"/>
          </a:xfrm>
          <a:prstGeom prst="rect">
            <a:avLst/>
          </a:prstGeom>
        </p:spPr>
      </p:pic>
    </p:spTree>
    <p:custDataLst>
      <p:tags r:id="rId7"/>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60527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 初入职场的劳动常识——守护兼职劳动权益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一章节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2" name="矩形 1"/>
          <p:cNvSpPr/>
          <p:nvPr/>
        </p:nvSpPr>
        <p:spPr>
          <a:xfrm>
            <a:off x="1289564" y="1711325"/>
            <a:ext cx="2672080" cy="521970"/>
          </a:xfrm>
          <a:prstGeom prst="rect">
            <a:avLst/>
          </a:prstGeom>
        </p:spPr>
        <p:txBody>
          <a:bodyPr wrap="none">
            <a:spAutoFit/>
          </a:bodyPr>
          <a:lstStyle/>
          <a:p>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rPr>
              <a:t>劳动争议的类型</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endParaRPr>
          </a:p>
        </p:txBody>
      </p:sp>
      <p:sp>
        <p:nvSpPr>
          <p:cNvPr id="3" name="矩形 2"/>
          <p:cNvSpPr/>
          <p:nvPr/>
        </p:nvSpPr>
        <p:spPr>
          <a:xfrm>
            <a:off x="1047750" y="2516505"/>
            <a:ext cx="9984740" cy="2306955"/>
          </a:xfrm>
          <a:prstGeom prst="rect">
            <a:avLst/>
          </a:prstGeom>
        </p:spPr>
        <p:txBody>
          <a:bodyPr wrap="square">
            <a:spAutoFit/>
          </a:bodyPr>
          <a:lstStyle/>
          <a:p>
            <a:pPr marL="285750" indent="-285750" fontAlgn="auto">
              <a:lnSpc>
                <a:spcPct val="200000"/>
              </a:lnSpc>
              <a:buFont typeface="Wingdings" panose="05000000000000000000" pitchFamily="2" charset="2"/>
              <a:buChar char="Ø"/>
            </a:pPr>
            <a:r>
              <a:rPr lang="zh-CN" altLang="en-US" dirty="0">
                <a:effectLst/>
                <a:latin typeface="微软雅黑" panose="020B0503020204020204" charset="-122"/>
                <a:ea typeface="微软雅黑" panose="020B0503020204020204" charset="-122"/>
              </a:rPr>
              <a:t>因履行劳动合同而发生的争议。</a:t>
            </a:r>
            <a:endParaRPr lang="zh-CN" altLang="en-US" dirty="0">
              <a:effectLst/>
              <a:latin typeface="微软雅黑" panose="020B0503020204020204" charset="-122"/>
              <a:ea typeface="微软雅黑" panose="020B0503020204020204" charset="-122"/>
            </a:endParaRPr>
          </a:p>
          <a:p>
            <a:pPr marL="285750" indent="-285750" fontAlgn="auto">
              <a:lnSpc>
                <a:spcPct val="200000"/>
              </a:lnSpc>
              <a:buFont typeface="Wingdings" panose="05000000000000000000" pitchFamily="2" charset="2"/>
              <a:buChar char="Ø"/>
            </a:pPr>
            <a:r>
              <a:rPr lang="zh-CN" altLang="en-US" dirty="0">
                <a:effectLst/>
                <a:latin typeface="微软雅黑" panose="020B0503020204020204" charset="-122"/>
                <a:ea typeface="微软雅黑" panose="020B0503020204020204" charset="-122"/>
              </a:rPr>
              <a:t>因开除、除名、辞退违纪职工而发生的争议。</a:t>
            </a:r>
            <a:endParaRPr lang="zh-CN" altLang="en-US" dirty="0">
              <a:effectLst/>
              <a:latin typeface="微软雅黑" panose="020B0503020204020204" charset="-122"/>
              <a:ea typeface="微软雅黑" panose="020B0503020204020204" charset="-122"/>
            </a:endParaRPr>
          </a:p>
          <a:p>
            <a:pPr marL="285750" indent="-285750" fontAlgn="auto">
              <a:lnSpc>
                <a:spcPct val="200000"/>
              </a:lnSpc>
              <a:buFont typeface="Wingdings" panose="05000000000000000000" pitchFamily="2" charset="2"/>
              <a:buChar char="Ø"/>
            </a:pPr>
            <a:r>
              <a:rPr lang="zh-CN" altLang="en-US" dirty="0">
                <a:effectLst/>
                <a:latin typeface="微软雅黑" panose="020B0503020204020204" charset="-122"/>
                <a:ea typeface="微软雅黑" panose="020B0503020204020204" charset="-122"/>
              </a:rPr>
              <a:t>其它劳动争议，如关于招收、录用、工时、休假及劳动保护、职业培训而发生的争议等。</a:t>
            </a:r>
            <a:endParaRPr lang="zh-CN" altLang="en-US" dirty="0">
              <a:effectLst/>
              <a:latin typeface="微软雅黑" panose="020B0503020204020204" charset="-122"/>
              <a:ea typeface="微软雅黑" panose="020B0503020204020204" charset="-122"/>
            </a:endParaRPr>
          </a:p>
          <a:p>
            <a:pPr marL="285750" indent="-285750" fontAlgn="auto">
              <a:lnSpc>
                <a:spcPct val="200000"/>
              </a:lnSpc>
              <a:buFont typeface="Wingdings" panose="05000000000000000000" pitchFamily="2" charset="2"/>
              <a:buChar char="Ø"/>
            </a:pPr>
            <a:r>
              <a:rPr lang="zh-CN" altLang="en-US" dirty="0">
                <a:effectLst/>
                <a:latin typeface="微软雅黑" panose="020B0503020204020204" charset="-122"/>
                <a:ea typeface="微软雅黑" panose="020B0503020204020204" charset="-122"/>
              </a:rPr>
              <a:t>争议职工一方人数在</a:t>
            </a:r>
            <a:r>
              <a:rPr lang="en-US" altLang="zh-CN" dirty="0">
                <a:effectLst/>
                <a:latin typeface="微软雅黑" panose="020B0503020204020204" charset="-122"/>
                <a:ea typeface="微软雅黑" panose="020B0503020204020204" charset="-122"/>
              </a:rPr>
              <a:t>10</a:t>
            </a:r>
            <a:r>
              <a:rPr lang="zh-CN" altLang="en-US" dirty="0">
                <a:effectLst/>
                <a:latin typeface="微软雅黑" panose="020B0503020204020204" charset="-122"/>
                <a:ea typeface="微软雅黑" panose="020B0503020204020204" charset="-122"/>
              </a:rPr>
              <a:t>人以上，并具共同理由的，为集体劳动争议。</a:t>
            </a:r>
            <a:endParaRPr lang="zh-CN" altLang="en-US" dirty="0">
              <a:effectLst/>
              <a:latin typeface="微软雅黑" panose="020B0503020204020204" charset="-122"/>
              <a:ea typeface="微软雅黑" panose="020B0503020204020204" charset="-122"/>
            </a:endParaRPr>
          </a:p>
        </p:txBody>
      </p:sp>
      <p:cxnSp>
        <p:nvCxnSpPr>
          <p:cNvPr id="7" name="直接连接符 6"/>
          <p:cNvCxnSpPr/>
          <p:nvPr/>
        </p:nvCxnSpPr>
        <p:spPr>
          <a:xfrm>
            <a:off x="1047535" y="3188903"/>
            <a:ext cx="8508547" cy="0"/>
          </a:xfrm>
          <a:prstGeom prst="line">
            <a:avLst/>
          </a:prstGeom>
          <a:ln>
            <a:solidFill>
              <a:srgbClr val="224167"/>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003720" y="3756024"/>
            <a:ext cx="8508547" cy="0"/>
          </a:xfrm>
          <a:prstGeom prst="line">
            <a:avLst/>
          </a:prstGeom>
          <a:ln>
            <a:solidFill>
              <a:srgbClr val="224167"/>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003720" y="4202329"/>
            <a:ext cx="8508547" cy="0"/>
          </a:xfrm>
          <a:prstGeom prst="line">
            <a:avLst/>
          </a:prstGeom>
          <a:ln>
            <a:solidFill>
              <a:srgbClr val="224167"/>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003720" y="4823623"/>
            <a:ext cx="8508547" cy="0"/>
          </a:xfrm>
          <a:prstGeom prst="line">
            <a:avLst/>
          </a:prstGeom>
          <a:ln>
            <a:solidFill>
              <a:srgbClr val="224167"/>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rotWithShape="1">
          <a:blip r:embed="rId1">
            <a:extLst>
              <a:ext uri="{28A0092B-C50C-407E-A947-70E740481C1C}">
                <a14:useLocalDpi xmlns:a14="http://schemas.microsoft.com/office/drawing/2010/main" val="0"/>
              </a:ext>
            </a:extLst>
          </a:blip>
          <a:srcRect l="78302" r="716" b="63333"/>
          <a:stretch>
            <a:fillRect/>
          </a:stretch>
        </p:blipFill>
        <p:spPr>
          <a:xfrm rot="19502500">
            <a:off x="7922895" y="969010"/>
            <a:ext cx="2647315" cy="2601595"/>
          </a:xfrm>
          <a:custGeom>
            <a:avLst/>
            <a:gdLst>
              <a:gd name="connsiteX0" fmla="*/ 0 w 2558143"/>
              <a:gd name="connsiteY0" fmla="*/ 0 h 2514600"/>
              <a:gd name="connsiteX1" fmla="*/ 2558143 w 2558143"/>
              <a:gd name="connsiteY1" fmla="*/ 0 h 2514600"/>
              <a:gd name="connsiteX2" fmla="*/ 2558143 w 2558143"/>
              <a:gd name="connsiteY2" fmla="*/ 2056238 h 2514600"/>
              <a:gd name="connsiteX3" fmla="*/ 2553666 w 2558143"/>
              <a:gd name="connsiteY3" fmla="*/ 2056819 h 2514600"/>
              <a:gd name="connsiteX4" fmla="*/ 1888670 w 2558143"/>
              <a:gd name="connsiteY4" fmla="*/ 2269058 h 2514600"/>
              <a:gd name="connsiteX5" fmla="*/ 1512295 w 2558143"/>
              <a:gd name="connsiteY5" fmla="*/ 2493524 h 2514600"/>
              <a:gd name="connsiteX6" fmla="*/ 1498711 w 2558143"/>
              <a:gd name="connsiteY6" fmla="*/ 2514600 h 2514600"/>
              <a:gd name="connsiteX7" fmla="*/ 0 w 2558143"/>
              <a:gd name="connsiteY7" fmla="*/ 2514600 h 2514600"/>
              <a:gd name="connsiteX8" fmla="*/ 0 w 2558143"/>
              <a:gd name="connsiteY8" fmla="*/ 2065581 h 2514600"/>
              <a:gd name="connsiteX9" fmla="*/ 76199 w 2558143"/>
              <a:gd name="connsiteY9" fmla="*/ 2118785 h 2514600"/>
              <a:gd name="connsiteX10" fmla="*/ 212270 w 2558143"/>
              <a:gd name="connsiteY10" fmla="*/ 2181973 h 2514600"/>
              <a:gd name="connsiteX11" fmla="*/ 255813 w 2558143"/>
              <a:gd name="connsiteY11" fmla="*/ 1692116 h 2514600"/>
              <a:gd name="connsiteX12" fmla="*/ 77730 w 2558143"/>
              <a:gd name="connsiteY12" fmla="*/ 1518625 h 2514600"/>
              <a:gd name="connsiteX13" fmla="*/ 0 w 2558143"/>
              <a:gd name="connsiteY13" fmla="*/ 150781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8143" h="2514600">
                <a:moveTo>
                  <a:pt x="0" y="0"/>
                </a:moveTo>
                <a:lnTo>
                  <a:pt x="2558143" y="0"/>
                </a:lnTo>
                <a:lnTo>
                  <a:pt x="2558143" y="2056238"/>
                </a:lnTo>
                <a:lnTo>
                  <a:pt x="2553666" y="2056819"/>
                </a:lnTo>
                <a:cubicBezTo>
                  <a:pt x="2315169" y="2100812"/>
                  <a:pt x="2029277" y="2210094"/>
                  <a:pt x="1888670" y="2269058"/>
                </a:cubicBezTo>
                <a:cubicBezTo>
                  <a:pt x="1748063" y="2328022"/>
                  <a:pt x="1576982" y="2410374"/>
                  <a:pt x="1512295" y="2493524"/>
                </a:cubicBezTo>
                <a:lnTo>
                  <a:pt x="1498711" y="2514600"/>
                </a:lnTo>
                <a:lnTo>
                  <a:pt x="0" y="2514600"/>
                </a:lnTo>
                <a:lnTo>
                  <a:pt x="0" y="2065581"/>
                </a:lnTo>
                <a:lnTo>
                  <a:pt x="76199" y="2118785"/>
                </a:lnTo>
                <a:cubicBezTo>
                  <a:pt x="135617" y="2157027"/>
                  <a:pt x="185056" y="2181520"/>
                  <a:pt x="212270" y="2181973"/>
                </a:cubicBezTo>
                <a:cubicBezTo>
                  <a:pt x="321127" y="2183787"/>
                  <a:pt x="292099" y="1804602"/>
                  <a:pt x="255813" y="1692116"/>
                </a:cubicBezTo>
                <a:cubicBezTo>
                  <a:pt x="228599" y="1607752"/>
                  <a:pt x="158522" y="1543798"/>
                  <a:pt x="77730" y="1518625"/>
                </a:cubicBezTo>
                <a:lnTo>
                  <a:pt x="0" y="1507815"/>
                </a:lnTo>
                <a:close/>
              </a:path>
            </a:pathLst>
          </a:custGeom>
        </p:spPr>
      </p:pic>
      <p:sp>
        <p:nvSpPr>
          <p:cNvPr id="4" name="横卷形 3"/>
          <p:cNvSpPr/>
          <p:nvPr/>
        </p:nvSpPr>
        <p:spPr>
          <a:xfrm>
            <a:off x="1047750" y="1494790"/>
            <a:ext cx="3215005" cy="955040"/>
          </a:xfrm>
          <a:prstGeom prst="horizontalScroll">
            <a:avLst/>
          </a:prstGeom>
          <a:noFill/>
          <a:ln>
            <a:solidFill>
              <a:srgbClr val="673B28"/>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9911040" y="3200219"/>
            <a:ext cx="3384771" cy="3892240"/>
          </a:xfrm>
          <a:prstGeom prst="rect">
            <a:avLst/>
          </a:prstGeom>
        </p:spPr>
      </p:pic>
      <p:pic>
        <p:nvPicPr>
          <p:cNvPr id="33" name="图片 3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0" y="4169410"/>
            <a:ext cx="3225165" cy="2688590"/>
          </a:xfrm>
          <a:prstGeom prst="rect">
            <a:avLst/>
          </a:prstGeom>
        </p:spPr>
      </p:pic>
    </p:spTree>
    <p:custDataLst>
      <p:tags r:id="rId4"/>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60527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 初入职场的劳动常识——守护兼职劳动权益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一章节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9911040" y="3200219"/>
            <a:ext cx="3384771" cy="3892240"/>
          </a:xfrm>
          <a:prstGeom prst="rect">
            <a:avLst/>
          </a:prstGeom>
        </p:spPr>
      </p:pic>
      <p:pic>
        <p:nvPicPr>
          <p:cNvPr id="33" name="图片 32"/>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flipH="1">
            <a:off x="0" y="4169410"/>
            <a:ext cx="3225165" cy="2688590"/>
          </a:xfrm>
          <a:prstGeom prst="rect">
            <a:avLst/>
          </a:prstGeom>
        </p:spPr>
      </p:pic>
      <p:sp>
        <p:nvSpPr>
          <p:cNvPr id="4" name="矩形 3"/>
          <p:cNvSpPr/>
          <p:nvPr/>
        </p:nvSpPr>
        <p:spPr>
          <a:xfrm>
            <a:off x="1481723" y="1513157"/>
            <a:ext cx="5516880" cy="521970"/>
          </a:xfrm>
          <a:prstGeom prst="rect">
            <a:avLst/>
          </a:prstGeom>
        </p:spPr>
        <p:txBody>
          <a:bodyPr wrap="none">
            <a:spAutoFit/>
          </a:bodyPr>
          <a:lstStyle/>
          <a:p>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rPr>
              <a:t>哪些情况下，辞退劳动者是非法的</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endParaRPr>
          </a:p>
        </p:txBody>
      </p:sp>
      <p:sp>
        <p:nvSpPr>
          <p:cNvPr id="5" name="矩形 4"/>
          <p:cNvSpPr/>
          <p:nvPr/>
        </p:nvSpPr>
        <p:spPr>
          <a:xfrm>
            <a:off x="1790485" y="1928589"/>
            <a:ext cx="7305389" cy="2861310"/>
          </a:xfrm>
          <a:prstGeom prst="rect">
            <a:avLst/>
          </a:prstGeom>
        </p:spPr>
        <p:txBody>
          <a:bodyPr wrap="square">
            <a:spAutoFit/>
          </a:bodyPr>
          <a:lstStyle/>
          <a:p>
            <a:pPr marL="285750" indent="-285750">
              <a:lnSpc>
                <a:spcPct val="250000"/>
              </a:lnSpc>
              <a:buFont typeface="Wingdings" panose="05000000000000000000" pitchFamily="2" charset="2"/>
              <a:buChar char="Ø"/>
            </a:pPr>
            <a:r>
              <a:rPr lang="zh-CN" altLang="en-US" dirty="0">
                <a:effectLst/>
                <a:latin typeface="微软雅黑" panose="020B0503020204020204" charset="-122"/>
                <a:ea typeface="微软雅黑" panose="020B0503020204020204" charset="-122"/>
              </a:rPr>
              <a:t>女职工在孕期、产假期、哺乳期内的。</a:t>
            </a:r>
            <a:endParaRPr lang="zh-CN" altLang="en-US" dirty="0">
              <a:effectLst/>
              <a:latin typeface="微软雅黑" panose="020B0503020204020204" charset="-122"/>
              <a:ea typeface="微软雅黑" panose="020B0503020204020204" charset="-122"/>
            </a:endParaRPr>
          </a:p>
          <a:p>
            <a:pPr marL="285750" indent="-285750">
              <a:lnSpc>
                <a:spcPct val="250000"/>
              </a:lnSpc>
              <a:buFont typeface="Wingdings" panose="05000000000000000000" pitchFamily="2" charset="2"/>
              <a:buChar char="Ø"/>
            </a:pPr>
            <a:r>
              <a:rPr lang="zh-CN" altLang="en-US" dirty="0">
                <a:effectLst/>
                <a:latin typeface="微软雅黑" panose="020B0503020204020204" charset="-122"/>
                <a:ea typeface="微软雅黑" panose="020B0503020204020204" charset="-122"/>
              </a:rPr>
              <a:t>劳动者在规定的医疗期限内带病或负伤的。</a:t>
            </a:r>
            <a:endParaRPr lang="zh-CN" altLang="en-US" dirty="0">
              <a:effectLst/>
              <a:latin typeface="微软雅黑" panose="020B0503020204020204" charset="-122"/>
              <a:ea typeface="微软雅黑" panose="020B0503020204020204" charset="-122"/>
            </a:endParaRPr>
          </a:p>
          <a:p>
            <a:pPr marL="285750" indent="-285750">
              <a:lnSpc>
                <a:spcPct val="250000"/>
              </a:lnSpc>
              <a:buFont typeface="Wingdings" panose="05000000000000000000" pitchFamily="2" charset="2"/>
              <a:buChar char="Ø"/>
            </a:pPr>
            <a:r>
              <a:rPr lang="zh-CN" altLang="en-US" dirty="0">
                <a:effectLst/>
                <a:latin typeface="微软雅黑" panose="020B0503020204020204" charset="-122"/>
                <a:ea typeface="微软雅黑" panose="020B0503020204020204" charset="-122"/>
              </a:rPr>
              <a:t>劳动者患职业病或因工负伤并被确认丧失或部分丧失劳动能力的。</a:t>
            </a:r>
            <a:endParaRPr lang="zh-CN" altLang="en-US" dirty="0">
              <a:effectLst/>
              <a:latin typeface="微软雅黑" panose="020B0503020204020204" charset="-122"/>
              <a:ea typeface="微软雅黑" panose="020B0503020204020204" charset="-122"/>
            </a:endParaRPr>
          </a:p>
          <a:p>
            <a:pPr marL="285750" indent="-285750">
              <a:lnSpc>
                <a:spcPct val="250000"/>
              </a:lnSpc>
              <a:buFont typeface="Wingdings" panose="05000000000000000000" pitchFamily="2" charset="2"/>
              <a:buChar char="Ø"/>
            </a:pPr>
            <a:r>
              <a:rPr lang="zh-CN" altLang="en-US" dirty="0">
                <a:effectLst/>
                <a:latin typeface="微软雅黑" panose="020B0503020204020204" charset="-122"/>
                <a:ea typeface="微软雅黑" panose="020B0503020204020204" charset="-122"/>
              </a:rPr>
              <a:t>法律、行政法规规定的其他情形</a:t>
            </a:r>
            <a:endParaRPr lang="zh-CN" altLang="en-US" dirty="0">
              <a:effectLst/>
              <a:latin typeface="微软雅黑" panose="020B0503020204020204" charset="-122"/>
              <a:ea typeface="微软雅黑" panose="020B0503020204020204" charset="-122"/>
            </a:endParaRPr>
          </a:p>
        </p:txBody>
      </p:sp>
      <p:cxnSp>
        <p:nvCxnSpPr>
          <p:cNvPr id="3" name="直接连接符 2"/>
          <p:cNvCxnSpPr/>
          <p:nvPr/>
        </p:nvCxnSpPr>
        <p:spPr>
          <a:xfrm>
            <a:off x="1790485" y="2662989"/>
            <a:ext cx="8508547" cy="0"/>
          </a:xfrm>
          <a:prstGeom prst="line">
            <a:avLst/>
          </a:prstGeom>
          <a:ln>
            <a:solidFill>
              <a:srgbClr val="224167"/>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790485" y="3300663"/>
            <a:ext cx="8508547" cy="0"/>
          </a:xfrm>
          <a:prstGeom prst="line">
            <a:avLst/>
          </a:prstGeom>
          <a:ln>
            <a:solidFill>
              <a:srgbClr val="224167"/>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790485" y="4002505"/>
            <a:ext cx="8508547" cy="0"/>
          </a:xfrm>
          <a:prstGeom prst="line">
            <a:avLst/>
          </a:prstGeom>
          <a:ln>
            <a:solidFill>
              <a:srgbClr val="224167"/>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790485" y="4688305"/>
            <a:ext cx="8508547" cy="0"/>
          </a:xfrm>
          <a:prstGeom prst="line">
            <a:avLst/>
          </a:prstGeom>
          <a:ln>
            <a:solidFill>
              <a:srgbClr val="224167"/>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61964" r="19733" b="67619"/>
          <a:stretch>
            <a:fillRect/>
          </a:stretch>
        </p:blipFill>
        <p:spPr>
          <a:xfrm rot="4272497">
            <a:off x="8890635" y="1166495"/>
            <a:ext cx="1098550" cy="1093470"/>
          </a:xfrm>
          <a:custGeom>
            <a:avLst/>
            <a:gdLst>
              <a:gd name="connsiteX0" fmla="*/ 1985561 w 2231571"/>
              <a:gd name="connsiteY0" fmla="*/ 0 h 2220686"/>
              <a:gd name="connsiteX1" fmla="*/ 2231571 w 2231571"/>
              <a:gd name="connsiteY1" fmla="*/ 0 h 2220686"/>
              <a:gd name="connsiteX2" fmla="*/ 2231571 w 2231571"/>
              <a:gd name="connsiteY2" fmla="*/ 99022 h 2220686"/>
              <a:gd name="connsiteX3" fmla="*/ 2071815 w 2231571"/>
              <a:gd name="connsiteY3" fmla="*/ 29595 h 2220686"/>
              <a:gd name="connsiteX4" fmla="*/ 0 w 2231571"/>
              <a:gd name="connsiteY4" fmla="*/ 0 h 2220686"/>
              <a:gd name="connsiteX5" fmla="*/ 1445996 w 2231571"/>
              <a:gd name="connsiteY5" fmla="*/ 0 h 2220686"/>
              <a:gd name="connsiteX6" fmla="*/ 1453647 w 2231571"/>
              <a:gd name="connsiteY6" fmla="*/ 40332 h 2220686"/>
              <a:gd name="connsiteX7" fmla="*/ 2155371 w 2231571"/>
              <a:gd name="connsiteY7" fmla="*/ 1143000 h 2220686"/>
              <a:gd name="connsiteX8" fmla="*/ 2231571 w 2231571"/>
              <a:gd name="connsiteY8" fmla="*/ 1212664 h 2220686"/>
              <a:gd name="connsiteX9" fmla="*/ 2231571 w 2231571"/>
              <a:gd name="connsiteY9" fmla="*/ 2220686 h 2220686"/>
              <a:gd name="connsiteX10" fmla="*/ 1032435 w 2231571"/>
              <a:gd name="connsiteY10" fmla="*/ 2220686 h 2220686"/>
              <a:gd name="connsiteX11" fmla="*/ 1034228 w 2231571"/>
              <a:gd name="connsiteY11" fmla="*/ 2193918 h 2220686"/>
              <a:gd name="connsiteX12" fmla="*/ 1023257 w 2231571"/>
              <a:gd name="connsiteY12" fmla="*/ 1981200 h 2220686"/>
              <a:gd name="connsiteX13" fmla="*/ 805543 w 2231571"/>
              <a:gd name="connsiteY13" fmla="*/ 1698172 h 2220686"/>
              <a:gd name="connsiteX14" fmla="*/ 598714 w 2231571"/>
              <a:gd name="connsiteY14" fmla="*/ 1513115 h 2220686"/>
              <a:gd name="connsiteX15" fmla="*/ 261257 w 2231571"/>
              <a:gd name="connsiteY15" fmla="*/ 1415143 h 2220686"/>
              <a:gd name="connsiteX16" fmla="*/ 133180 w 2231571"/>
              <a:gd name="connsiteY16" fmla="*/ 1453328 h 2220686"/>
              <a:gd name="connsiteX17" fmla="*/ 0 w 2231571"/>
              <a:gd name="connsiteY17" fmla="*/ 1509107 h 222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1571" h="2220686">
                <a:moveTo>
                  <a:pt x="1985561" y="0"/>
                </a:moveTo>
                <a:lnTo>
                  <a:pt x="2231571" y="0"/>
                </a:lnTo>
                <a:lnTo>
                  <a:pt x="2231571" y="99022"/>
                </a:lnTo>
                <a:lnTo>
                  <a:pt x="2071815" y="29595"/>
                </a:lnTo>
                <a:close/>
                <a:moveTo>
                  <a:pt x="0" y="0"/>
                </a:moveTo>
                <a:lnTo>
                  <a:pt x="1445996" y="0"/>
                </a:lnTo>
                <a:lnTo>
                  <a:pt x="1453647" y="40332"/>
                </a:lnTo>
                <a:cubicBezTo>
                  <a:pt x="1524340" y="297458"/>
                  <a:pt x="1964871" y="944562"/>
                  <a:pt x="2155371" y="1143000"/>
                </a:cubicBezTo>
                <a:lnTo>
                  <a:pt x="2231571" y="1212664"/>
                </a:lnTo>
                <a:lnTo>
                  <a:pt x="2231571" y="2220686"/>
                </a:lnTo>
                <a:lnTo>
                  <a:pt x="1032435" y="2220686"/>
                </a:lnTo>
                <a:lnTo>
                  <a:pt x="1034228" y="2193918"/>
                </a:lnTo>
                <a:cubicBezTo>
                  <a:pt x="1036184" y="2111659"/>
                  <a:pt x="1028700" y="2032907"/>
                  <a:pt x="1023257" y="1981200"/>
                </a:cubicBezTo>
                <a:cubicBezTo>
                  <a:pt x="1008743" y="1843314"/>
                  <a:pt x="876300" y="1776186"/>
                  <a:pt x="805543" y="1698172"/>
                </a:cubicBezTo>
                <a:cubicBezTo>
                  <a:pt x="734786" y="1620158"/>
                  <a:pt x="689428" y="1560286"/>
                  <a:pt x="598714" y="1513115"/>
                </a:cubicBezTo>
                <a:cubicBezTo>
                  <a:pt x="508000" y="1465944"/>
                  <a:pt x="399143" y="1380672"/>
                  <a:pt x="261257" y="1415143"/>
                </a:cubicBezTo>
                <a:cubicBezTo>
                  <a:pt x="226786" y="1423761"/>
                  <a:pt x="181882" y="1436461"/>
                  <a:pt x="133180" y="1453328"/>
                </a:cubicBezTo>
                <a:lnTo>
                  <a:pt x="0" y="1509107"/>
                </a:lnTo>
                <a:close/>
              </a:path>
            </a:pathLst>
          </a:custGeom>
        </p:spPr>
      </p:pic>
      <p:sp>
        <p:nvSpPr>
          <p:cNvPr id="2" name="横卷形 1"/>
          <p:cNvSpPr/>
          <p:nvPr/>
        </p:nvSpPr>
        <p:spPr>
          <a:xfrm>
            <a:off x="1397635" y="1296670"/>
            <a:ext cx="5698490" cy="955040"/>
          </a:xfrm>
          <a:prstGeom prst="horizontalScroll">
            <a:avLst/>
          </a:prstGeom>
          <a:noFill/>
          <a:ln>
            <a:solidFill>
              <a:srgbClr val="673B28"/>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9" name="明月设计2" descr="7b0a20202020227461726765744d6f64756c65223a202270726f636573734f6e6c696e65466f6e7473220a7d0a"/>
          <p:cNvSpPr txBox="1"/>
          <p:nvPr/>
        </p:nvSpPr>
        <p:spPr>
          <a:xfrm>
            <a:off x="656590" y="2442210"/>
            <a:ext cx="6153785" cy="783590"/>
          </a:xfrm>
          <a:prstGeom prst="rect">
            <a:avLst/>
          </a:prstGeom>
          <a:noFill/>
        </p:spPr>
        <p:txBody>
          <a:bodyPr wrap="square" rtlCol="0">
            <a:spAutoFit/>
          </a:bodyPr>
          <a:lstStyle/>
          <a:p>
            <a:pPr marL="0" lvl="8" algn="l" defTabSz="913765"/>
            <a:r>
              <a:rPr lang="zh-CN" altLang="en-US" sz="4500" dirty="0">
                <a:solidFill>
                  <a:srgbClr val="673B28"/>
                </a:solidFill>
                <a:latin typeface="汉仪雅酷黑 75W" panose="020B0804020202020204" charset="-122"/>
                <a:ea typeface="汉仪雅酷黑 75W" panose="020B0804020202020204" charset="-122"/>
                <a:cs typeface="+mn-ea"/>
                <a:sym typeface="+mn-lt"/>
              </a:rPr>
              <a:t>青少年就业的年龄限制</a:t>
            </a:r>
            <a:endParaRPr lang="zh-CN"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4" name="明月设计3"/>
          <p:cNvSpPr txBox="1"/>
          <p:nvPr/>
        </p:nvSpPr>
        <p:spPr>
          <a:xfrm>
            <a:off x="656590" y="3374390"/>
            <a:ext cx="4251960" cy="321945"/>
          </a:xfrm>
          <a:prstGeom prst="rect">
            <a:avLst/>
          </a:prstGeom>
          <a:noFill/>
        </p:spPr>
        <p:txBody>
          <a:bodyPr wrap="square" rtlCol="0">
            <a:spAutoFit/>
          </a:bodyPr>
          <a:lstStyle/>
          <a:p>
            <a:pPr algn="l" fontAlgn="auto">
              <a:lnSpc>
                <a:spcPts val="1800"/>
              </a:lnSpc>
            </a:pPr>
            <a:r>
              <a:rPr lang="zh-CN" altLang="en-US" sz="1800"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合法年龄就业和女性享受的就业权利</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5"/>
          <p:cNvGrpSpPr/>
          <p:nvPr/>
        </p:nvGrpSpPr>
        <p:grpSpPr>
          <a:xfrm>
            <a:off x="424815" y="6389370"/>
            <a:ext cx="597535" cy="133350"/>
            <a:chOff x="2813" y="9615"/>
            <a:chExt cx="1094" cy="250"/>
          </a:xfrm>
        </p:grpSpPr>
        <p:sp>
          <p:nvSpPr>
            <p:cNvPr id="3" name="明月设计5-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5-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5-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15" name="明月设计6"/>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6" name="明月设计7"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02</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60527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 初入职场的劳动常识——守护兼职劳动权益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43959" y="1384865"/>
            <a:ext cx="2348184" cy="5035687"/>
          </a:xfrm>
          <a:prstGeom prst="rect">
            <a:avLst/>
          </a:prstGeom>
        </p:spPr>
      </p:pic>
      <p:sp>
        <p:nvSpPr>
          <p:cNvPr id="11" name="矩形 10"/>
          <p:cNvSpPr/>
          <p:nvPr/>
        </p:nvSpPr>
        <p:spPr>
          <a:xfrm>
            <a:off x="3888740" y="1769745"/>
            <a:ext cx="5554345" cy="4505960"/>
          </a:xfrm>
          <a:prstGeom prst="rect">
            <a:avLst/>
          </a:prstGeom>
          <a:solidFill>
            <a:schemeClr val="bg1">
              <a:alpha val="70000"/>
            </a:schemeClr>
          </a:solidFill>
          <a:ln>
            <a:solidFill>
              <a:srgbClr val="224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4316095" y="2335530"/>
            <a:ext cx="4705985" cy="2399665"/>
          </a:xfrm>
          <a:prstGeom prst="rect">
            <a:avLst/>
          </a:prstGeom>
        </p:spPr>
        <p:txBody>
          <a:bodyPr wrap="square">
            <a:spAutoFit/>
          </a:bodyPr>
          <a:lstStyle/>
          <a:p>
            <a:pPr>
              <a:lnSpc>
                <a:spcPct val="125000"/>
              </a:lnSpc>
            </a:pPr>
            <a:r>
              <a:rPr lang="zh-CN" altLang="en-US" sz="2400" dirty="0">
                <a:effectLst/>
                <a:latin typeface="微软雅黑" panose="020B0503020204020204" charset="-122"/>
                <a:ea typeface="微软雅黑" panose="020B0503020204020204" charset="-122"/>
              </a:rPr>
              <a:t>严禁使用</a:t>
            </a:r>
            <a:r>
              <a:rPr lang="zh-CN" altLang="en-US" sz="2400" dirty="0">
                <a:effectLst/>
                <a:latin typeface="微软雅黑" panose="020B0503020204020204" charset="-122"/>
                <a:ea typeface="微软雅黑" panose="020B0503020204020204" charset="-122"/>
                <a:hlinkClick r:id="rId2" tooltip="童工"/>
              </a:rPr>
              <a:t>童工</a:t>
            </a:r>
            <a:r>
              <a:rPr lang="zh-CN" altLang="en-US" sz="2400" dirty="0">
                <a:effectLst/>
                <a:latin typeface="微软雅黑" panose="020B0503020204020204" charset="-122"/>
                <a:ea typeface="微软雅黑" panose="020B0503020204020204" charset="-122"/>
              </a:rPr>
              <a:t>，对违反规定招用了童工的单位或个人，由劳动部门责令其将童工送回原居住地，所用费用，全部由用人单位负担，并视情节给予行政处分或罚款。</a:t>
            </a:r>
            <a:endParaRPr lang="zh-CN" altLang="en-US" sz="2400" dirty="0">
              <a:effectLst/>
              <a:latin typeface="微软雅黑" panose="020B0503020204020204" charset="-122"/>
              <a:ea typeface="微软雅黑" panose="020B0503020204020204" charset="-122"/>
            </a:endParaRPr>
          </a:p>
        </p:txBody>
      </p:sp>
      <p:sp>
        <p:nvSpPr>
          <p:cNvPr id="14" name="椭圆 13"/>
          <p:cNvSpPr/>
          <p:nvPr/>
        </p:nvSpPr>
        <p:spPr>
          <a:xfrm>
            <a:off x="993788" y="2069463"/>
            <a:ext cx="2719073" cy="27190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697235" y="3478877"/>
            <a:ext cx="1486304" cy="584775"/>
          </a:xfrm>
          <a:prstGeom prst="rect">
            <a:avLst/>
          </a:prstGeom>
        </p:spPr>
        <p:txBody>
          <a:bodyPr wrap="none">
            <a:spAutoFit/>
          </a:bodyPr>
          <a:lstStyle/>
          <a:p>
            <a:r>
              <a:rPr lang="en-US" altLang="zh-CN" sz="3200" dirty="0">
                <a:solidFill>
                  <a:schemeClr val="bg1"/>
                </a:solidFill>
                <a:effectLst/>
                <a:latin typeface="微软雅黑" panose="020B0503020204020204" charset="-122"/>
                <a:ea typeface="微软雅黑" panose="020B0503020204020204" charset="-122"/>
              </a:rPr>
              <a:t>16</a:t>
            </a:r>
            <a:r>
              <a:rPr lang="zh-CN" altLang="en-US" sz="3200" dirty="0">
                <a:solidFill>
                  <a:schemeClr val="bg1"/>
                </a:solidFill>
                <a:effectLst/>
                <a:latin typeface="微软雅黑" panose="020B0503020204020204" charset="-122"/>
                <a:ea typeface="微软雅黑" panose="020B0503020204020204" charset="-122"/>
              </a:rPr>
              <a:t>周岁</a:t>
            </a:r>
            <a:endParaRPr lang="zh-CN" altLang="en-US" sz="3200" dirty="0">
              <a:solidFill>
                <a:schemeClr val="bg1"/>
              </a:solidFill>
            </a:endParaRPr>
          </a:p>
        </p:txBody>
      </p:sp>
      <p:sp>
        <p:nvSpPr>
          <p:cNvPr id="16" name="矩形 15"/>
          <p:cNvSpPr/>
          <p:nvPr/>
        </p:nvSpPr>
        <p:spPr>
          <a:xfrm>
            <a:off x="1337661" y="4980074"/>
            <a:ext cx="2031325" cy="369332"/>
          </a:xfrm>
          <a:prstGeom prst="rect">
            <a:avLst/>
          </a:prstGeom>
        </p:spPr>
        <p:txBody>
          <a:bodyPr wrap="none">
            <a:spAutoFit/>
          </a:bodyPr>
          <a:lstStyle/>
          <a:p>
            <a:r>
              <a:rPr lang="zh-CN" altLang="en-US" b="1" dirty="0">
                <a:effectLst/>
                <a:latin typeface="微软雅黑" panose="020B0503020204020204" charset="-122"/>
                <a:ea typeface="微软雅黑" panose="020B0503020204020204" charset="-122"/>
              </a:rPr>
              <a:t>我国最低就业年龄</a:t>
            </a:r>
            <a:endParaRPr lang="zh-CN" altLang="en-US" b="1" dirty="0"/>
          </a:p>
        </p:txBody>
      </p:sp>
      <p:pic>
        <p:nvPicPr>
          <p:cNvPr id="8" name="明月设计7" descr="D:\素材\freepik\法律\资源 6@1000x.png资源 6@1000x"/>
          <p:cNvPicPr>
            <a:picLocks noChangeAspect="1"/>
          </p:cNvPicPr>
          <p:nvPr/>
        </p:nvPicPr>
        <p:blipFill>
          <a:blip r:embed="rId3"/>
          <a:srcRect/>
          <a:stretch>
            <a:fillRect/>
          </a:stretch>
        </p:blipFill>
        <p:spPr>
          <a:xfrm>
            <a:off x="142875" y="5727700"/>
            <a:ext cx="2425065" cy="1024890"/>
          </a:xfrm>
          <a:prstGeom prst="rect">
            <a:avLst/>
          </a:prstGeom>
        </p:spPr>
      </p:pic>
      <p:pic>
        <p:nvPicPr>
          <p:cNvPr id="9" name="明月设计11" descr="4@1000x"/>
          <p:cNvPicPr>
            <a:picLocks noChangeAspect="1"/>
          </p:cNvPicPr>
          <p:nvPr/>
        </p:nvPicPr>
        <p:blipFill>
          <a:blip r:embed="rId4"/>
          <a:stretch>
            <a:fillRect/>
          </a:stretch>
        </p:blipFill>
        <p:spPr>
          <a:xfrm>
            <a:off x="1877060" y="2447925"/>
            <a:ext cx="1244600" cy="688975"/>
          </a:xfrm>
          <a:prstGeom prst="rect">
            <a:avLst/>
          </a:prstGeom>
        </p:spPr>
      </p:pic>
      <p:pic>
        <p:nvPicPr>
          <p:cNvPr id="25" name="图片 24"/>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a:off x="7889875" y="4996180"/>
            <a:ext cx="2250440" cy="1756410"/>
          </a:xfrm>
          <a:prstGeom prst="rect">
            <a:avLst/>
          </a:prstGeom>
        </p:spPr>
      </p:pic>
    </p:spTree>
    <p:custDataLst>
      <p:tags r:id="rId7"/>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明月设计1"/>
          <p:cNvSpPr/>
          <p:nvPr>
            <p:custDataLst>
              <p:tags r:id="rId1"/>
            </p:custDataLst>
          </p:nvPr>
        </p:nvSpPr>
        <p:spPr>
          <a:xfrm>
            <a:off x="710565" y="1783715"/>
            <a:ext cx="3582670" cy="3853815"/>
          </a:xfrm>
          <a:prstGeom prst="roundRect">
            <a:avLst>
              <a:gd name="adj" fmla="val 10041"/>
            </a:avLst>
          </a:prstGeom>
          <a:gradFill>
            <a:gsLst>
              <a:gs pos="22000">
                <a:srgbClr val="FE9805">
                  <a:alpha val="8000"/>
                </a:srgbClr>
              </a:gs>
              <a:gs pos="100000">
                <a:srgbClr val="FCE3DC">
                  <a:alpha val="0"/>
                </a:srgbClr>
              </a:gs>
            </a:gsLst>
            <a:lin ang="5400000"/>
          </a:gradFill>
          <a:ln>
            <a:solidFill>
              <a:srgbClr val="673B28">
                <a:alpha val="4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0" name="明月设计1"/>
          <p:cNvSpPr/>
          <p:nvPr>
            <p:custDataLst>
              <p:tags r:id="rId2"/>
            </p:custDataLst>
          </p:nvPr>
        </p:nvSpPr>
        <p:spPr>
          <a:xfrm>
            <a:off x="4488180" y="1783715"/>
            <a:ext cx="3582670" cy="4636770"/>
          </a:xfrm>
          <a:prstGeom prst="roundRect">
            <a:avLst>
              <a:gd name="adj" fmla="val 10041"/>
            </a:avLst>
          </a:prstGeom>
          <a:gradFill>
            <a:gsLst>
              <a:gs pos="22000">
                <a:srgbClr val="FE9805">
                  <a:alpha val="8000"/>
                </a:srgbClr>
              </a:gs>
              <a:gs pos="100000">
                <a:srgbClr val="FCE3DC">
                  <a:alpha val="0"/>
                </a:srgbClr>
              </a:gs>
            </a:gsLst>
            <a:lin ang="5400000"/>
          </a:gradFill>
          <a:ln>
            <a:solidFill>
              <a:srgbClr val="673B28">
                <a:alpha val="4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1" name="明月设计1"/>
          <p:cNvSpPr/>
          <p:nvPr>
            <p:custDataLst>
              <p:tags r:id="rId3"/>
            </p:custDataLst>
          </p:nvPr>
        </p:nvSpPr>
        <p:spPr>
          <a:xfrm>
            <a:off x="8319135" y="1783715"/>
            <a:ext cx="3582670" cy="3409950"/>
          </a:xfrm>
          <a:prstGeom prst="roundRect">
            <a:avLst>
              <a:gd name="adj" fmla="val 10041"/>
            </a:avLst>
          </a:prstGeom>
          <a:gradFill>
            <a:gsLst>
              <a:gs pos="22000">
                <a:srgbClr val="FE9805">
                  <a:alpha val="8000"/>
                </a:srgbClr>
              </a:gs>
              <a:gs pos="100000">
                <a:srgbClr val="FCE3DC">
                  <a:alpha val="0"/>
                </a:srgbClr>
              </a:gs>
            </a:gsLst>
            <a:lin ang="5400000"/>
          </a:gradFill>
          <a:ln>
            <a:solidFill>
              <a:srgbClr val="673B28">
                <a:alpha val="4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9" name="明月设计1" descr="7b0a20202020227461726765744d6f64756c65223a202270726f636573734f6e6c696e65466f6e7473220a7d0a"/>
          <p:cNvSpPr txBox="1"/>
          <p:nvPr/>
        </p:nvSpPr>
        <p:spPr>
          <a:xfrm>
            <a:off x="1597025" y="445135"/>
            <a:ext cx="660527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 初入职场的劳动常识——守护兼职劳动权益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3" name="矩形 2"/>
          <p:cNvSpPr/>
          <p:nvPr/>
        </p:nvSpPr>
        <p:spPr>
          <a:xfrm>
            <a:off x="2263068" y="929876"/>
            <a:ext cx="7879080" cy="629920"/>
          </a:xfrm>
          <a:prstGeom prst="rect">
            <a:avLst/>
          </a:prstGeom>
        </p:spPr>
        <p:txBody>
          <a:bodyPr wrap="none">
            <a:spAutoFit/>
          </a:bodyPr>
          <a:lstStyle/>
          <a:p>
            <a:pPr>
              <a:lnSpc>
                <a:spcPct val="125000"/>
              </a:lnSpc>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rPr>
              <a:t>未成年工指</a:t>
            </a:r>
            <a:r>
              <a:rPr lang="zh-CN" altLang="en-US" sz="2800" dirty="0">
                <a:solidFill>
                  <a:srgbClr val="FF0000"/>
                </a:solidFill>
                <a:latin typeface="汉仪雅酷黑 75W" panose="020B0804020202020204" charset="-122"/>
                <a:ea typeface="汉仪雅酷黑 75W" panose="020B0804020202020204" charset="-122"/>
                <a:cs typeface="汉仪中黑S" panose="00020600040101010101" charset="-122"/>
              </a:rPr>
              <a:t>已满16周岁</a:t>
            </a: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rPr>
              <a:t>而</a:t>
            </a:r>
            <a:r>
              <a:rPr lang="zh-CN" altLang="en-US" sz="2800" dirty="0">
                <a:solidFill>
                  <a:srgbClr val="FF0000"/>
                </a:solidFill>
                <a:latin typeface="汉仪雅酷黑 75W" panose="020B0804020202020204" charset="-122"/>
                <a:ea typeface="汉仪雅酷黑 75W" panose="020B0804020202020204" charset="-122"/>
                <a:cs typeface="汉仪中黑S" panose="00020600040101010101" charset="-122"/>
              </a:rPr>
              <a:t>未满18周岁</a:t>
            </a: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rPr>
              <a:t>的劳动者。</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endParaRPr>
          </a:p>
        </p:txBody>
      </p:sp>
      <p:sp>
        <p:nvSpPr>
          <p:cNvPr id="7" name="矩形 6"/>
          <p:cNvSpPr/>
          <p:nvPr>
            <p:custDataLst>
              <p:tags r:id="rId4"/>
            </p:custDataLst>
          </p:nvPr>
        </p:nvSpPr>
        <p:spPr>
          <a:xfrm>
            <a:off x="1086263" y="3168397"/>
            <a:ext cx="2955213" cy="1683538"/>
          </a:xfrm>
          <a:prstGeom prst="rect">
            <a:avLst/>
          </a:prstGeom>
        </p:spPr>
        <p:txBody>
          <a:bodyPr wrap="square">
            <a:spAutoFit/>
          </a:bodyPr>
          <a:lstStyle/>
          <a:p>
            <a:pPr marL="285750" indent="-285750" algn="just">
              <a:lnSpc>
                <a:spcPct val="125000"/>
              </a:lnSpc>
              <a:buFont typeface="Wingdings" panose="05000000000000000000" pitchFamily="2" charset="2"/>
              <a:buChar char="u"/>
            </a:pPr>
            <a:r>
              <a:rPr lang="zh-CN" altLang="en-US" sz="1400" dirty="0">
                <a:solidFill>
                  <a:schemeClr val="tx1"/>
                </a:solidFill>
                <a:effectLst/>
                <a:latin typeface="微软雅黑" panose="020B0503020204020204" charset="-122"/>
                <a:ea typeface="微软雅黑" panose="020B0503020204020204" charset="-122"/>
              </a:rPr>
              <a:t>禁止安排女职工从事矿山井下和重体力劳动强度的劳动及其他禁忌从事的劳动</a:t>
            </a:r>
            <a:r>
              <a:rPr lang="en-US" altLang="zh-CN" sz="1400" dirty="0">
                <a:solidFill>
                  <a:schemeClr val="tx1"/>
                </a:solidFill>
                <a:effectLst/>
                <a:latin typeface="微软雅黑" panose="020B0503020204020204" charset="-122"/>
                <a:ea typeface="微软雅黑" panose="020B0503020204020204" charset="-122"/>
              </a:rPr>
              <a:t>;</a:t>
            </a:r>
            <a:endParaRPr lang="en-US" altLang="zh-CN" sz="1400" dirty="0">
              <a:solidFill>
                <a:schemeClr val="tx1"/>
              </a:solidFill>
              <a:effectLst/>
              <a:latin typeface="微软雅黑" panose="020B0503020204020204" charset="-122"/>
              <a:ea typeface="微软雅黑" panose="020B0503020204020204" charset="-122"/>
            </a:endParaRPr>
          </a:p>
          <a:p>
            <a:pPr marL="285750" indent="-285750" algn="just">
              <a:lnSpc>
                <a:spcPct val="125000"/>
              </a:lnSpc>
              <a:buFont typeface="Wingdings" panose="05000000000000000000" pitchFamily="2" charset="2"/>
              <a:buChar char="u"/>
            </a:pPr>
            <a:r>
              <a:rPr lang="zh-CN" altLang="en-US" sz="1400" dirty="0">
                <a:solidFill>
                  <a:schemeClr val="tx1"/>
                </a:solidFill>
                <a:effectLst/>
                <a:latin typeface="微软雅黑" panose="020B0503020204020204" charset="-122"/>
                <a:ea typeface="微软雅黑" panose="020B0503020204020204" charset="-122"/>
              </a:rPr>
              <a:t>不得安排女职工在经期从事高处、低温、冷水作业及重体力劳动强度的劳动。</a:t>
            </a:r>
            <a:endParaRPr lang="zh-CN" altLang="en-US" sz="1400" dirty="0">
              <a:solidFill>
                <a:schemeClr val="tx1"/>
              </a:solidFill>
              <a:effectLst/>
              <a:latin typeface="微软雅黑" panose="020B0503020204020204" charset="-122"/>
              <a:ea typeface="微软雅黑" panose="020B0503020204020204" charset="-122"/>
            </a:endParaRPr>
          </a:p>
        </p:txBody>
      </p:sp>
      <p:sp>
        <p:nvSpPr>
          <p:cNvPr id="8" name="矩形 7"/>
          <p:cNvSpPr/>
          <p:nvPr>
            <p:custDataLst>
              <p:tags r:id="rId5"/>
            </p:custDataLst>
          </p:nvPr>
        </p:nvSpPr>
        <p:spPr>
          <a:xfrm>
            <a:off x="4541037" y="2558167"/>
            <a:ext cx="2955213" cy="3568669"/>
          </a:xfrm>
          <a:prstGeom prst="rect">
            <a:avLst/>
          </a:prstGeom>
        </p:spPr>
        <p:txBody>
          <a:bodyPr wrap="square">
            <a:spAutoFit/>
          </a:bodyPr>
          <a:lstStyle/>
          <a:p>
            <a:pPr marL="285750" indent="-285750" algn="just">
              <a:lnSpc>
                <a:spcPct val="125000"/>
              </a:lnSpc>
              <a:buFont typeface="Wingdings" panose="05000000000000000000" pitchFamily="2" charset="2"/>
              <a:buChar char="u"/>
            </a:pPr>
            <a:r>
              <a:rPr lang="zh-CN" altLang="en-US" sz="1400" dirty="0">
                <a:solidFill>
                  <a:schemeClr val="tx1"/>
                </a:solidFill>
                <a:effectLst/>
                <a:latin typeface="微软雅黑" panose="020B0503020204020204" charset="-122"/>
                <a:ea typeface="微软雅黑" panose="020B0503020204020204" charset="-122"/>
              </a:rPr>
              <a:t>不得安排女职工在怀孕期间从事孕期禁忌从事的劳动和重体力劳动强度的劳动。</a:t>
            </a:r>
            <a:endParaRPr lang="en-US" altLang="zh-CN" sz="1400" dirty="0">
              <a:solidFill>
                <a:schemeClr val="tx1"/>
              </a:solidFill>
              <a:effectLst/>
              <a:latin typeface="微软雅黑" panose="020B0503020204020204" charset="-122"/>
              <a:ea typeface="微软雅黑" panose="020B0503020204020204" charset="-122"/>
            </a:endParaRPr>
          </a:p>
          <a:p>
            <a:pPr marL="285750" indent="-285750" algn="just">
              <a:lnSpc>
                <a:spcPct val="125000"/>
              </a:lnSpc>
              <a:buFont typeface="Wingdings" panose="05000000000000000000" pitchFamily="2" charset="2"/>
              <a:buChar char="u"/>
            </a:pPr>
            <a:r>
              <a:rPr lang="zh-CN" altLang="en-US" sz="1400" dirty="0">
                <a:solidFill>
                  <a:schemeClr val="tx1"/>
                </a:solidFill>
                <a:effectLst/>
                <a:latin typeface="微软雅黑" panose="020B0503020204020204" charset="-122"/>
                <a:ea typeface="微软雅黑" panose="020B0503020204020204" charset="-122"/>
              </a:rPr>
              <a:t>对怀孕</a:t>
            </a:r>
            <a:r>
              <a:rPr lang="en-US" altLang="zh-CN" sz="1400" dirty="0">
                <a:solidFill>
                  <a:schemeClr val="tx1"/>
                </a:solidFill>
                <a:effectLst/>
                <a:latin typeface="微软雅黑" panose="020B0503020204020204" charset="-122"/>
                <a:ea typeface="微软雅黑" panose="020B0503020204020204" charset="-122"/>
              </a:rPr>
              <a:t>7</a:t>
            </a:r>
            <a:r>
              <a:rPr lang="zh-CN" altLang="en-US" sz="1400" dirty="0">
                <a:solidFill>
                  <a:schemeClr val="tx1"/>
                </a:solidFill>
                <a:effectLst/>
                <a:latin typeface="微软雅黑" panose="020B0503020204020204" charset="-122"/>
                <a:ea typeface="微软雅黑" panose="020B0503020204020204" charset="-122"/>
              </a:rPr>
              <a:t>个月以上女职工，不得安排其延长工作时间和夜班劳动。</a:t>
            </a:r>
            <a:endParaRPr lang="en-US" altLang="zh-CN" sz="1400" dirty="0">
              <a:solidFill>
                <a:schemeClr val="tx1"/>
              </a:solidFill>
              <a:effectLst/>
              <a:latin typeface="微软雅黑" panose="020B0503020204020204" charset="-122"/>
              <a:ea typeface="微软雅黑" panose="020B0503020204020204" charset="-122"/>
            </a:endParaRPr>
          </a:p>
          <a:p>
            <a:pPr marL="285750" indent="-285750" algn="just">
              <a:lnSpc>
                <a:spcPct val="125000"/>
              </a:lnSpc>
              <a:buFont typeface="Wingdings" panose="05000000000000000000" pitchFamily="2" charset="2"/>
              <a:buChar char="u"/>
            </a:pPr>
            <a:r>
              <a:rPr lang="zh-CN" altLang="en-US" sz="1400" dirty="0">
                <a:solidFill>
                  <a:schemeClr val="tx1"/>
                </a:solidFill>
                <a:effectLst/>
                <a:latin typeface="微软雅黑" panose="020B0503020204020204" charset="-122"/>
                <a:ea typeface="微软雅黑" panose="020B0503020204020204" charset="-122"/>
              </a:rPr>
              <a:t>女职工</a:t>
            </a:r>
            <a:r>
              <a:rPr lang="zh-CN" altLang="en-US" sz="1400" dirty="0">
                <a:solidFill>
                  <a:schemeClr val="tx1"/>
                </a:solidFill>
                <a:effectLst/>
                <a:latin typeface="微软雅黑" panose="020B0503020204020204" charset="-122"/>
                <a:ea typeface="微软雅黑" panose="020B0503020204020204" charset="-122"/>
                <a:hlinkClick r:id="rId6" tooltip="生育"/>
              </a:rPr>
              <a:t>生育</a:t>
            </a:r>
            <a:r>
              <a:rPr lang="zh-CN" altLang="en-US" sz="1400" dirty="0">
                <a:solidFill>
                  <a:schemeClr val="tx1"/>
                </a:solidFill>
                <a:effectLst/>
                <a:latin typeface="微软雅黑" panose="020B0503020204020204" charset="-122"/>
                <a:ea typeface="微软雅黑" panose="020B0503020204020204" charset="-122"/>
              </a:rPr>
              <a:t>享受</a:t>
            </a:r>
            <a:r>
              <a:rPr lang="zh-CN" altLang="en-US" sz="1400" dirty="0">
                <a:solidFill>
                  <a:schemeClr val="tx1"/>
                </a:solidFill>
                <a:effectLst/>
                <a:latin typeface="微软雅黑" panose="020B0503020204020204" charset="-122"/>
                <a:ea typeface="微软雅黑" panose="020B0503020204020204" charset="-122"/>
                <a:hlinkClick r:id="rId7" tooltip="产假"/>
              </a:rPr>
              <a:t>产假</a:t>
            </a:r>
            <a:r>
              <a:rPr lang="zh-CN" altLang="en-US" sz="1400" dirty="0">
                <a:solidFill>
                  <a:schemeClr val="tx1"/>
                </a:solidFill>
                <a:effectLst/>
                <a:latin typeface="微软雅黑" panose="020B0503020204020204" charset="-122"/>
                <a:ea typeface="微软雅黑" panose="020B0503020204020204" charset="-122"/>
              </a:rPr>
              <a:t>不得少于</a:t>
            </a:r>
            <a:r>
              <a:rPr lang="en-US" altLang="zh-CN" sz="1400" dirty="0">
                <a:solidFill>
                  <a:schemeClr val="tx1"/>
                </a:solidFill>
                <a:effectLst/>
                <a:latin typeface="微软雅黑" panose="020B0503020204020204" charset="-122"/>
                <a:ea typeface="微软雅黑" panose="020B0503020204020204" charset="-122"/>
              </a:rPr>
              <a:t>90</a:t>
            </a:r>
            <a:r>
              <a:rPr lang="zh-CN" altLang="en-US" sz="1400" dirty="0">
                <a:solidFill>
                  <a:schemeClr val="tx1"/>
                </a:solidFill>
                <a:effectLst/>
                <a:latin typeface="微软雅黑" panose="020B0503020204020204" charset="-122"/>
                <a:ea typeface="微软雅黑" panose="020B0503020204020204" charset="-122"/>
              </a:rPr>
              <a:t>天。</a:t>
            </a:r>
            <a:endParaRPr lang="en-US" altLang="zh-CN" sz="1400" dirty="0">
              <a:solidFill>
                <a:schemeClr val="tx1"/>
              </a:solidFill>
              <a:effectLst/>
              <a:latin typeface="微软雅黑" panose="020B0503020204020204" charset="-122"/>
              <a:ea typeface="微软雅黑" panose="020B0503020204020204" charset="-122"/>
            </a:endParaRPr>
          </a:p>
          <a:p>
            <a:pPr marL="285750" indent="-285750" algn="just">
              <a:lnSpc>
                <a:spcPct val="125000"/>
              </a:lnSpc>
              <a:buFont typeface="Wingdings" panose="05000000000000000000" pitchFamily="2" charset="2"/>
              <a:buChar char="u"/>
            </a:pPr>
            <a:r>
              <a:rPr lang="zh-CN" altLang="en-US" sz="1400" dirty="0">
                <a:solidFill>
                  <a:schemeClr val="tx1"/>
                </a:solidFill>
                <a:effectLst/>
                <a:latin typeface="微软雅黑" panose="020B0503020204020204" charset="-122"/>
                <a:ea typeface="微软雅黑" panose="020B0503020204020204" charset="-122"/>
              </a:rPr>
              <a:t>对哺乳未满周岁婴儿的女职工，不得安排从事重体力劳动强度劳动和哺乳期禁忌从事的其他劳动，不得安排其延长工作时间和夜班劳动。</a:t>
            </a:r>
            <a:endParaRPr lang="zh-CN" altLang="en-US" sz="1400" dirty="0">
              <a:solidFill>
                <a:schemeClr val="tx1"/>
              </a:solidFill>
              <a:effectLst/>
              <a:latin typeface="微软雅黑" panose="020B0503020204020204" charset="-122"/>
              <a:ea typeface="微软雅黑" panose="020B0503020204020204" charset="-122"/>
            </a:endParaRPr>
          </a:p>
        </p:txBody>
      </p:sp>
      <p:sp>
        <p:nvSpPr>
          <p:cNvPr id="9" name="矩形 8"/>
          <p:cNvSpPr/>
          <p:nvPr>
            <p:custDataLst>
              <p:tags r:id="rId8"/>
            </p:custDataLst>
          </p:nvPr>
        </p:nvSpPr>
        <p:spPr>
          <a:xfrm>
            <a:off x="8265737" y="3220517"/>
            <a:ext cx="2955213" cy="1414233"/>
          </a:xfrm>
          <a:prstGeom prst="rect">
            <a:avLst/>
          </a:prstGeom>
        </p:spPr>
        <p:txBody>
          <a:bodyPr wrap="square">
            <a:spAutoFit/>
          </a:bodyPr>
          <a:lstStyle/>
          <a:p>
            <a:pPr marL="285750" indent="-285750" algn="just">
              <a:lnSpc>
                <a:spcPct val="125000"/>
              </a:lnSpc>
              <a:buFont typeface="Wingdings" panose="05000000000000000000" pitchFamily="2" charset="2"/>
              <a:buChar char="u"/>
            </a:pPr>
            <a:r>
              <a:rPr lang="zh-CN" altLang="en-US" sz="1400" dirty="0">
                <a:solidFill>
                  <a:schemeClr val="tx1"/>
                </a:solidFill>
                <a:effectLst/>
                <a:latin typeface="微软雅黑" panose="020B0503020204020204" charset="-122"/>
                <a:ea typeface="微软雅黑" panose="020B0503020204020204" charset="-122"/>
              </a:rPr>
              <a:t>不得安排未成年工从事矿山井下、有毒有害和重体力劳动强度劳动，以及其他禁忌从事的劳动。用人单位须对未成年工定期进行健康检查。</a:t>
            </a:r>
            <a:endParaRPr lang="zh-CN" altLang="en-US" sz="1400" dirty="0">
              <a:solidFill>
                <a:schemeClr val="tx1"/>
              </a:solidFill>
              <a:effectLst/>
              <a:latin typeface="微软雅黑" panose="020B0503020204020204" charset="-122"/>
              <a:ea typeface="微软雅黑" panose="020B0503020204020204" charset="-122"/>
            </a:endParaRPr>
          </a:p>
        </p:txBody>
      </p:sp>
      <p:sp>
        <p:nvSpPr>
          <p:cNvPr id="4" name="椭圆 3"/>
          <p:cNvSpPr/>
          <p:nvPr>
            <p:custDataLst>
              <p:tags r:id="rId9"/>
            </p:custDataLst>
          </p:nvPr>
        </p:nvSpPr>
        <p:spPr>
          <a:xfrm>
            <a:off x="2262962" y="1887055"/>
            <a:ext cx="654566" cy="6545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10"/>
            </p:custDataLst>
          </p:nvPr>
        </p:nvSpPr>
        <p:spPr>
          <a:xfrm>
            <a:off x="2285043" y="1983506"/>
            <a:ext cx="610404" cy="461665"/>
          </a:xfrm>
          <a:prstGeom prst="rect">
            <a:avLst/>
          </a:prstGeom>
          <a:noFill/>
        </p:spPr>
        <p:txBody>
          <a:bodyPr wrap="square" rtlCol="0">
            <a:spAutoFit/>
          </a:bodyPr>
          <a:lstStyle/>
          <a:p>
            <a:pPr algn="ctr"/>
            <a:r>
              <a:rPr lang="en-US" altLang="zh-CN" sz="2400" b="1" dirty="0">
                <a:solidFill>
                  <a:srgbClr val="224167"/>
                </a:solidFill>
                <a:latin typeface="微软雅黑" panose="020B0503020204020204" charset="-122"/>
                <a:ea typeface="微软雅黑" panose="020B0503020204020204" charset="-122"/>
              </a:rPr>
              <a:t>1</a:t>
            </a:r>
            <a:endParaRPr lang="zh-CN" altLang="en-US" sz="2400" b="1" dirty="0">
              <a:solidFill>
                <a:srgbClr val="224167"/>
              </a:solidFill>
              <a:latin typeface="微软雅黑" panose="020B0503020204020204" charset="-122"/>
              <a:ea typeface="微软雅黑" panose="020B0503020204020204" charset="-122"/>
            </a:endParaRPr>
          </a:p>
        </p:txBody>
      </p:sp>
      <p:sp>
        <p:nvSpPr>
          <p:cNvPr id="20" name="椭圆 19"/>
          <p:cNvSpPr/>
          <p:nvPr>
            <p:custDataLst>
              <p:tags r:id="rId11"/>
            </p:custDataLst>
          </p:nvPr>
        </p:nvSpPr>
        <p:spPr>
          <a:xfrm>
            <a:off x="5768717" y="1887055"/>
            <a:ext cx="654566" cy="6545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12"/>
            </p:custDataLst>
          </p:nvPr>
        </p:nvSpPr>
        <p:spPr>
          <a:xfrm>
            <a:off x="5790798" y="1983506"/>
            <a:ext cx="610404" cy="461665"/>
          </a:xfrm>
          <a:prstGeom prst="rect">
            <a:avLst/>
          </a:prstGeom>
          <a:noFill/>
        </p:spPr>
        <p:txBody>
          <a:bodyPr wrap="square" rtlCol="0">
            <a:spAutoFit/>
          </a:bodyPr>
          <a:lstStyle/>
          <a:p>
            <a:pPr algn="ctr"/>
            <a:r>
              <a:rPr lang="en-US" altLang="zh-CN" sz="2400" b="1" dirty="0">
                <a:solidFill>
                  <a:srgbClr val="224167"/>
                </a:solidFill>
                <a:latin typeface="微软雅黑" panose="020B0503020204020204" charset="-122"/>
                <a:ea typeface="微软雅黑" panose="020B0503020204020204" charset="-122"/>
              </a:rPr>
              <a:t>2</a:t>
            </a:r>
            <a:endParaRPr lang="zh-CN" altLang="en-US" sz="2400" b="1" dirty="0">
              <a:solidFill>
                <a:srgbClr val="224167"/>
              </a:solidFill>
              <a:latin typeface="微软雅黑" panose="020B0503020204020204" charset="-122"/>
              <a:ea typeface="微软雅黑" panose="020B0503020204020204" charset="-122"/>
            </a:endParaRPr>
          </a:p>
        </p:txBody>
      </p:sp>
      <p:sp>
        <p:nvSpPr>
          <p:cNvPr id="22" name="椭圆 21"/>
          <p:cNvSpPr/>
          <p:nvPr>
            <p:custDataLst>
              <p:tags r:id="rId13"/>
            </p:custDataLst>
          </p:nvPr>
        </p:nvSpPr>
        <p:spPr>
          <a:xfrm>
            <a:off x="9400191" y="1887055"/>
            <a:ext cx="654566" cy="6545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14"/>
            </p:custDataLst>
          </p:nvPr>
        </p:nvSpPr>
        <p:spPr>
          <a:xfrm>
            <a:off x="9422272" y="1983506"/>
            <a:ext cx="610404" cy="461665"/>
          </a:xfrm>
          <a:prstGeom prst="rect">
            <a:avLst/>
          </a:prstGeom>
          <a:noFill/>
        </p:spPr>
        <p:txBody>
          <a:bodyPr wrap="square" rtlCol="0">
            <a:spAutoFit/>
          </a:bodyPr>
          <a:lstStyle/>
          <a:p>
            <a:pPr algn="ctr"/>
            <a:r>
              <a:rPr lang="en-US" altLang="zh-CN" sz="2400" b="1" dirty="0">
                <a:solidFill>
                  <a:srgbClr val="224167"/>
                </a:solidFill>
                <a:latin typeface="微软雅黑" panose="020B0503020204020204" charset="-122"/>
                <a:ea typeface="微软雅黑" panose="020B0503020204020204" charset="-122"/>
              </a:rPr>
              <a:t>3</a:t>
            </a:r>
            <a:endParaRPr lang="zh-CN" altLang="en-US" sz="2400" b="1" dirty="0">
              <a:solidFill>
                <a:srgbClr val="224167"/>
              </a:solidFill>
              <a:latin typeface="微软雅黑" panose="020B0503020204020204" charset="-122"/>
              <a:ea typeface="微软雅黑" panose="020B0503020204020204" charset="-122"/>
            </a:endParaRPr>
          </a:p>
        </p:txBody>
      </p:sp>
      <p:pic>
        <p:nvPicPr>
          <p:cNvPr id="14" name="明月设计7" descr="D:\素材\freepik\法律\资源 6@1000x.png资源 6@1000x"/>
          <p:cNvPicPr>
            <a:picLocks noChangeAspect="1"/>
          </p:cNvPicPr>
          <p:nvPr/>
        </p:nvPicPr>
        <p:blipFill>
          <a:blip r:embed="rId15"/>
          <a:srcRect/>
          <a:stretch>
            <a:fillRect/>
          </a:stretch>
        </p:blipFill>
        <p:spPr>
          <a:xfrm>
            <a:off x="142875" y="5727700"/>
            <a:ext cx="2425065" cy="1024890"/>
          </a:xfrm>
          <a:prstGeom prst="rect">
            <a:avLst/>
          </a:prstGeom>
        </p:spPr>
      </p:pic>
      <p:pic>
        <p:nvPicPr>
          <p:cNvPr id="15" name="明月设计11" descr="4@1000x"/>
          <p:cNvPicPr>
            <a:picLocks noChangeAspect="1"/>
          </p:cNvPicPr>
          <p:nvPr/>
        </p:nvPicPr>
        <p:blipFill>
          <a:blip r:embed="rId16"/>
          <a:stretch>
            <a:fillRect/>
          </a:stretch>
        </p:blipFill>
        <p:spPr>
          <a:xfrm>
            <a:off x="9469120" y="5360035"/>
            <a:ext cx="2366010" cy="1310005"/>
          </a:xfrm>
          <a:prstGeom prst="rect">
            <a:avLst/>
          </a:prstGeom>
        </p:spPr>
      </p:pic>
    </p:spTree>
    <p:custDataLst>
      <p:tags r:id="rId17"/>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0.xml><?xml version="1.0" encoding="utf-8"?>
<p:tagLst xmlns:p="http://schemas.openxmlformats.org/presentationml/2006/main">
  <p:tag name="KSO_DOCER_RESOURCE_TRACE_INFO" val="{&quot;id&quot;:&quot;50062454&quot;,&quot;origin&quot;:0,&quot;type&quot;:&quot;icons&quot;,&quot;user&quot;:&quot;392471361&quot;}"/>
</p:tagLst>
</file>

<file path=ppt/tags/tag101.xml><?xml version="1.0" encoding="utf-8"?>
<p:tagLst xmlns:p="http://schemas.openxmlformats.org/presentationml/2006/main">
  <p:tag name="KSO_DOCER_RESOURCE_TRACE_INFO" val="{&quot;id&quot;:&quot;50062454&quot;,&quot;origin&quot;:0,&quot;type&quot;:&quot;icons&quot;,&quot;user&quot;:&quot;392471361&quot;}"/>
</p:tagLst>
</file>

<file path=ppt/tags/tag102.xml><?xml version="1.0" encoding="utf-8"?>
<p:tagLst xmlns:p="http://schemas.openxmlformats.org/presentationml/2006/main">
  <p:tag name="KSO_DOCER_RESOURCE_TRACE_INFO" val="{&quot;id&quot;:&quot;50062454&quot;,&quot;origin&quot;:0,&quot;type&quot;:&quot;icons&quot;,&quot;user&quot;:&quot;392471361&quot;}"/>
</p:tagLst>
</file>

<file path=ppt/tags/tag103.xml><?xml version="1.0" encoding="utf-8"?>
<p:tagLst xmlns:p="http://schemas.openxmlformats.org/presentationml/2006/main">
  <p:tag name="KSO_DOCER_RESOURCE_TRACE_INFO" val="{&quot;id&quot;:&quot;50062454&quot;,&quot;origin&quot;:0,&quot;type&quot;:&quot;icons&quot;,&quot;user&quot;:&quot;392471361&quot;}"/>
</p:tagLst>
</file>

<file path=ppt/tags/tag104.xml><?xml version="1.0" encoding="utf-8"?>
<p:tagLst xmlns:p="http://schemas.openxmlformats.org/presentationml/2006/main">
  <p:tag name="KSO_WM_BEAUTIFY_FLAG" val="#wm#"/>
  <p:tag name="KSO_WM_TEMPLATE_CATEGORY" val="custom"/>
  <p:tag name="KSO_WM_TEMPLATE_INDEX" val="20205176"/>
  <p:tag name="resource_record_key" val="{&quot;10&quot;:[50062454],&quot;65&quot;:[20205176]}"/>
</p:tagLst>
</file>

<file path=ppt/tags/tag10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6.xml><?xml version="1.0" encoding="utf-8"?>
<p:tagLst xmlns:p="http://schemas.openxmlformats.org/presentationml/2006/main">
  <p:tag name="COMMONDATA" val="eyJoZGlkIjoiNDY2YTE4NGUxZTNkM2IyNzMzMjBlNzA1N2RiYjcwMjEifQ=="/>
  <p:tag name="KSO_WPP_MARK_KEY" val="bae75828-c4cc-4610-a837-14d7074162e7"/>
  <p:tag name="resource_record_key" val="{&quot;10&quot;:[50062454,50063594],&quot;65&quot;:[2020517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8.xml><?xml version="1.0" encoding="utf-8"?>
<p:tagLst xmlns:p="http://schemas.openxmlformats.org/presentationml/2006/main">
  <p:tag name="KSO_WM_DIAGRAM_VIRTUALLY_FRAME" val="{&quot;height&quot;:459.5,&quot;left&quot;:228.9,&quot;top&quot;:20.45,&quot;width&quot;:387.9}"/>
</p:tagLst>
</file>

<file path=ppt/tags/tag39.xml><?xml version="1.0" encoding="utf-8"?>
<p:tagLst xmlns:p="http://schemas.openxmlformats.org/presentationml/2006/main">
  <p:tag name="KSO_WM_DIAGRAM_VIRTUALLY_FRAME" val="{&quot;height&quot;:459.5,&quot;left&quot;:228.9,&quot;top&quot;:20.45,&quot;width&quot;:387.9}"/>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459.5,&quot;left&quot;:228.9,&quot;top&quot;:20.45,&quot;width&quot;:387.9}"/>
</p:tagLst>
</file>

<file path=ppt/tags/tag41.xml><?xml version="1.0" encoding="utf-8"?>
<p:tagLst xmlns:p="http://schemas.openxmlformats.org/presentationml/2006/main">
  <p:tag name="KSO_WM_DIAGRAM_VIRTUALLY_FRAME" val="{&quot;height&quot;:459.5,&quot;left&quot;:228.9,&quot;top&quot;:20.45,&quot;width&quot;:387.9}"/>
</p:tagLst>
</file>

<file path=ppt/tags/tag42.xml><?xml version="1.0" encoding="utf-8"?>
<p:tagLst xmlns:p="http://schemas.openxmlformats.org/presentationml/2006/main">
  <p:tag name="KSO_WM_DIAGRAM_VIRTUALLY_FRAME" val="{&quot;height&quot;:459.5,&quot;left&quot;:228.9,&quot;top&quot;:20.45,&quot;width&quot;:387.9}"/>
</p:tagLst>
</file>

<file path=ppt/tags/tag43.xml><?xml version="1.0" encoding="utf-8"?>
<p:tagLst xmlns:p="http://schemas.openxmlformats.org/presentationml/2006/main">
  <p:tag name="KSO_WM_DIAGRAM_VIRTUALLY_FRAME" val="{&quot;height&quot;:459.5,&quot;left&quot;:228.9,&quot;top&quot;:20.45,&quot;width&quot;:387.9}"/>
</p:tagLst>
</file>

<file path=ppt/tags/tag44.xml><?xml version="1.0" encoding="utf-8"?>
<p:tagLst xmlns:p="http://schemas.openxmlformats.org/presentationml/2006/main">
  <p:tag name="KSO_WM_DIAGRAM_VIRTUALLY_FRAME" val="{&quot;height&quot;:459.5,&quot;left&quot;:228.9,&quot;top&quot;:20.45,&quot;width&quot;:387.9}"/>
</p:tagLst>
</file>

<file path=ppt/tags/tag45.xml><?xml version="1.0" encoding="utf-8"?>
<p:tagLst xmlns:p="http://schemas.openxmlformats.org/presentationml/2006/main">
  <p:tag name="KSO_WM_DIAGRAM_VIRTUALLY_FRAME" val="{&quot;height&quot;:459.5,&quot;left&quot;:228.9,&quot;top&quot;:20.45,&quot;width&quot;:387.9}"/>
</p:tagLst>
</file>

<file path=ppt/tags/tag46.xml><?xml version="1.0" encoding="utf-8"?>
<p:tagLst xmlns:p="http://schemas.openxmlformats.org/presentationml/2006/main">
  <p:tag name="KSO_WM_DIAGRAM_VIRTUALLY_FRAME" val="{&quot;height&quot;:459.5,&quot;left&quot;:228.9,&quot;top&quot;:20.45,&quot;width&quot;:387.9}"/>
</p:tagLst>
</file>

<file path=ppt/tags/tag47.xml><?xml version="1.0" encoding="utf-8"?>
<p:tagLst xmlns:p="http://schemas.openxmlformats.org/presentationml/2006/main">
  <p:tag name="KSO_WM_DIAGRAM_VIRTUALLY_FRAME" val="{&quot;height&quot;:459.5,&quot;left&quot;:228.9,&quot;top&quot;:20.45,&quot;width&quot;:387.9}"/>
</p:tagLst>
</file>

<file path=ppt/tags/tag48.xml><?xml version="1.0" encoding="utf-8"?>
<p:tagLst xmlns:p="http://schemas.openxmlformats.org/presentationml/2006/main">
  <p:tag name="KSO_WM_DIAGRAM_VIRTUALLY_FRAME" val="{&quot;height&quot;:459.5,&quot;left&quot;:228.9,&quot;top&quot;:20.45,&quot;width&quot;:387.9}"/>
</p:tagLst>
</file>

<file path=ppt/tags/tag49.xml><?xml version="1.0" encoding="utf-8"?>
<p:tagLst xmlns:p="http://schemas.openxmlformats.org/presentationml/2006/main">
  <p:tag name="KSO_WM_DIAGRAM_VIRTUALLY_FRAME" val="{&quot;height&quot;:459.5,&quot;left&quot;:228.9,&quot;top&quot;:20.45,&quot;width&quot;:387.9}"/>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xml><?xml version="1.0" encoding="utf-8"?>
<p:tagLst xmlns:p="http://schemas.openxmlformats.org/presentationml/2006/main">
  <p:tag name="KSO_WM_DIAGRAM_VIRTUALLY_FRAME" val="{&quot;height&quot;:459.5,&quot;left&quot;:228.9,&quot;top&quot;:20.45,&quot;width&quot;:387.9}"/>
</p:tagLst>
</file>

<file path=ppt/tags/tag51.xml><?xml version="1.0" encoding="utf-8"?>
<p:tagLst xmlns:p="http://schemas.openxmlformats.org/presentationml/2006/main">
  <p:tag name="KSO_WM_DIAGRAM_VIRTUALLY_FRAME" val="{&quot;height&quot;:459.5,&quot;left&quot;:228.9,&quot;top&quot;:20.45,&quot;width&quot;:387.9}"/>
</p:tagLst>
</file>

<file path=ppt/tags/tag52.xml><?xml version="1.0" encoding="utf-8"?>
<p:tagLst xmlns:p="http://schemas.openxmlformats.org/presentationml/2006/main">
  <p:tag name="KSO_WM_DIAGRAM_VIRTUALLY_FRAME" val="{&quot;height&quot;:459.5,&quot;left&quot;:228.9,&quot;top&quot;:20.45,&quot;width&quot;:387.9}"/>
</p:tagLst>
</file>

<file path=ppt/tags/tag53.xml><?xml version="1.0" encoding="utf-8"?>
<p:tagLst xmlns:p="http://schemas.openxmlformats.org/presentationml/2006/main">
  <p:tag name="KSO_WM_DIAGRAM_VIRTUALLY_FRAME" val="{&quot;height&quot;:459.5,&quot;left&quot;:228.9,&quot;top&quot;:20.45,&quot;width&quot;:387.9}"/>
</p:tagLst>
</file>

<file path=ppt/tags/tag54.xml><?xml version="1.0" encoding="utf-8"?>
<p:tagLst xmlns:p="http://schemas.openxmlformats.org/presentationml/2006/main">
  <p:tag name="KSO_WM_DIAGRAM_VIRTUALLY_FRAME" val="{&quot;height&quot;:459.5,&quot;left&quot;:228.9,&quot;top&quot;:20.45,&quot;width&quot;:387.9}"/>
</p:tagLst>
</file>

<file path=ppt/tags/tag55.xml><?xml version="1.0" encoding="utf-8"?>
<p:tagLst xmlns:p="http://schemas.openxmlformats.org/presentationml/2006/main">
  <p:tag name="KSO_WM_DIAGRAM_VIRTUALLY_FRAME" val="{&quot;height&quot;:459.5,&quot;left&quot;:228.9,&quot;top&quot;:20.45,&quot;width&quot;:387.9}"/>
</p:tagLst>
</file>

<file path=ppt/tags/tag56.xml><?xml version="1.0" encoding="utf-8"?>
<p:tagLst xmlns:p="http://schemas.openxmlformats.org/presentationml/2006/main">
  <p:tag name="KSO_WM_DIAGRAM_VIRTUALLY_FRAME" val="{&quot;height&quot;:459.5,&quot;left&quot;:228.9,&quot;top&quot;:20.45,&quot;width&quot;:387.9}"/>
</p:tagLst>
</file>

<file path=ppt/tags/tag57.xml><?xml version="1.0" encoding="utf-8"?>
<p:tagLst xmlns:p="http://schemas.openxmlformats.org/presentationml/2006/main">
  <p:tag name="KSO_WM_DIAGRAM_VIRTUALLY_FRAME" val="{&quot;height&quot;:459.5,&quot;left&quot;:228.9,&quot;top&quot;:20.45,&quot;width&quot;:387.9}"/>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KSO_WM_BEAUTIFY_FLAG" val="#wm#"/>
  <p:tag name="KSO_WM_TEMPLATE_CATEGORY" val="custom"/>
  <p:tag name="KSO_WM_TEMPLATE_INDEX" val="20205176"/>
</p:tagLst>
</file>

<file path=ppt/tags/tag61.xml><?xml version="1.0" encoding="utf-8"?>
<p:tagLst xmlns:p="http://schemas.openxmlformats.org/presentationml/2006/main">
  <p:tag name="KSO_WM_BEAUTIFY_FLAG" val="#wm#"/>
  <p:tag name="KSO_WM_TEMPLATE_CATEGORY" val="custom"/>
  <p:tag name="KSO_WM_TEMPLATE_INDEX" val="20205176"/>
</p:tagLst>
</file>

<file path=ppt/tags/tag62.xml><?xml version="1.0" encoding="utf-8"?>
<p:tagLst xmlns:p="http://schemas.openxmlformats.org/presentationml/2006/main">
  <p:tag name="KSO_WM_BEAUTIFY_FLAG" val="#wm#"/>
  <p:tag name="KSO_WM_TEMPLATE_CATEGORY" val="custom"/>
  <p:tag name="KSO_WM_TEMPLATE_INDEX" val="20205176"/>
</p:tagLst>
</file>

<file path=ppt/tags/tag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DIAGRAM_VIRTUALLY_FRAME" val="{&quot;height&quot;:313.07157480314964,&quot;left&quot;:103.38007874015747,&quot;top&quot;:136.61811023622047,&quot;width&quot;:750.6148818897639}"/>
</p:tagLst>
</file>

<file path=ppt/tags/tag65.xml><?xml version="1.0" encoding="utf-8"?>
<p:tagLst xmlns:p="http://schemas.openxmlformats.org/presentationml/2006/main">
  <p:tag name="KSO_WM_BEAUTIFY_FLAG" val="#wm#"/>
  <p:tag name="KSO_WM_TEMPLATE_CATEGORY" val="custom"/>
  <p:tag name="KSO_WM_TEMPLATE_INDEX" val="20205176"/>
</p:tagLst>
</file>

<file path=ppt/tags/tag66.xml><?xml version="1.0" encoding="utf-8"?>
<p:tagLst xmlns:p="http://schemas.openxmlformats.org/presentationml/2006/main">
  <p:tag name="KSO_WM_DIAGRAM_VIRTUALLY_FRAME" val="{&quot;height&quot;:375.95,&quot;left&quot;:55.95,&quot;top&quot;:129.6,&quot;width&quot;:881.2}"/>
</p:tagLst>
</file>

<file path=ppt/tags/tag67.xml><?xml version="1.0" encoding="utf-8"?>
<p:tagLst xmlns:p="http://schemas.openxmlformats.org/presentationml/2006/main">
  <p:tag name="KSO_WM_DIAGRAM_VIRTUALLY_FRAME" val="{&quot;height&quot;:375.95,&quot;left&quot;:55.95,&quot;top&quot;:129.6,&quot;width&quot;:881.2}"/>
</p:tagLst>
</file>

<file path=ppt/tags/tag68.xml><?xml version="1.0" encoding="utf-8"?>
<p:tagLst xmlns:p="http://schemas.openxmlformats.org/presentationml/2006/main">
  <p:tag name="KSO_WM_DIAGRAM_VIRTUALLY_FRAME" val="{&quot;height&quot;:375.95,&quot;left&quot;:55.95,&quot;top&quot;:129.6,&quot;width&quot;:881.2}"/>
</p:tagLst>
</file>

<file path=ppt/tags/tag69.xml><?xml version="1.0" encoding="utf-8"?>
<p:tagLst xmlns:p="http://schemas.openxmlformats.org/presentationml/2006/main">
  <p:tag name="KSO_WM_DIAGRAM_VIRTUALLY_FRAME" val="{&quot;height&quot;:375.95,&quot;left&quot;:55.95,&quot;top&quot;:129.6,&quot;width&quot;:881.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375.95,&quot;left&quot;:55.95,&quot;top&quot;:129.6,&quot;width&quot;:881.2}"/>
</p:tagLst>
</file>

<file path=ppt/tags/tag71.xml><?xml version="1.0" encoding="utf-8"?>
<p:tagLst xmlns:p="http://schemas.openxmlformats.org/presentationml/2006/main">
  <p:tag name="KSO_WM_DIAGRAM_VIRTUALLY_FRAME" val="{&quot;height&quot;:375.95,&quot;left&quot;:55.95,&quot;top&quot;:129.6,&quot;width&quot;:881.2}"/>
</p:tagLst>
</file>

<file path=ppt/tags/tag72.xml><?xml version="1.0" encoding="utf-8"?>
<p:tagLst xmlns:p="http://schemas.openxmlformats.org/presentationml/2006/main">
  <p:tag name="KSO_WM_DIAGRAM_VIRTUALLY_FRAME" val="{&quot;height&quot;:375.95,&quot;left&quot;:55.95,&quot;top&quot;:129.6,&quot;width&quot;:881.2}"/>
</p:tagLst>
</file>

<file path=ppt/tags/tag73.xml><?xml version="1.0" encoding="utf-8"?>
<p:tagLst xmlns:p="http://schemas.openxmlformats.org/presentationml/2006/main">
  <p:tag name="KSO_WM_DIAGRAM_VIRTUALLY_FRAME" val="{&quot;height&quot;:375.95,&quot;left&quot;:55.95,&quot;top&quot;:129.6,&quot;width&quot;:881.2}"/>
</p:tagLst>
</file>

<file path=ppt/tags/tag74.xml><?xml version="1.0" encoding="utf-8"?>
<p:tagLst xmlns:p="http://schemas.openxmlformats.org/presentationml/2006/main">
  <p:tag name="KSO_WM_DIAGRAM_VIRTUALLY_FRAME" val="{&quot;height&quot;:375.95,&quot;left&quot;:55.95,&quot;top&quot;:129.6,&quot;width&quot;:881.2}"/>
</p:tagLst>
</file>

<file path=ppt/tags/tag75.xml><?xml version="1.0" encoding="utf-8"?>
<p:tagLst xmlns:p="http://schemas.openxmlformats.org/presentationml/2006/main">
  <p:tag name="KSO_WM_DIAGRAM_VIRTUALLY_FRAME" val="{&quot;height&quot;:375.95,&quot;left&quot;:55.95,&quot;top&quot;:129.6,&quot;width&quot;:881.2}"/>
</p:tagLst>
</file>

<file path=ppt/tags/tag76.xml><?xml version="1.0" encoding="utf-8"?>
<p:tagLst xmlns:p="http://schemas.openxmlformats.org/presentationml/2006/main">
  <p:tag name="KSO_WM_DIAGRAM_VIRTUALLY_FRAME" val="{&quot;height&quot;:375.95,&quot;left&quot;:55.95,&quot;top&quot;:129.6,&quot;width&quot;:881.2}"/>
</p:tagLst>
</file>

<file path=ppt/tags/tag77.xml><?xml version="1.0" encoding="utf-8"?>
<p:tagLst xmlns:p="http://schemas.openxmlformats.org/presentationml/2006/main">
  <p:tag name="KSO_WM_DIAGRAM_VIRTUALLY_FRAME" val="{&quot;height&quot;:375.95,&quot;left&quot;:55.95,&quot;top&quot;:129.6,&quot;width&quot;:881.2}"/>
</p:tagLst>
</file>

<file path=ppt/tags/tag78.xml><?xml version="1.0" encoding="utf-8"?>
<p:tagLst xmlns:p="http://schemas.openxmlformats.org/presentationml/2006/main">
  <p:tag name="KSO_WM_BEAUTIFY_FLAG" val="#wm#"/>
  <p:tag name="KSO_WM_TEMPLATE_CATEGORY" val="custom"/>
  <p:tag name="KSO_WM_TEMPLATE_INDEX" val="20205176"/>
</p:tagLst>
</file>

<file path=ppt/tags/tag79.xml><?xml version="1.0" encoding="utf-8"?>
<p:tagLst xmlns:p="http://schemas.openxmlformats.org/presentationml/2006/main">
  <p:tag name="KSO_WM_DIAGRAM_VIRTUALLY_FRAME" val="{&quot;height&quot;:298.35,&quot;left&quot;:101.36393700787401,&quot;top&quot;:130,&quot;width&quot;:729.4932283464567}"/>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176"/>
</p:tagLst>
</file>

<file path=ppt/tags/tag81.xml><?xml version="1.0" encoding="utf-8"?>
<p:tagLst xmlns:p="http://schemas.openxmlformats.org/presentationml/2006/main">
  <p:tag name="KSO_WM_DIAGRAM_VIRTUALLY_FRAME" val="{&quot;height&quot;:298.35,&quot;left&quot;:101.36393700787401,&quot;top&quot;:130,&quot;width&quot;:729.4932283464567}"/>
</p:tagLst>
</file>

<file path=ppt/tags/tag82.xml><?xml version="1.0" encoding="utf-8"?>
<p:tagLst xmlns:p="http://schemas.openxmlformats.org/presentationml/2006/main">
  <p:tag name="KSO_WM_BEAUTIFY_FLAG" val="#wm#"/>
  <p:tag name="KSO_WM_TEMPLATE_CATEGORY" val="custom"/>
  <p:tag name="KSO_WM_TEMPLATE_INDEX" val="20205176"/>
</p:tagLst>
</file>

<file path=ppt/tags/tag8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p="http://schemas.openxmlformats.org/presentationml/2006/main">
  <p:tag name="AS_UNIQUEID" val="1072"/>
</p:tagLst>
</file>

<file path=ppt/tags/tag85.xml><?xml version="1.0" encoding="utf-8"?>
<p:tagLst xmlns:p="http://schemas.openxmlformats.org/presentationml/2006/main">
  <p:tag name="KSO_WM_BEAUTIFY_FLAG" val="#wm#"/>
  <p:tag name="KSO_WM_TEMPLATE_CATEGORY" val="custom"/>
  <p:tag name="KSO_WM_TEMPLATE_INDEX" val="20205176"/>
</p:tagLst>
</file>

<file path=ppt/tags/tag86.xml><?xml version="1.0" encoding="utf-8"?>
<p:tagLst xmlns:p="http://schemas.openxmlformats.org/presentationml/2006/main">
  <p:tag name="AS_UNIQUEID" val="1106"/>
</p:tagLst>
</file>

<file path=ppt/tags/tag87.xml><?xml version="1.0" encoding="utf-8"?>
<p:tagLst xmlns:p="http://schemas.openxmlformats.org/presentationml/2006/main">
  <p:tag name="AS_UNIQUEID" val="1107"/>
</p:tagLst>
</file>

<file path=ppt/tags/tag88.xml><?xml version="1.0" encoding="utf-8"?>
<p:tagLst xmlns:p="http://schemas.openxmlformats.org/presentationml/2006/main">
  <p:tag name="AS_UNIQUEID" val="1105"/>
</p:tagLst>
</file>

<file path=ppt/tags/tag89.xml><?xml version="1.0" encoding="utf-8"?>
<p:tagLst xmlns:p="http://schemas.openxmlformats.org/presentationml/2006/main">
  <p:tag name="KSO_WM_BEAUTIFY_FLAG" val="#wm#"/>
  <p:tag name="KSO_WM_TEMPLATE_CATEGORY" val="custom"/>
  <p:tag name="KSO_WM_TEMPLATE_INDEX" val="2020517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0.xml><?xml version="1.0" encoding="utf-8"?>
<p:tagLst xmlns:p="http://schemas.openxmlformats.org/presentationml/2006/main">
  <p:tag name="AS_UNIQUEID" val="1117"/>
</p:tagLst>
</file>

<file path=ppt/tags/tag91.xml><?xml version="1.0" encoding="utf-8"?>
<p:tagLst xmlns:p="http://schemas.openxmlformats.org/presentationml/2006/main">
  <p:tag name="AS_UNIQUEID" val="1118"/>
</p:tagLst>
</file>

<file path=ppt/tags/tag92.xml><?xml version="1.0" encoding="utf-8"?>
<p:tagLst xmlns:p="http://schemas.openxmlformats.org/presentationml/2006/main">
  <p:tag name="AS_UNIQUEID" val="1119"/>
</p:tagLst>
</file>

<file path=ppt/tags/tag93.xml><?xml version="1.0" encoding="utf-8"?>
<p:tagLst xmlns:p="http://schemas.openxmlformats.org/presentationml/2006/main">
  <p:tag name="AS_UNIQUEID" val="1120"/>
</p:tagLst>
</file>

<file path=ppt/tags/tag94.xml><?xml version="1.0" encoding="utf-8"?>
<p:tagLst xmlns:p="http://schemas.openxmlformats.org/presentationml/2006/main">
  <p:tag name="AS_UNIQUEID" val="1121"/>
</p:tagLst>
</file>

<file path=ppt/tags/tag95.xml><?xml version="1.0" encoding="utf-8"?>
<p:tagLst xmlns:p="http://schemas.openxmlformats.org/presentationml/2006/main">
  <p:tag name="KSO_WM_BEAUTIFY_FLAG" val="#wm#"/>
  <p:tag name="KSO_WM_TEMPLATE_CATEGORY" val="custom"/>
  <p:tag name="KSO_WM_TEMPLATE_INDEX" val="20205176"/>
</p:tagLst>
</file>

<file path=ppt/tags/tag9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p="http://schemas.openxmlformats.org/presentationml/2006/main">
  <p:tag name="KSO_WM_BEAUTIFY_FLAG" val="#wm#"/>
  <p:tag name="KSO_WM_TEMPLATE_CATEGORY" val="custom"/>
  <p:tag name="KSO_WM_TEMPLATE_INDEX" val="20205176"/>
</p:tagLst>
</file>

<file path=ppt/tags/tag98.xml><?xml version="1.0" encoding="utf-8"?>
<p:tagLst xmlns:p="http://schemas.openxmlformats.org/presentationml/2006/main">
  <p:tag name="KSO_WM_BEAUTIFY_FLAG" val="#wm#"/>
  <p:tag name="KSO_WM_TEMPLATE_CATEGORY" val="custom"/>
  <p:tag name="KSO_WM_TEMPLATE_INDEX" val="20205176"/>
</p:tagLst>
</file>

<file path=ppt/tags/tag99.xml><?xml version="1.0" encoding="utf-8"?>
<p:tagLst xmlns:p="http://schemas.openxmlformats.org/presentationml/2006/main">
  <p:tag name="KSO_DOCER_RESOURCE_TRACE_INFO" val="{&quot;id&quot;:&quot;50062454&quot;,&quot;origin&quot;:0,&quot;type&quot;:&quot;icons&quot;,&quot;user&quot;:&quot;392471361&quot;}"/>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汉仪中黑S"/>
        <a:ea typeface="汉仪中黑S"/>
        <a:cs typeface=""/>
      </a:majorFont>
      <a:minorFont>
        <a:latin typeface="汉仪中黑S"/>
        <a:ea typeface="汉仪中黑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黑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黑S"/>
        <a:ea typeface=""/>
        <a:cs typeface=""/>
        <a:font script="Jpan" typeface="ＭＳ Ｐゴシック"/>
        <a:font script="Hang" typeface="맑은 고딕"/>
        <a:font script="Hans" typeface="汉仪中黑S"/>
        <a:font script="Hant" typeface="新細明體"/>
        <a:font script="Arab" typeface="汉仪中黑S"/>
        <a:font script="Hebr" typeface="汉仪中黑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黑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黑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黑S"/>
        <a:ea typeface=""/>
        <a:cs typeface=""/>
        <a:font script="Jpan" typeface="ＭＳ Ｐゴシック"/>
        <a:font script="Hang" typeface="맑은 고딕"/>
        <a:font script="Hans" typeface="汉仪中黑S"/>
        <a:font script="Hant" typeface="新細明體"/>
        <a:font script="Arab" typeface="汉仪中黑S"/>
        <a:font script="Hebr" typeface="汉仪中黑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黑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2332</Words>
  <Application>WPS 演示</Application>
  <PresentationFormat>宽屏</PresentationFormat>
  <Paragraphs>206</Paragraphs>
  <Slides>20</Slides>
  <Notes>2</Notes>
  <HiddenSlides>1</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20</vt:i4>
      </vt:variant>
    </vt:vector>
  </HeadingPairs>
  <TitlesOfParts>
    <vt:vector size="36" baseType="lpstr">
      <vt:lpstr>Arial</vt:lpstr>
      <vt:lpstr>宋体</vt:lpstr>
      <vt:lpstr>Wingdings</vt:lpstr>
      <vt:lpstr>Wingdings</vt:lpstr>
      <vt:lpstr>汉仪中黑S</vt:lpstr>
      <vt:lpstr>汉仪雅酷黑 75W</vt:lpstr>
      <vt:lpstr>黑体</vt:lpstr>
      <vt:lpstr>微软雅黑</vt:lpstr>
      <vt:lpstr>Arial Unicode MS</vt:lpstr>
      <vt:lpstr>楷体_GB2312</vt:lpstr>
      <vt:lpstr>仿宋</vt:lpstr>
      <vt:lpstr>新宋体</vt:lpstr>
      <vt:lpstr>楷体_GB2312</vt:lpstr>
      <vt:lpstr>汉仪雅酷黑 75W</vt:lpstr>
      <vt:lpstr>方正楷体_GB2312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郎二™</cp:lastModifiedBy>
  <cp:revision>345</cp:revision>
  <dcterms:created xsi:type="dcterms:W3CDTF">2019-06-19T02:08:00Z</dcterms:created>
  <dcterms:modified xsi:type="dcterms:W3CDTF">2026-05-27T16:23:51Z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C3C122916C2547FCA30ECDD27E791DAF_13</vt:lpwstr>
  </property>
  <property fmtid="{D5CDD505-2E9C-101B-9397-08002B2CF9AE}" pid="4" name="KSOTemplateUUID">
    <vt:lpwstr>v1.0_mb_0mXihHq0fILcglXd/jWHBA==</vt:lpwstr>
  </property>
</Properties>
</file>