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4"/>
  </p:handoutMasterIdLst>
  <p:sldIdLst>
    <p:sldId id="256" r:id="rId3"/>
    <p:sldId id="257" r:id="rId4"/>
    <p:sldId id="258" r:id="rId5"/>
    <p:sldId id="319" r:id="rId6"/>
    <p:sldId id="320" r:id="rId8"/>
    <p:sldId id="261" r:id="rId9"/>
    <p:sldId id="321" r:id="rId10"/>
    <p:sldId id="260" r:id="rId11"/>
    <p:sldId id="322" r:id="rId12"/>
    <p:sldId id="324" r:id="rId13"/>
    <p:sldId id="328" r:id="rId14"/>
    <p:sldId id="329" r:id="rId15"/>
    <p:sldId id="331" r:id="rId16"/>
    <p:sldId id="313" r:id="rId17"/>
    <p:sldId id="314" r:id="rId18"/>
    <p:sldId id="294" r:id="rId19"/>
    <p:sldId id="295" r:id="rId20"/>
    <p:sldId id="325" r:id="rId21"/>
    <p:sldId id="330" r:id="rId22"/>
    <p:sldId id="274" r:id="rId23"/>
  </p:sldIdLst>
  <p:sldSz cx="12192000" cy="6858000"/>
  <p:notesSz cx="6858000" cy="9144000"/>
  <p:embeddedFontLst>
    <p:embeddedFont>
      <p:font typeface="汉仪中黑S" panose="00020600040101010101" charset="-122"/>
      <p:regular r:id="rId29"/>
    </p:embeddedFont>
    <p:embeddedFont>
      <p:font typeface="汉仪雅酷黑 75W" panose="020B0804020202020204" charset="-122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8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46"/>
    <a:srgbClr val="673B28"/>
    <a:srgbClr val="FFF5F1"/>
    <a:srgbClr val="FE9805"/>
    <a:srgbClr val="FFFFFF"/>
    <a:srgbClr val="FFD292"/>
    <a:srgbClr val="FFF1EC"/>
    <a:srgbClr val="152C4C"/>
    <a:srgbClr val="FCE3DC"/>
    <a:srgbClr val="F8E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4" y="336"/>
      </p:cViewPr>
      <p:guideLst>
        <p:guide orient="horz" pos="2204"/>
        <p:guide pos="388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13.xml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中黑S" panose="00020600040101010101" charset="-122"/>
              </a:rPr>
            </a:fld>
            <a:endParaRPr lang="zh-CN" altLang="en-US">
              <a:latin typeface="汉仪中黑S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中黑S" panose="00020600040101010101" charset="-122"/>
              </a:rPr>
            </a:fld>
            <a:endParaRPr lang="zh-CN" altLang="en-US">
              <a:latin typeface="汉仪中黑S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5834380" y="2179955"/>
            <a:ext cx="4485005" cy="3424555"/>
          </a:xfrm>
          <a:custGeom>
            <a:avLst/>
            <a:gdLst>
              <a:gd name="connsiteX0" fmla="*/ 1 w 8759"/>
              <a:gd name="connsiteY0" fmla="*/ 4341 h 6688"/>
              <a:gd name="connsiteX1" fmla="*/ 3558 w 8759"/>
              <a:gd name="connsiteY1" fmla="*/ 1832 h 6688"/>
              <a:gd name="connsiteX2" fmla="*/ 8049 w 8759"/>
              <a:gd name="connsiteY2" fmla="*/ 482 h 6688"/>
              <a:gd name="connsiteX3" fmla="*/ 5167 w 8759"/>
              <a:gd name="connsiteY3" fmla="*/ 6688 h 6688"/>
              <a:gd name="connsiteX4" fmla="*/ 1 w 8759"/>
              <a:gd name="connsiteY4" fmla="*/ 4341 h 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9" h="6688">
                <a:moveTo>
                  <a:pt x="1" y="4341"/>
                </a:moveTo>
                <a:cubicBezTo>
                  <a:pt x="-31" y="2148"/>
                  <a:pt x="1253" y="1832"/>
                  <a:pt x="3558" y="1832"/>
                </a:cubicBezTo>
                <a:cubicBezTo>
                  <a:pt x="5863" y="1832"/>
                  <a:pt x="6065" y="-1135"/>
                  <a:pt x="8049" y="482"/>
                </a:cubicBezTo>
                <a:cubicBezTo>
                  <a:pt x="10033" y="2099"/>
                  <a:pt x="7472" y="6688"/>
                  <a:pt x="5167" y="6688"/>
                </a:cubicBezTo>
                <a:cubicBezTo>
                  <a:pt x="2862" y="6688"/>
                  <a:pt x="33" y="6534"/>
                  <a:pt x="1" y="4341"/>
                </a:cubicBezTo>
                <a:close/>
              </a:path>
            </a:pathLst>
          </a:custGeom>
          <a:solidFill>
            <a:srgbClr val="FCE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4" name="图片 3" descr="资源 2@1000x"/>
          <p:cNvPicPr>
            <a:picLocks noChangeAspect="1"/>
          </p:cNvPicPr>
          <p:nvPr userDrawn="1"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5240655" y="1290320"/>
            <a:ext cx="6432550" cy="4782185"/>
          </a:xfrm>
          <a:prstGeom prst="rect">
            <a:avLst/>
          </a:prstGeom>
        </p:spPr>
      </p:pic>
      <p:sp>
        <p:nvSpPr>
          <p:cNvPr id="5" name="任意多边形 4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6" name="任意多边形 5"/>
          <p:cNvSpPr/>
          <p:nvPr userDrawn="1"/>
        </p:nvSpPr>
        <p:spPr>
          <a:xfrm flipH="1" flipV="1">
            <a:off x="7343140" y="0"/>
            <a:ext cx="4848860" cy="217614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/>
        </p:nvSpPr>
        <p:spPr>
          <a:xfrm>
            <a:off x="7289800" y="0"/>
            <a:ext cx="4902200" cy="4889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20" h="7700">
                <a:moveTo>
                  <a:pt x="825" y="0"/>
                </a:moveTo>
                <a:lnTo>
                  <a:pt x="7720" y="0"/>
                </a:lnTo>
                <a:lnTo>
                  <a:pt x="7720" y="6862"/>
                </a:lnTo>
                <a:lnTo>
                  <a:pt x="7683" y="6886"/>
                </a:lnTo>
                <a:cubicBezTo>
                  <a:pt x="6902" y="7401"/>
                  <a:pt x="5966" y="7700"/>
                  <a:pt x="4960" y="7700"/>
                </a:cubicBezTo>
                <a:cubicBezTo>
                  <a:pt x="2221" y="7700"/>
                  <a:pt x="0" y="5479"/>
                  <a:pt x="0" y="2740"/>
                </a:cubicBezTo>
                <a:cubicBezTo>
                  <a:pt x="0" y="1734"/>
                  <a:pt x="299" y="798"/>
                  <a:pt x="814" y="17"/>
                </a:cubicBezTo>
                <a:lnTo>
                  <a:pt x="825" y="0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7" name="图片 6" descr="4@1000x"/>
          <p:cNvPicPr>
            <a:picLocks noChangeAspect="1"/>
          </p:cNvPicPr>
          <p:nvPr userDrawn="1"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548005" y="5307965"/>
            <a:ext cx="2042795" cy="1130935"/>
          </a:xfrm>
          <a:prstGeom prst="rect">
            <a:avLst/>
          </a:prstGeom>
        </p:spPr>
      </p:pic>
      <p:pic>
        <p:nvPicPr>
          <p:cNvPr id="8" name="图片 7" descr="资源 4@1000x"/>
          <p:cNvPicPr>
            <a:picLocks noChangeAspect="1"/>
          </p:cNvPicPr>
          <p:nvPr userDrawn="1"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7792085" y="1857375"/>
            <a:ext cx="4085590" cy="4188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中黑S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中黑S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cs typeface="汉仪中黑S" panose="00020600040101010101" charset="-122"/>
              </a:defRPr>
            </a:lvl1pPr>
            <a:lvl2pPr marL="685800" indent="-228600">
              <a:defRPr spc="300">
                <a:cs typeface="汉仪中黑S" panose="00020600040101010101" charset="-122"/>
              </a:defRPr>
            </a:lvl2pPr>
            <a:lvl3pPr marL="1143000" indent="-228600">
              <a:defRPr spc="300">
                <a:cs typeface="汉仪中黑S" panose="00020600040101010101" charset="-122"/>
              </a:defRPr>
            </a:lvl3pPr>
            <a:lvl4pPr marL="1600200" indent="-228600">
              <a:defRPr spc="300">
                <a:cs typeface="汉仪中黑S" panose="00020600040101010101" charset="-122"/>
              </a:defRPr>
            </a:lvl4pPr>
            <a:lvl5pPr marL="2057400" indent="-228600">
              <a:defRPr spc="300"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C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0.xml"/><Relationship Id="rId4" Type="http://schemas.openxmlformats.org/officeDocument/2006/relationships/image" Target="../media/image1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2.xml"/><Relationship Id="rId4" Type="http://schemas.openxmlformats.org/officeDocument/2006/relationships/image" Target="../media/image1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17.jpeg"/><Relationship Id="rId4" Type="http://schemas.openxmlformats.org/officeDocument/2006/relationships/tags" Target="../tags/tag74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85.xml"/><Relationship Id="rId10" Type="http://schemas.openxmlformats.org/officeDocument/2006/relationships/image" Target="../media/image24.png"/><Relationship Id="rId1" Type="http://schemas.openxmlformats.org/officeDocument/2006/relationships/tags" Target="../tags/tag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8.xml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0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29" Type="http://schemas.openxmlformats.org/officeDocument/2006/relationships/slideLayout" Target="../slideLayouts/slideLayout3.xml"/><Relationship Id="rId28" Type="http://schemas.openxmlformats.org/officeDocument/2006/relationships/tags" Target="../tags/tag110.xml"/><Relationship Id="rId27" Type="http://schemas.openxmlformats.org/officeDocument/2006/relationships/tags" Target="../tags/tag109.xml"/><Relationship Id="rId26" Type="http://schemas.openxmlformats.org/officeDocument/2006/relationships/tags" Target="../tags/tag108.xml"/><Relationship Id="rId25" Type="http://schemas.openxmlformats.org/officeDocument/2006/relationships/tags" Target="../tags/tag107.xml"/><Relationship Id="rId24" Type="http://schemas.openxmlformats.org/officeDocument/2006/relationships/tags" Target="../tags/tag106.xml"/><Relationship Id="rId23" Type="http://schemas.openxmlformats.org/officeDocument/2006/relationships/tags" Target="../tags/tag105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tags" Target="../tags/tag102.xml"/><Relationship Id="rId2" Type="http://schemas.openxmlformats.org/officeDocument/2006/relationships/image" Target="../media/image4.png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image" Target="../media/image31.jpeg"/><Relationship Id="rId15" Type="http://schemas.openxmlformats.org/officeDocument/2006/relationships/tags" Target="../tags/tag98.xml"/><Relationship Id="rId14" Type="http://schemas.openxmlformats.org/officeDocument/2006/relationships/image" Target="../media/image30.jpeg"/><Relationship Id="rId13" Type="http://schemas.openxmlformats.org/officeDocument/2006/relationships/tags" Target="../tags/tag97.xml"/><Relationship Id="rId12" Type="http://schemas.openxmlformats.org/officeDocument/2006/relationships/image" Target="../media/image29.jpeg"/><Relationship Id="rId11" Type="http://schemas.openxmlformats.org/officeDocument/2006/relationships/tags" Target="../tags/tag96.xml"/><Relationship Id="rId10" Type="http://schemas.openxmlformats.org/officeDocument/2006/relationships/image" Target="../media/image28.jpeg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1.xml"/><Relationship Id="rId2" Type="http://schemas.openxmlformats.org/officeDocument/2006/relationships/image" Target="../media/image32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39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1.xml"/><Relationship Id="rId4" Type="http://schemas.openxmlformats.org/officeDocument/2006/relationships/image" Target="../media/image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6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2.xml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6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582930" y="2487295"/>
            <a:ext cx="57619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增强</a:t>
            </a:r>
            <a:r>
              <a:rPr lang="zh-CN"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青少年</a:t>
            </a:r>
            <a:r>
              <a:rPr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.法制意识</a:t>
            </a:r>
            <a:endParaRPr sz="4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/>
          <p:cNvSpPr/>
          <p:nvPr/>
        </p:nvSpPr>
        <p:spPr>
          <a:xfrm>
            <a:off x="638810" y="3480753"/>
            <a:ext cx="1846580" cy="42672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8" name="明月设计4"/>
          <p:cNvSpPr txBox="1"/>
          <p:nvPr/>
        </p:nvSpPr>
        <p:spPr>
          <a:xfrm>
            <a:off x="793115" y="3533775"/>
            <a:ext cx="15373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800"/>
              </a:lnSpc>
            </a:pPr>
            <a:r>
              <a:rPr lang="zh-CN" sz="1400" cap="all" dirty="0">
                <a:solidFill>
                  <a:srgbClr val="FFF5F1">
                    <a:alpha val="70000"/>
                  </a:srgb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法律</a:t>
            </a:r>
            <a:r>
              <a:rPr lang="zh-CN" sz="1400" cap="all" dirty="0">
                <a:solidFill>
                  <a:srgbClr val="FFF5F1">
                    <a:alpha val="70000"/>
                  </a:srgb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讲堂</a:t>
            </a:r>
            <a:endParaRPr lang="zh-CN" sz="1400" cap="all" dirty="0">
              <a:solidFill>
                <a:srgbClr val="FFF5F1">
                  <a:alpha val="70000"/>
                </a:srgb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12" name="明月设计6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10" name="明月设计6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1" name="明月设计6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3" name="明月设计6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582930" y="1684020"/>
            <a:ext cx="421767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5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网络安全教育</a:t>
            </a:r>
            <a:endParaRPr sz="35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0760" y="2035810"/>
            <a:ext cx="1859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cs typeface="汉仪文黑-45简" panose="00020600040101010101" charset="-122"/>
              </a:rPr>
              <a:t>四、泄漏隐私</a:t>
            </a:r>
            <a:endParaRPr lang="zh-CN" altLang="en-US" sz="2000">
              <a:cs typeface="汉仪文黑-4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0760" y="3741420"/>
            <a:ext cx="1859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cs typeface="汉仪文黑-45简" panose="00020600040101010101" charset="-122"/>
              </a:rPr>
              <a:t>五、轻信谣言</a:t>
            </a:r>
            <a:endParaRPr lang="zh-CN" altLang="en-US" sz="2000">
              <a:cs typeface="汉仪文黑-45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00760" y="2484755"/>
            <a:ext cx="547306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天上不会掉馅饼，切勿轻信陌生电话、短信，保护好个人隐私，警惕网络诈骗。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0760" y="4237990"/>
            <a:ext cx="547306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不信谣、不传谣、不造谣，别让错误的信息蒙蔽了双眼。</a:t>
            </a:r>
            <a:endParaRPr lang="zh-CN" altLang="en-US">
              <a:cs typeface="汉仪文黑-45简" panose="00020600040101010101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47750" y="2400300"/>
            <a:ext cx="5255895" cy="0"/>
          </a:xfrm>
          <a:prstGeom prst="line">
            <a:avLst/>
          </a:prstGeom>
          <a:ln>
            <a:solidFill>
              <a:srgbClr val="FF7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47750" y="4105910"/>
            <a:ext cx="5255895" cy="0"/>
          </a:xfrm>
          <a:prstGeom prst="line">
            <a:avLst/>
          </a:prstGeom>
          <a:ln>
            <a:solidFill>
              <a:srgbClr val="FF7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happy-smiling-woman-cartoon-character-sitting-floor-with-legs-crossed_140689-2273.webp"/>
          <p:cNvPicPr>
            <a:picLocks noChangeAspect="1"/>
          </p:cNvPicPr>
          <p:nvPr/>
        </p:nvPicPr>
        <p:blipFill>
          <a:blip r:embed="rId4"/>
          <a:srcRect l="19997" t="5019" r="15000"/>
          <a:stretch>
            <a:fillRect/>
          </a:stretch>
        </p:blipFill>
        <p:spPr>
          <a:xfrm>
            <a:off x="7546975" y="1261110"/>
            <a:ext cx="3588385" cy="41681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98" h="6734">
                <a:moveTo>
                  <a:pt x="0" y="0"/>
                </a:moveTo>
                <a:lnTo>
                  <a:pt x="5798" y="0"/>
                </a:lnTo>
                <a:lnTo>
                  <a:pt x="5798" y="5830"/>
                </a:lnTo>
                <a:lnTo>
                  <a:pt x="5250" y="5749"/>
                </a:lnTo>
                <a:lnTo>
                  <a:pt x="5095" y="5812"/>
                </a:lnTo>
                <a:lnTo>
                  <a:pt x="5083" y="5806"/>
                </a:lnTo>
                <a:lnTo>
                  <a:pt x="4902" y="5896"/>
                </a:lnTo>
                <a:lnTo>
                  <a:pt x="5038" y="5957"/>
                </a:lnTo>
                <a:lnTo>
                  <a:pt x="5099" y="5945"/>
                </a:lnTo>
                <a:lnTo>
                  <a:pt x="5326" y="6141"/>
                </a:lnTo>
                <a:lnTo>
                  <a:pt x="5798" y="6141"/>
                </a:lnTo>
                <a:lnTo>
                  <a:pt x="5798" y="6734"/>
                </a:lnTo>
                <a:lnTo>
                  <a:pt x="0" y="6734"/>
                </a:lnTo>
                <a:lnTo>
                  <a:pt x="0" y="5816"/>
                </a:lnTo>
                <a:lnTo>
                  <a:pt x="540" y="5896"/>
                </a:lnTo>
                <a:lnTo>
                  <a:pt x="797" y="5791"/>
                </a:lnTo>
                <a:lnTo>
                  <a:pt x="464" y="5504"/>
                </a:lnTo>
                <a:lnTo>
                  <a:pt x="0" y="5504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pic>
        <p:nvPicPr>
          <p:cNvPr id="7" name="图片 6" descr="anxious-woman-work-online-computer-stressed-about-deadline-worried-girl-busy-pc-study-prepare-exam-web-female-have-problems-gadget-spam-virus-concept-vector-illustration_140689-3612.webp"/>
          <p:cNvPicPr>
            <a:picLocks noChangeAspect="1"/>
          </p:cNvPicPr>
          <p:nvPr/>
        </p:nvPicPr>
        <p:blipFill>
          <a:blip r:embed="rId4"/>
          <a:srcRect l="9916" t="17338" r="14536"/>
          <a:stretch>
            <a:fillRect/>
          </a:stretch>
        </p:blipFill>
        <p:spPr>
          <a:xfrm>
            <a:off x="535940" y="1692275"/>
            <a:ext cx="4587240" cy="33464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24" h="5270">
                <a:moveTo>
                  <a:pt x="1398" y="472"/>
                </a:moveTo>
                <a:lnTo>
                  <a:pt x="863" y="660"/>
                </a:lnTo>
                <a:lnTo>
                  <a:pt x="1947" y="3563"/>
                </a:lnTo>
                <a:lnTo>
                  <a:pt x="2259" y="3375"/>
                </a:lnTo>
                <a:lnTo>
                  <a:pt x="1398" y="472"/>
                </a:lnTo>
                <a:close/>
                <a:moveTo>
                  <a:pt x="0" y="0"/>
                </a:moveTo>
                <a:lnTo>
                  <a:pt x="7224" y="0"/>
                </a:lnTo>
                <a:lnTo>
                  <a:pt x="7224" y="5270"/>
                </a:lnTo>
                <a:lnTo>
                  <a:pt x="0" y="52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圆角矩形 1"/>
          <p:cNvSpPr/>
          <p:nvPr/>
        </p:nvSpPr>
        <p:spPr>
          <a:xfrm>
            <a:off x="5241290" y="2339975"/>
            <a:ext cx="2863215" cy="576580"/>
          </a:xfrm>
          <a:prstGeom prst="roundRect">
            <a:avLst>
              <a:gd name="adj" fmla="val 50000"/>
            </a:avLst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55945" y="2363470"/>
            <a:ext cx="18383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网络借贷陷阱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565515" y="2339975"/>
            <a:ext cx="2863215" cy="576580"/>
          </a:xfrm>
          <a:prstGeom prst="roundRect">
            <a:avLst>
              <a:gd name="adj" fmla="val 50000"/>
            </a:avLst>
          </a:prstGeom>
          <a:solidFill>
            <a:srgbClr val="FF7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77960" y="2363470"/>
            <a:ext cx="18383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网络赌博陷阱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41620" y="3125470"/>
            <a:ext cx="276352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不要相信各种不正规的网络贷款，有很多直接手持身份证拍照就可以的贷款，这些都是陷阱，记住要合理消费。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46795" y="3125470"/>
            <a:ext cx="276352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赌博是非法的，网上的买大买小、各种所谓的彩票、虚拟币都是骗人的，一开始可能会给予一点小盈利，接着一定会圈钱。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386195" y="1605280"/>
            <a:ext cx="668020" cy="668020"/>
          </a:xfrm>
          <a:prstGeom prst="ellipse">
            <a:avLst/>
          </a:prstGeom>
          <a:solidFill>
            <a:schemeClr val="bg1"/>
          </a:solidFill>
          <a:ln>
            <a:solidFill>
              <a:srgbClr val="F9A2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672320" y="1605280"/>
            <a:ext cx="668020" cy="668020"/>
          </a:xfrm>
          <a:prstGeom prst="ellipse">
            <a:avLst/>
          </a:prstGeom>
          <a:solidFill>
            <a:schemeClr val="bg1"/>
          </a:solidFill>
          <a:ln>
            <a:solidFill>
              <a:srgbClr val="FF7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03670" y="1706245"/>
            <a:ext cx="4762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45简" panose="00020600040101010101" charset="-122"/>
              </a:rPr>
              <a:t>六</a:t>
            </a:r>
            <a:endParaRPr lang="zh-CN" altLang="en-US" sz="2000">
              <a:cs typeface="汉仪文黑-45简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89795" y="1706245"/>
            <a:ext cx="4762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cs typeface="汉仪文黑-45简" panose="00020600040101010101" charset="-122"/>
              </a:rPr>
              <a:t>七</a:t>
            </a:r>
            <a:endParaRPr lang="zh-CN" altLang="en-US" sz="2000">
              <a:cs typeface="汉仪文黑-45简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pic>
        <p:nvPicPr>
          <p:cNvPr id="2" name="图片 1" descr="doing-tests-passing-exams-laptops-concept_140689-3686.webp 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9259" t="19722" r="40463" b="15556"/>
          <a:stretch>
            <a:fillRect/>
          </a:stretch>
        </p:blipFill>
        <p:spPr>
          <a:xfrm>
            <a:off x="4526915" y="1398905"/>
            <a:ext cx="2733675" cy="3895725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6"/>
            </p:custDataLst>
          </p:nvPr>
        </p:nvSpPr>
        <p:spPr>
          <a:xfrm>
            <a:off x="832485" y="2093595"/>
            <a:ext cx="2943225" cy="542925"/>
          </a:xfrm>
          <a:prstGeom prst="roundRect">
            <a:avLst/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8147685" y="2093595"/>
            <a:ext cx="2943225" cy="542925"/>
          </a:xfrm>
          <a:prstGeom prst="roundRect">
            <a:avLst/>
          </a:prstGeom>
          <a:solidFill>
            <a:srgbClr val="FF7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059180" y="2118995"/>
            <a:ext cx="23437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八、网络交友陷阱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8507730" y="2118995"/>
            <a:ext cx="22479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九、网络政治陷阱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516255" y="2969895"/>
            <a:ext cx="375285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对陌生人的网上交友请求，不论对方是同性或异性、出于何种理由，都要时刻保持一颗戒备之心。心怀不轨的人，往往会骗取信任，然后以各种理由骗财、骗色。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842885" y="2969895"/>
            <a:ext cx="375285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境内外的不法分子，可能会让你拍拍照、传送一些信息，就给予高额回报，千万要警惕，对方要套取的可能是国家机密信息、国家内政信息等，这是犯罪。</a:t>
            </a:r>
            <a:endParaRPr lang="zh-CN" altLang="en-US">
              <a:cs typeface="汉仪文黑-45简" panose="0002060004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2" name="明月设计4"/>
          <p:cNvSpPr/>
          <p:nvPr/>
        </p:nvSpPr>
        <p:spPr>
          <a:xfrm>
            <a:off x="2195513" y="-2357755"/>
            <a:ext cx="7800340" cy="7800340"/>
          </a:xfrm>
          <a:prstGeom prst="ellipse">
            <a:avLst/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" name="明月设计7"/>
          <p:cNvSpPr/>
          <p:nvPr/>
        </p:nvSpPr>
        <p:spPr>
          <a:xfrm>
            <a:off x="3852545" y="-701040"/>
            <a:ext cx="4486910" cy="4486910"/>
          </a:xfrm>
          <a:prstGeom prst="ellipse">
            <a:avLst/>
          </a:prstGeom>
          <a:gradFill>
            <a:gsLst>
              <a:gs pos="0">
                <a:srgbClr val="FE9805">
                  <a:alpha val="54000"/>
                </a:srgbClr>
              </a:gs>
              <a:gs pos="100000">
                <a:srgbClr val="FE9805">
                  <a:alpha val="1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grpSp>
        <p:nvGrpSpPr>
          <p:cNvPr id="42" name="明月设计8"/>
          <p:cNvGrpSpPr/>
          <p:nvPr/>
        </p:nvGrpSpPr>
        <p:grpSpPr>
          <a:xfrm flipH="1">
            <a:off x="6553200" y="1550670"/>
            <a:ext cx="4724400" cy="3573780"/>
            <a:chOff x="1944" y="2442"/>
            <a:chExt cx="6421" cy="5628"/>
          </a:xfrm>
        </p:grpSpPr>
        <p:sp>
          <p:nvSpPr>
            <p:cNvPr id="43" name="明月设计8-1"/>
            <p:cNvSpPr/>
            <p:nvPr/>
          </p:nvSpPr>
          <p:spPr>
            <a:xfrm>
              <a:off x="4269" y="6874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44" name="明月设计8-2"/>
            <p:cNvSpPr/>
            <p:nvPr/>
          </p:nvSpPr>
          <p:spPr>
            <a:xfrm>
              <a:off x="3442" y="5425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45" name="明月设计8-3"/>
            <p:cNvSpPr/>
            <p:nvPr/>
          </p:nvSpPr>
          <p:spPr>
            <a:xfrm>
              <a:off x="1944" y="2442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46" name="明月设计8-4"/>
            <p:cNvSpPr/>
            <p:nvPr/>
          </p:nvSpPr>
          <p:spPr>
            <a:xfrm>
              <a:off x="2681" y="3952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34" name="明月设计9"/>
          <p:cNvSpPr/>
          <p:nvPr/>
        </p:nvSpPr>
        <p:spPr>
          <a:xfrm>
            <a:off x="4474845" y="5638165"/>
            <a:ext cx="2600960" cy="759460"/>
          </a:xfrm>
          <a:prstGeom prst="roundRect">
            <a:avLst>
              <a:gd name="adj" fmla="val 50000"/>
            </a:avLst>
          </a:prstGeom>
          <a:solidFill>
            <a:srgbClr val="FFD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7" name="明月设计10"/>
          <p:cNvSpPr/>
          <p:nvPr/>
        </p:nvSpPr>
        <p:spPr>
          <a:xfrm>
            <a:off x="6081395" y="4575810"/>
            <a:ext cx="3333750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不良内容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恶意传播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8" name="明月设计11"/>
          <p:cNvSpPr/>
          <p:nvPr/>
        </p:nvSpPr>
        <p:spPr>
          <a:xfrm>
            <a:off x="6972935" y="3630930"/>
            <a:ext cx="3100070" cy="3949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r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隐私侵犯、随意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充值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" name="明月设计12"/>
          <p:cNvSpPr/>
          <p:nvPr/>
        </p:nvSpPr>
        <p:spPr>
          <a:xfrm>
            <a:off x="8147050" y="2686050"/>
            <a:ext cx="2414270" cy="39497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r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链接点击、免费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陷阱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0" name="明月设计13"/>
          <p:cNvSpPr/>
          <p:nvPr/>
        </p:nvSpPr>
        <p:spPr>
          <a:xfrm>
            <a:off x="8564245" y="1759585"/>
            <a:ext cx="2412365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人脸识别、身份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验证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1" name="明月设计14"/>
          <p:cNvSpPr/>
          <p:nvPr/>
        </p:nvSpPr>
        <p:spPr>
          <a:xfrm>
            <a:off x="4392930" y="5848985"/>
            <a:ext cx="2764155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电信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诈骗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grpSp>
        <p:nvGrpSpPr>
          <p:cNvPr id="41" name="明月设计16"/>
          <p:cNvGrpSpPr/>
          <p:nvPr/>
        </p:nvGrpSpPr>
        <p:grpSpPr>
          <a:xfrm>
            <a:off x="914400" y="1535430"/>
            <a:ext cx="4133215" cy="3589020"/>
            <a:chOff x="1944" y="2442"/>
            <a:chExt cx="6509" cy="5652"/>
          </a:xfrm>
        </p:grpSpPr>
        <p:sp>
          <p:nvSpPr>
            <p:cNvPr id="31" name="明月设计16-1"/>
            <p:cNvSpPr/>
            <p:nvPr/>
          </p:nvSpPr>
          <p:spPr>
            <a:xfrm>
              <a:off x="4357" y="6898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30" name="明月设计16-2"/>
            <p:cNvSpPr/>
            <p:nvPr/>
          </p:nvSpPr>
          <p:spPr>
            <a:xfrm>
              <a:off x="3442" y="5425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28" name="明月设计16-3"/>
            <p:cNvSpPr/>
            <p:nvPr/>
          </p:nvSpPr>
          <p:spPr>
            <a:xfrm>
              <a:off x="1944" y="2442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29" name="明月设计16-4"/>
            <p:cNvSpPr/>
            <p:nvPr/>
          </p:nvSpPr>
          <p:spPr>
            <a:xfrm>
              <a:off x="2681" y="3952"/>
              <a:ext cx="4096" cy="11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9805">
                    <a:alpha val="56000"/>
                  </a:srgbClr>
                </a:gs>
                <a:gs pos="100000">
                  <a:srgbClr val="FCE3D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3" name="明月设计17"/>
          <p:cNvSpPr/>
          <p:nvPr/>
        </p:nvSpPr>
        <p:spPr>
          <a:xfrm>
            <a:off x="1898015" y="3694430"/>
            <a:ext cx="2764155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公共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Wi-Fi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陷阱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4" name="明月设计18"/>
          <p:cNvSpPr/>
          <p:nvPr/>
        </p:nvSpPr>
        <p:spPr>
          <a:xfrm>
            <a:off x="1865630" y="2736850"/>
            <a:ext cx="1633855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钓鱼网站与邮件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5" name="明月设计19"/>
          <p:cNvSpPr>
            <a:spLocks noChangeArrowheads="1"/>
          </p:cNvSpPr>
          <p:nvPr/>
        </p:nvSpPr>
        <p:spPr bwMode="auto">
          <a:xfrm>
            <a:off x="1337310" y="1746885"/>
            <a:ext cx="1666240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r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社交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内容攻击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7" name="明月设计20"/>
          <p:cNvSpPr/>
          <p:nvPr/>
        </p:nvSpPr>
        <p:spPr>
          <a:xfrm>
            <a:off x="4298315" y="945515"/>
            <a:ext cx="3595370" cy="164147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现在社会网络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安全存在哪些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隐患 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sp>
        <p:nvSpPr>
          <p:cNvPr id="12" name="明月设计15"/>
          <p:cNvSpPr/>
          <p:nvPr/>
        </p:nvSpPr>
        <p:spPr>
          <a:xfrm>
            <a:off x="2715895" y="4575810"/>
            <a:ext cx="2764155" cy="3371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恶意软件感染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7" name="明月设计20"/>
          <p:cNvSpPr/>
          <p:nvPr/>
        </p:nvSpPr>
        <p:spPr>
          <a:xfrm>
            <a:off x="3389630" y="946150"/>
            <a:ext cx="6002020" cy="103695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现在社会网络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安全存在哪些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隐患 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25" y="1983105"/>
            <a:ext cx="3209290" cy="18916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995" y="4213225"/>
            <a:ext cx="1856740" cy="1828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135" y="1983105"/>
            <a:ext cx="2049145" cy="19151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100" y="1983105"/>
            <a:ext cx="2047875" cy="189166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00" y="4213225"/>
            <a:ext cx="3751580" cy="18281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6045" y="4213225"/>
            <a:ext cx="2237740" cy="17462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1795" y="1982470"/>
            <a:ext cx="2191385" cy="18929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5" name="明月设计2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04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656590" y="2590800"/>
            <a:ext cx="60788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安全上网</a:t>
            </a:r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指南</a:t>
            </a:r>
            <a:endParaRPr lang="zh-CN" altLang="en-US" sz="4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5"/>
          <p:cNvSpPr txBox="1"/>
          <p:nvPr/>
        </p:nvSpPr>
        <p:spPr>
          <a:xfrm>
            <a:off x="656590" y="3374390"/>
            <a:ext cx="425196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</a:pP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（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从哪些方面入手？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7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7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7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7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明月设计1"/>
          <p:cNvSpPr/>
          <p:nvPr/>
        </p:nvSpPr>
        <p:spPr>
          <a:xfrm>
            <a:off x="7543800" y="1714500"/>
            <a:ext cx="3860800" cy="3860800"/>
          </a:xfrm>
          <a:prstGeom prst="ellipse">
            <a:avLst/>
          </a:prstGeom>
          <a:solidFill>
            <a:srgbClr val="FCE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5" name="明月设计2"/>
          <p:cNvSpPr/>
          <p:nvPr/>
        </p:nvSpPr>
        <p:spPr>
          <a:xfrm>
            <a:off x="1039495" y="2622550"/>
            <a:ext cx="4849495" cy="3588385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29" name="明月设计3"/>
          <p:cNvSpPr/>
          <p:nvPr/>
        </p:nvSpPr>
        <p:spPr>
          <a:xfrm>
            <a:off x="1330643" y="2941320"/>
            <a:ext cx="3659505" cy="660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56000"/>
                </a:srgbClr>
              </a:gs>
              <a:gs pos="100000">
                <a:srgbClr val="FCE3DC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5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6"/>
          <p:cNvSpPr/>
          <p:nvPr/>
        </p:nvSpPr>
        <p:spPr>
          <a:xfrm>
            <a:off x="1144270" y="3724910"/>
            <a:ext cx="5514975" cy="179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掌握基础网络安全常识，保护个人隐私信息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知晓肖像权、隐私权，懂得拒绝网络侵权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规范自身网络行为，不留危险数字足迹，文明上网；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学会保护自己，远离网络信息泄露风险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0" name="明月设计8"/>
          <p:cNvSpPr/>
          <p:nvPr/>
        </p:nvSpPr>
        <p:spPr>
          <a:xfrm>
            <a:off x="1144270" y="1450340"/>
            <a:ext cx="4801235" cy="73723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我们如何保护自身信息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安全：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" name="明月设计9"/>
          <p:cNvSpPr txBox="1"/>
          <p:nvPr/>
        </p:nvSpPr>
        <p:spPr>
          <a:xfrm>
            <a:off x="1510665" y="3025775"/>
            <a:ext cx="3299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  <a:sym typeface="汉仪中黑S" panose="00020600040101010101" charset="-122"/>
              </a:rPr>
              <a:t>从哪些方面</a:t>
            </a:r>
            <a:r>
              <a:rPr lang="zh-CN" altLang="en-US" sz="20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雅酷黑 75W" panose="020B0804020202020204" charset="-122"/>
                <a:sym typeface="汉仪中黑S" panose="00020600040101010101" charset="-122"/>
              </a:rPr>
              <a:t>入手？</a:t>
            </a:r>
            <a:endParaRPr lang="zh-CN" altLang="en-US" sz="20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雅酷黑 75W" panose="020B0804020202020204" charset="-122"/>
              <a:sym typeface="汉仪中黑S" panose="00020600040101010101" charset="-122"/>
            </a:endParaRPr>
          </a:p>
        </p:txBody>
      </p:sp>
      <p:pic>
        <p:nvPicPr>
          <p:cNvPr id="3" name="明月设计10" descr="资源 4@100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1505" y="1911350"/>
            <a:ext cx="3771265" cy="3865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明月设计1"/>
          <p:cNvSpPr/>
          <p:nvPr/>
        </p:nvSpPr>
        <p:spPr>
          <a:xfrm>
            <a:off x="674370" y="1365885"/>
            <a:ext cx="3849370" cy="4560570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5" name="明月设计2"/>
          <p:cNvSpPr/>
          <p:nvPr/>
        </p:nvSpPr>
        <p:spPr>
          <a:xfrm>
            <a:off x="5017770" y="1365885"/>
            <a:ext cx="6298565" cy="4560570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5" name="明月设计3"/>
          <p:cNvSpPr/>
          <p:nvPr/>
        </p:nvSpPr>
        <p:spPr>
          <a:xfrm>
            <a:off x="1068070" y="4323080"/>
            <a:ext cx="2336800" cy="48260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5F1"/>
              </a:solidFill>
              <a:cs typeface="汉仪中黑S" panose="00020600040101010101" charset="-122"/>
            </a:endParaRPr>
          </a:p>
        </p:txBody>
      </p:sp>
      <p:sp>
        <p:nvSpPr>
          <p:cNvPr id="11" name="明月设计4"/>
          <p:cNvSpPr/>
          <p:nvPr/>
        </p:nvSpPr>
        <p:spPr>
          <a:xfrm>
            <a:off x="1068070" y="5090795"/>
            <a:ext cx="2336800" cy="48260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5F1"/>
              </a:solidFill>
              <a:cs typeface="汉仪中黑S" panose="00020600040101010101" charset="-122"/>
            </a:endParaRPr>
          </a:p>
        </p:txBody>
      </p:sp>
      <p:sp>
        <p:nvSpPr>
          <p:cNvPr id="4" name="明月设计5"/>
          <p:cNvSpPr/>
          <p:nvPr/>
        </p:nvSpPr>
        <p:spPr>
          <a:xfrm>
            <a:off x="1068070" y="3529965"/>
            <a:ext cx="2336800" cy="48260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5F1"/>
              </a:solidFill>
              <a:cs typeface="汉仪中黑S" panose="00020600040101010101" charset="-122"/>
            </a:endParaRPr>
          </a:p>
        </p:txBody>
      </p:sp>
      <p:sp>
        <p:nvSpPr>
          <p:cNvPr id="19" name="明月设计6" descr="7b0a20202020227461726765744d6f64756c65223a202270726f636573734f6e6c696e65466f6e7473220a7d0a"/>
          <p:cNvSpPr txBox="1"/>
          <p:nvPr/>
        </p:nvSpPr>
        <p:spPr>
          <a:xfrm>
            <a:off x="1597025" y="445135"/>
            <a:ext cx="2678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8"/>
          <p:cNvSpPr/>
          <p:nvPr/>
        </p:nvSpPr>
        <p:spPr>
          <a:xfrm>
            <a:off x="1540510" y="3533140"/>
            <a:ext cx="1391920" cy="544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rgbClr val="FFF5F1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文明上网</a:t>
            </a:r>
            <a:endParaRPr lang="zh-CN" altLang="en-US" sz="2000" dirty="0">
              <a:solidFill>
                <a:srgbClr val="FFF5F1"/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8" name="明月设计9"/>
          <p:cNvSpPr/>
          <p:nvPr/>
        </p:nvSpPr>
        <p:spPr>
          <a:xfrm>
            <a:off x="1592898" y="4314190"/>
            <a:ext cx="1287145" cy="544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rgbClr val="FFF5F1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守好</a:t>
            </a:r>
            <a:r>
              <a:rPr lang="zh-CN" altLang="en-US" sz="2000" dirty="0">
                <a:solidFill>
                  <a:srgbClr val="FFF5F1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隐私</a:t>
            </a:r>
            <a:endParaRPr lang="zh-CN" altLang="en-US" sz="2000" dirty="0">
              <a:solidFill>
                <a:srgbClr val="FFF5F1"/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" name="明月设计10"/>
          <p:cNvSpPr/>
          <p:nvPr/>
        </p:nvSpPr>
        <p:spPr>
          <a:xfrm>
            <a:off x="1217295" y="5085715"/>
            <a:ext cx="2551430" cy="544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>
                <a:solidFill>
                  <a:srgbClr val="FFF5F1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守护干净网络</a:t>
            </a:r>
            <a:r>
              <a:rPr lang="zh-CN" altLang="en-US" sz="2000" dirty="0">
                <a:solidFill>
                  <a:srgbClr val="FFF5F1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环境</a:t>
            </a:r>
            <a:endParaRPr lang="zh-CN" altLang="en-US" sz="2000" dirty="0">
              <a:solidFill>
                <a:srgbClr val="FFF5F1"/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3" name="明月设计11"/>
          <p:cNvSpPr/>
          <p:nvPr/>
        </p:nvSpPr>
        <p:spPr>
          <a:xfrm>
            <a:off x="1068070" y="1814830"/>
            <a:ext cx="3359150" cy="73723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1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贴合当下全民上网日常，聚焦青少年网络使用安全，</a:t>
            </a:r>
            <a:r>
              <a:rPr lang="zh-CN" altLang="en-US" sz="1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了解基础网络民事权利，远离网络侵权</a:t>
            </a:r>
            <a:endParaRPr lang="zh-CN" altLang="en-US" sz="16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" name="明月设计12" descr="7b0a202020202262756c6c6574223a20227b5c2263617465676f727949645c223a5c225c222c5c2274656d706c61746549645c223a32303233313637357d220a7d0a"/>
          <p:cNvSpPr/>
          <p:nvPr/>
        </p:nvSpPr>
        <p:spPr>
          <a:xfrm>
            <a:off x="6497955" y="1750695"/>
            <a:ext cx="4620895" cy="463550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网络隐私安全：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绝不随意泄露姓名、家庭住址、父母电话、学校、身份证号、密码等个人信息；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肖像权保护：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自己的照片、视频，不随意乱发；不经允许，不偷拍、不转发他人照片视频，不恶意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P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图、不网暴他人；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什么是数字足迹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：上网浏览、发消息、发动态都会留下痕迹，文明上网，不发不当言论、不传播不良信息；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网络安全红线：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不浏览陌生网站、不点陌生链接、不加陌生网友、不跟网友见面；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  <a:buBlip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网络侵权应对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：个人信息被泄露、照片被乱发，及时告诉家长、老师，用法律保护自己；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</a:pP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14" name="明月设计14" descr="5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">
            <a:off x="3337560" y="2811145"/>
            <a:ext cx="944245" cy="531495"/>
          </a:xfrm>
          <a:prstGeom prst="rect">
            <a:avLst/>
          </a:prstGeom>
        </p:spPr>
      </p:pic>
      <p:sp>
        <p:nvSpPr>
          <p:cNvPr id="16" name="明月设计15"/>
          <p:cNvSpPr/>
          <p:nvPr/>
        </p:nvSpPr>
        <p:spPr>
          <a:xfrm rot="5400000">
            <a:off x="5194300" y="2413000"/>
            <a:ext cx="1651635" cy="665480"/>
          </a:xfrm>
          <a:prstGeom prst="roundRect">
            <a:avLst>
              <a:gd name="adj" fmla="val 50000"/>
            </a:avLst>
          </a:prstGeom>
          <a:solidFill>
            <a:srgbClr val="FE9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5F1"/>
              </a:solidFill>
              <a:cs typeface="汉仪中黑S" panose="00020600040101010101" charset="-122"/>
            </a:endParaRPr>
          </a:p>
        </p:txBody>
      </p:sp>
      <p:sp>
        <p:nvSpPr>
          <p:cNvPr id="10" name="明月设计16"/>
          <p:cNvSpPr/>
          <p:nvPr/>
        </p:nvSpPr>
        <p:spPr>
          <a:xfrm>
            <a:off x="5775960" y="2264410"/>
            <a:ext cx="674370" cy="962660"/>
          </a:xfrm>
          <a:prstGeom prst="rect">
            <a:avLst/>
          </a:prstGeom>
          <a:ln w="25400">
            <a:noFill/>
            <a:prstDash val="dash"/>
          </a:ln>
        </p:spPr>
        <p:txBody>
          <a:bodyPr vert="eaVert" wrap="square" rtlCol="0">
            <a:noAutofit/>
          </a:bodyPr>
          <a:lstStyle/>
          <a:p>
            <a:pPr lvl="0" algn="dist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方法</a:t>
            </a:r>
            <a:endParaRPr lang="zh-CN" altLang="en-US" sz="2400" dirty="0">
              <a:solidFill>
                <a:schemeClr val="bg1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485130"/>
            <a:ext cx="1255395" cy="115506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sp>
        <p:nvSpPr>
          <p:cNvPr id="16" name="圆角矩形 15"/>
          <p:cNvSpPr/>
          <p:nvPr>
            <p:custDataLst>
              <p:tags r:id="rId4"/>
            </p:custDataLst>
          </p:nvPr>
        </p:nvSpPr>
        <p:spPr>
          <a:xfrm>
            <a:off x="830580" y="1581785"/>
            <a:ext cx="2695575" cy="561975"/>
          </a:xfrm>
          <a:prstGeom prst="roundRect">
            <a:avLst>
              <a:gd name="adj" fmla="val 50000"/>
            </a:avLst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" name="椭圆 2"/>
          <p:cNvSpPr/>
          <p:nvPr>
            <p:custDataLst>
              <p:tags r:id="rId5"/>
            </p:custDataLst>
          </p:nvPr>
        </p:nvSpPr>
        <p:spPr>
          <a:xfrm>
            <a:off x="4471035" y="1753870"/>
            <a:ext cx="1437640" cy="1437640"/>
          </a:xfrm>
          <a:prstGeom prst="ellipse">
            <a:avLst/>
          </a:prstGeom>
          <a:noFill/>
          <a:ln>
            <a:solidFill>
              <a:srgbClr val="F9A24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" name="椭圆 1"/>
          <p:cNvSpPr/>
          <p:nvPr>
            <p:custDataLst>
              <p:tags r:id="rId6"/>
            </p:custDataLst>
          </p:nvPr>
        </p:nvSpPr>
        <p:spPr>
          <a:xfrm>
            <a:off x="4471035" y="3554095"/>
            <a:ext cx="1437640" cy="1437640"/>
          </a:xfrm>
          <a:prstGeom prst="ellipse">
            <a:avLst/>
          </a:prstGeom>
          <a:noFill/>
          <a:ln>
            <a:solidFill>
              <a:srgbClr val="FF7F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7" name="椭圆 6"/>
          <p:cNvSpPr/>
          <p:nvPr>
            <p:custDataLst>
              <p:tags r:id="rId7"/>
            </p:custDataLst>
          </p:nvPr>
        </p:nvSpPr>
        <p:spPr>
          <a:xfrm>
            <a:off x="6156960" y="1753870"/>
            <a:ext cx="1437640" cy="1437640"/>
          </a:xfrm>
          <a:prstGeom prst="ellipse">
            <a:avLst/>
          </a:prstGeom>
          <a:noFill/>
          <a:ln>
            <a:solidFill>
              <a:srgbClr val="FF7F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6156960" y="3554095"/>
            <a:ext cx="1437640" cy="1437640"/>
          </a:xfrm>
          <a:prstGeom prst="ellipse">
            <a:avLst/>
          </a:prstGeom>
          <a:noFill/>
          <a:ln>
            <a:solidFill>
              <a:srgbClr val="F9A24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9" name="图片 8" descr="online-education-elearning-concept-happy-cute-little-kid-girl-sitting-laptop-waving-hand-doing-home-school-with-computer-laptop-e-learning-course-vector-illustration_140689-3136.web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259" t="16389" r="7593" b="13194"/>
          <a:stretch>
            <a:fillRect/>
          </a:stretch>
        </p:blipFill>
        <p:spPr>
          <a:xfrm>
            <a:off x="4633595" y="2158365"/>
            <a:ext cx="1112520" cy="628015"/>
          </a:xfrm>
          <a:prstGeom prst="rect">
            <a:avLst/>
          </a:prstGeom>
        </p:spPr>
      </p:pic>
      <p:pic>
        <p:nvPicPr>
          <p:cNvPr id="10" name="图片 9" descr="distance-elearning-education-from-home-concept_140689-2417.web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6623" t="16065" r="11802" b="8509"/>
          <a:stretch>
            <a:fillRect/>
          </a:stretch>
        </p:blipFill>
        <p:spPr>
          <a:xfrm flipH="1">
            <a:off x="6346825" y="3900805"/>
            <a:ext cx="1057910" cy="74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95" h="8146">
                <a:moveTo>
                  <a:pt x="0" y="0"/>
                </a:moveTo>
                <a:lnTo>
                  <a:pt x="11595" y="0"/>
                </a:lnTo>
                <a:lnTo>
                  <a:pt x="11595" y="8146"/>
                </a:lnTo>
                <a:lnTo>
                  <a:pt x="0" y="814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 descr="distance-elearning-education-concept_140689-2545.web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7094" t="3472" r="3547" b="1111"/>
          <a:stretch>
            <a:fillRect/>
          </a:stretch>
        </p:blipFill>
        <p:spPr>
          <a:xfrm>
            <a:off x="6483350" y="2014220"/>
            <a:ext cx="873760" cy="9163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25" h="10305">
                <a:moveTo>
                  <a:pt x="0" y="0"/>
                </a:moveTo>
                <a:lnTo>
                  <a:pt x="9825" y="0"/>
                </a:lnTo>
                <a:lnTo>
                  <a:pt x="9825" y="10305"/>
                </a:lnTo>
                <a:lnTo>
                  <a:pt x="0" y="103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 descr="sick-girl-facemask-study-online-computer_140689-370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4722" t="21111" r="13889" b="6528"/>
          <a:stretch>
            <a:fillRect/>
          </a:stretch>
        </p:blipFill>
        <p:spPr>
          <a:xfrm>
            <a:off x="4689475" y="3957955"/>
            <a:ext cx="1011242" cy="68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65" h="7815">
                <a:moveTo>
                  <a:pt x="0" y="0"/>
                </a:moveTo>
                <a:lnTo>
                  <a:pt x="901" y="0"/>
                </a:lnTo>
                <a:lnTo>
                  <a:pt x="863" y="3397"/>
                </a:lnTo>
                <a:lnTo>
                  <a:pt x="2858" y="3472"/>
                </a:lnTo>
                <a:lnTo>
                  <a:pt x="3938" y="5662"/>
                </a:lnTo>
                <a:lnTo>
                  <a:pt x="4718" y="5047"/>
                </a:lnTo>
                <a:lnTo>
                  <a:pt x="6938" y="3967"/>
                </a:lnTo>
                <a:lnTo>
                  <a:pt x="7598" y="1522"/>
                </a:lnTo>
                <a:lnTo>
                  <a:pt x="7343" y="0"/>
                </a:lnTo>
                <a:lnTo>
                  <a:pt x="11565" y="0"/>
                </a:lnTo>
                <a:lnTo>
                  <a:pt x="11565" y="7815"/>
                </a:lnTo>
                <a:lnTo>
                  <a:pt x="0" y="781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1077595" y="1616710"/>
            <a:ext cx="206756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cs typeface="汉仪文黑-45简" panose="00020600040101010101" charset="-122"/>
              </a:rPr>
              <a:t>个人信息，不乱填</a:t>
            </a:r>
            <a:endParaRPr lang="zh-CN" altLang="en-US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18"/>
            </p:custDataLst>
          </p:nvPr>
        </p:nvSpPr>
        <p:spPr>
          <a:xfrm>
            <a:off x="8307705" y="1581785"/>
            <a:ext cx="2695575" cy="561975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9"/>
            </p:custDataLst>
          </p:nvPr>
        </p:nvSpPr>
        <p:spPr>
          <a:xfrm>
            <a:off x="8583295" y="1616710"/>
            <a:ext cx="214376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cs typeface="汉仪文黑-45简" panose="00020600040101010101" charset="-122"/>
              </a:rPr>
              <a:t>公共WiFi，不乱连</a:t>
            </a:r>
            <a:endParaRPr lang="zh-CN" altLang="en-US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7995285" y="2212975"/>
            <a:ext cx="351472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公共场所的WiFi是不可以乱连的，奇奇怪怪的名称，也没设置密码，以为捡了个大便宜，随之而来的就是手机信息的泄露。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21" name="圆角矩形 20"/>
          <p:cNvSpPr/>
          <p:nvPr>
            <p:custDataLst>
              <p:tags r:id="rId21"/>
            </p:custDataLst>
          </p:nvPr>
        </p:nvSpPr>
        <p:spPr>
          <a:xfrm>
            <a:off x="830580" y="3772535"/>
            <a:ext cx="2695575" cy="561975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2"/>
            </p:custDataLst>
          </p:nvPr>
        </p:nvSpPr>
        <p:spPr>
          <a:xfrm>
            <a:off x="1001395" y="3807460"/>
            <a:ext cx="219138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cs typeface="汉仪文黑-45简" panose="00020600040101010101" charset="-122"/>
              </a:rPr>
              <a:t>不明链接，不乱点</a:t>
            </a:r>
            <a:endParaRPr lang="zh-CN" altLang="en-US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24" name="圆角矩形 23"/>
          <p:cNvSpPr/>
          <p:nvPr>
            <p:custDataLst>
              <p:tags r:id="rId23"/>
            </p:custDataLst>
          </p:nvPr>
        </p:nvSpPr>
        <p:spPr>
          <a:xfrm>
            <a:off x="8307705" y="3772535"/>
            <a:ext cx="2695575" cy="561975"/>
          </a:xfrm>
          <a:prstGeom prst="roundRect">
            <a:avLst>
              <a:gd name="adj" fmla="val 50000"/>
            </a:avLst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8649970" y="3807460"/>
            <a:ext cx="206756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bg1"/>
                </a:solidFill>
                <a:cs typeface="汉仪文黑-45简" panose="00020600040101010101" charset="-122"/>
              </a:rPr>
              <a:t>山寨软件，不要下</a:t>
            </a:r>
            <a:endParaRPr lang="zh-CN" altLang="en-US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5"/>
            </p:custDataLst>
          </p:nvPr>
        </p:nvSpPr>
        <p:spPr>
          <a:xfrm>
            <a:off x="568325" y="4432300"/>
            <a:ext cx="351472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各种砍价、微信红包到账、可以立即提现、陌生号码发来的同学录链接、你家孩子的表演视频等，都要谨慎。</a:t>
            </a:r>
            <a:endParaRPr lang="en-US" altLang="zh-CN" sz="1600">
              <a:cs typeface="汉仪文黑-45简" panose="0002060004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6"/>
            </p:custDataLst>
          </p:nvPr>
        </p:nvSpPr>
        <p:spPr>
          <a:xfrm>
            <a:off x="7995285" y="4432300"/>
            <a:ext cx="351472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为了看免费的影视剧、视频，下载不明软件，最后被软件收集个人信息，或者直接被扣掉钱财。</a:t>
            </a:r>
            <a:endParaRPr lang="zh-CN" altLang="en-US" sz="1600">
              <a:cs typeface="汉仪文黑-45简" panose="00020600040101010101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7"/>
            </p:custDataLst>
          </p:nvPr>
        </p:nvSpPr>
        <p:spPr>
          <a:xfrm>
            <a:off x="631825" y="2262505"/>
            <a:ext cx="351472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汉仪文黑-45简" panose="00020600040101010101" charset="-122"/>
              </a:rPr>
              <a:t>各种中奖信息、领奖信息、返现返利信息、理财投资信息，都要警惕，不要随意填写个人真实信息，不要随便给验证码。</a:t>
            </a:r>
            <a:endParaRPr lang="zh-CN" altLang="en-US" sz="1600">
              <a:cs typeface="汉仪文黑-45简" panose="00020600040101010101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pic>
        <p:nvPicPr>
          <p:cNvPr id="22" name="图片 21" descr="back-school-education-learning-concept_140689-2350.webp"/>
          <p:cNvPicPr>
            <a:picLocks noChangeAspect="1"/>
          </p:cNvPicPr>
          <p:nvPr/>
        </p:nvPicPr>
        <p:blipFill>
          <a:blip r:embed="rId2"/>
          <a:srcRect l="26378" t="11944" r="32742" b="8333"/>
          <a:stretch>
            <a:fillRect/>
          </a:stretch>
        </p:blipFill>
        <p:spPr>
          <a:xfrm>
            <a:off x="2335530" y="2207895"/>
            <a:ext cx="2680970" cy="348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12" h="5998">
                <a:moveTo>
                  <a:pt x="6" y="4499"/>
                </a:moveTo>
                <a:lnTo>
                  <a:pt x="8" y="4500"/>
                </a:lnTo>
                <a:lnTo>
                  <a:pt x="4" y="4516"/>
                </a:lnTo>
                <a:lnTo>
                  <a:pt x="6" y="4499"/>
                </a:lnTo>
                <a:close/>
                <a:moveTo>
                  <a:pt x="0" y="0"/>
                </a:moveTo>
                <a:lnTo>
                  <a:pt x="4612" y="0"/>
                </a:lnTo>
                <a:lnTo>
                  <a:pt x="4612" y="5998"/>
                </a:lnTo>
                <a:lnTo>
                  <a:pt x="0" y="5998"/>
                </a:lnTo>
                <a:lnTo>
                  <a:pt x="0" y="5612"/>
                </a:lnTo>
                <a:lnTo>
                  <a:pt x="368" y="5480"/>
                </a:lnTo>
                <a:lnTo>
                  <a:pt x="653" y="5267"/>
                </a:lnTo>
                <a:lnTo>
                  <a:pt x="591" y="5235"/>
                </a:lnTo>
                <a:lnTo>
                  <a:pt x="493" y="5137"/>
                </a:lnTo>
                <a:lnTo>
                  <a:pt x="155" y="4959"/>
                </a:lnTo>
                <a:lnTo>
                  <a:pt x="100" y="4909"/>
                </a:lnTo>
                <a:lnTo>
                  <a:pt x="83" y="4875"/>
                </a:lnTo>
                <a:lnTo>
                  <a:pt x="0" y="4778"/>
                </a:lnTo>
                <a:lnTo>
                  <a:pt x="0" y="4652"/>
                </a:lnTo>
                <a:lnTo>
                  <a:pt x="98" y="4260"/>
                </a:lnTo>
                <a:lnTo>
                  <a:pt x="23" y="4395"/>
                </a:lnTo>
                <a:lnTo>
                  <a:pt x="22" y="4396"/>
                </a:lnTo>
                <a:lnTo>
                  <a:pt x="27" y="4380"/>
                </a:lnTo>
                <a:lnTo>
                  <a:pt x="31" y="4379"/>
                </a:lnTo>
                <a:lnTo>
                  <a:pt x="28" y="4378"/>
                </a:lnTo>
                <a:lnTo>
                  <a:pt x="84" y="4195"/>
                </a:lnTo>
                <a:lnTo>
                  <a:pt x="0" y="42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文本框 27"/>
          <p:cNvSpPr txBox="1"/>
          <p:nvPr/>
        </p:nvSpPr>
        <p:spPr>
          <a:xfrm>
            <a:off x="5168900" y="2065020"/>
            <a:ext cx="649097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  <a:sym typeface="+mn-ea"/>
              </a:rPr>
              <a:t>凡是自称公检法要求汇款的；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  <a:sym typeface="+mn-ea"/>
              </a:rPr>
              <a:t>凡是叫你汇款到安全账户的；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  <a:sym typeface="+mn-ea"/>
              </a:rPr>
              <a:t>凡是通知中奖、领取补贴要你先交钱的；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  <a:sym typeface="+mn-ea"/>
              </a:rPr>
              <a:t>凡是通知“家属”出事先要汇款的；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凡是在电话中索要个人和银行卡信息的；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凡是叫你开通网银接受检查的；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凡是自称领导（老板）要求汇款的；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凡是陌生网站（链接）要登记银行卡账号，密码等敏感信息的。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汉仪文黑-45简" panose="00020600040101010101" charset="-122"/>
                <a:ea typeface="汉仪文黑-45简" panose="00020600040101010101" charset="-122"/>
                <a:cs typeface="汉仪文黑-45简" panose="00020600040101010101" charset="-122"/>
              </a:rPr>
              <a:t>都不要相信！</a:t>
            </a:r>
            <a:endParaRPr lang="zh-CN" altLang="en-US">
              <a:latin typeface="汉仪文黑-45简" panose="00020600040101010101" charset="-122"/>
              <a:ea typeface="汉仪文黑-45简" panose="00020600040101010101" charset="-122"/>
              <a:cs typeface="汉仪文黑-45简" panose="00020600040101010101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74065" y="2136140"/>
            <a:ext cx="1247140" cy="3759200"/>
          </a:xfrm>
          <a:prstGeom prst="roundRect">
            <a:avLst>
              <a:gd name="adj" fmla="val 8540"/>
            </a:avLst>
          </a:prstGeom>
          <a:solidFill>
            <a:srgbClr val="FF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6145" y="2632710"/>
            <a:ext cx="982980" cy="2600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不听不信不转账！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多想多问多警惕！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192905" y="110109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buClrTx/>
              <a:buSzTx/>
              <a:buFontTx/>
            </a:pPr>
            <a:r>
              <a:rPr lang="zh-CN" sz="4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“八”个凡是</a:t>
            </a:r>
            <a:endParaRPr lang="zh-CN" sz="4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明月设计1"/>
          <p:cNvSpPr/>
          <p:nvPr>
            <p:custDataLst>
              <p:tags r:id="rId1"/>
            </p:custDataLst>
          </p:nvPr>
        </p:nvSpPr>
        <p:spPr>
          <a:xfrm>
            <a:off x="2950210" y="3618230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21" name="明月设计2"/>
          <p:cNvSpPr/>
          <p:nvPr>
            <p:custDataLst>
              <p:tags r:id="rId2"/>
            </p:custDataLst>
          </p:nvPr>
        </p:nvSpPr>
        <p:spPr>
          <a:xfrm>
            <a:off x="2950210" y="2096135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6" name="明月设计3"/>
          <p:cNvSpPr/>
          <p:nvPr>
            <p:custDataLst>
              <p:tags r:id="rId3"/>
            </p:custDataLst>
          </p:nvPr>
        </p:nvSpPr>
        <p:spPr>
          <a:xfrm>
            <a:off x="2950210" y="585470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8" name="明月设计4" descr="7b0a20202020227461726765744d6f64756c65223a202270726f636573734f6e6c696e65466f6e7473220a7d0a"/>
          <p:cNvSpPr txBox="1"/>
          <p:nvPr/>
        </p:nvSpPr>
        <p:spPr>
          <a:xfrm>
            <a:off x="2116455" y="848360"/>
            <a:ext cx="490220" cy="44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000" cap="all" dirty="0">
                <a:solidFill>
                  <a:srgbClr val="673B28">
                    <a:alpha val="16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汉仪中黑S" panose="00020600040101010101" charset="-122"/>
              </a:rPr>
              <a:t>contents</a:t>
            </a:r>
            <a:endParaRPr lang="en-US" altLang="zh-CN" sz="2000" cap="all" dirty="0">
              <a:solidFill>
                <a:srgbClr val="673B28">
                  <a:alpha val="16000"/>
                </a:srgbClr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20" name="明月设计5" descr="7b0a20202020227461726765744d6f64756c65223a202270726f636573734f6e6c696e65466f6e7473220a7d0a"/>
          <p:cNvSpPr txBox="1"/>
          <p:nvPr/>
        </p:nvSpPr>
        <p:spPr>
          <a:xfrm>
            <a:off x="839470" y="2055178"/>
            <a:ext cx="1183005" cy="2046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6500">
                <a:solidFill>
                  <a:srgbClr val="673B28"/>
                </a:solidFill>
                <a:effectLst/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目录</a:t>
            </a:r>
            <a:endParaRPr lang="zh-CN" altLang="en-US" sz="6500">
              <a:solidFill>
                <a:srgbClr val="673B28"/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3" name="明月设计7"/>
          <p:cNvSpPr/>
          <p:nvPr>
            <p:custDataLst>
              <p:tags r:id="rId4"/>
            </p:custDataLst>
          </p:nvPr>
        </p:nvSpPr>
        <p:spPr>
          <a:xfrm>
            <a:off x="3212465" y="73533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4" name="明月设计8"/>
          <p:cNvSpPr txBox="1"/>
          <p:nvPr>
            <p:custDataLst>
              <p:tags r:id="rId5"/>
            </p:custDataLst>
          </p:nvPr>
        </p:nvSpPr>
        <p:spPr bwMode="auto">
          <a:xfrm>
            <a:off x="4088765" y="1178560"/>
            <a:ext cx="3385185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（网络安全的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定义）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14" name="明月设计9"/>
          <p:cNvSpPr txBox="1"/>
          <p:nvPr>
            <p:custDataLst>
              <p:tags r:id="rId6"/>
            </p:custDataLst>
          </p:nvPr>
        </p:nvSpPr>
        <p:spPr>
          <a:xfrm>
            <a:off x="4088765" y="744220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ea"/>
              </a:rPr>
              <a:t>什么是网络安全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16" name="明月设计10"/>
          <p:cNvSpPr/>
          <p:nvPr>
            <p:custDataLst>
              <p:tags r:id="rId7"/>
            </p:custDataLst>
          </p:nvPr>
        </p:nvSpPr>
        <p:spPr>
          <a:xfrm>
            <a:off x="3414395" y="925195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2" name="明月设计11"/>
          <p:cNvSpPr/>
          <p:nvPr>
            <p:custDataLst>
              <p:tags r:id="rId8"/>
            </p:custDataLst>
          </p:nvPr>
        </p:nvSpPr>
        <p:spPr>
          <a:xfrm>
            <a:off x="3212465" y="2245360"/>
            <a:ext cx="695960" cy="695960"/>
          </a:xfrm>
          <a:prstGeom prst="ellipse">
            <a:avLst/>
          </a:prstGeom>
          <a:solidFill>
            <a:srgbClr val="FE9805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" name="明月设计12"/>
          <p:cNvSpPr txBox="1"/>
          <p:nvPr>
            <p:custDataLst>
              <p:tags r:id="rId9"/>
            </p:custDataLst>
          </p:nvPr>
        </p:nvSpPr>
        <p:spPr bwMode="auto">
          <a:xfrm>
            <a:off x="4088765" y="2688590"/>
            <a:ext cx="3317240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全国青少年网络文明公约，</a:t>
            </a:r>
            <a:r>
              <a: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”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六</a:t>
            </a:r>
            <a:r>
              <a: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“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要素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4" name="明月设计13"/>
          <p:cNvSpPr txBox="1"/>
          <p:nvPr>
            <p:custDataLst>
              <p:tags r:id="rId10"/>
            </p:custDataLst>
          </p:nvPr>
        </p:nvSpPr>
        <p:spPr>
          <a:xfrm>
            <a:off x="4088765" y="2254250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dist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ea"/>
              </a:rPr>
              <a:t>网络安全知识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5" name="明月设计14"/>
          <p:cNvSpPr/>
          <p:nvPr>
            <p:custDataLst>
              <p:tags r:id="rId11"/>
            </p:custDataLst>
          </p:nvPr>
        </p:nvSpPr>
        <p:spPr>
          <a:xfrm>
            <a:off x="3414395" y="2435225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6" name="明月设计15"/>
          <p:cNvSpPr/>
          <p:nvPr>
            <p:custDataLst>
              <p:tags r:id="rId12"/>
            </p:custDataLst>
          </p:nvPr>
        </p:nvSpPr>
        <p:spPr>
          <a:xfrm>
            <a:off x="3212465" y="378587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16"/>
          <p:cNvSpPr txBox="1"/>
          <p:nvPr>
            <p:custDataLst>
              <p:tags r:id="rId13"/>
            </p:custDataLst>
          </p:nvPr>
        </p:nvSpPr>
        <p:spPr bwMode="auto">
          <a:xfrm>
            <a:off x="4088765" y="4229100"/>
            <a:ext cx="3280410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（网购退换货、霸王条款识别、防范日常欺诈与套路）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8" name="明月设计17"/>
          <p:cNvSpPr txBox="1"/>
          <p:nvPr>
            <p:custDataLst>
              <p:tags r:id="rId14"/>
            </p:custDataLst>
          </p:nvPr>
        </p:nvSpPr>
        <p:spPr>
          <a:xfrm>
            <a:off x="4088765" y="3794760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dist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ea"/>
              </a:rPr>
              <a:t>网络安全隐患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0" name="明月设计18"/>
          <p:cNvSpPr/>
          <p:nvPr>
            <p:custDataLst>
              <p:tags r:id="rId15"/>
            </p:custDataLst>
          </p:nvPr>
        </p:nvSpPr>
        <p:spPr>
          <a:xfrm>
            <a:off x="3414395" y="3975735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2" name="明月设计2"/>
          <p:cNvSpPr/>
          <p:nvPr>
            <p:custDataLst>
              <p:tags r:id="rId16"/>
            </p:custDataLst>
          </p:nvPr>
        </p:nvSpPr>
        <p:spPr>
          <a:xfrm>
            <a:off x="2950210" y="5135880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3" name="明月设计11"/>
          <p:cNvSpPr/>
          <p:nvPr>
            <p:custDataLst>
              <p:tags r:id="rId17"/>
            </p:custDataLst>
          </p:nvPr>
        </p:nvSpPr>
        <p:spPr>
          <a:xfrm>
            <a:off x="3212465" y="5285105"/>
            <a:ext cx="695960" cy="695960"/>
          </a:xfrm>
          <a:prstGeom prst="ellipse">
            <a:avLst/>
          </a:prstGeom>
          <a:solidFill>
            <a:srgbClr val="FE9805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4" name="明月设计12"/>
          <p:cNvSpPr txBox="1"/>
          <p:nvPr>
            <p:custDataLst>
              <p:tags r:id="rId18"/>
            </p:custDataLst>
          </p:nvPr>
        </p:nvSpPr>
        <p:spPr bwMode="auto">
          <a:xfrm>
            <a:off x="4088765" y="5728335"/>
            <a:ext cx="3082925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（从哪些方面</a:t>
            </a: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入手？）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5" name="明月设计13"/>
          <p:cNvSpPr txBox="1"/>
          <p:nvPr>
            <p:custDataLst>
              <p:tags r:id="rId19"/>
            </p:custDataLst>
          </p:nvPr>
        </p:nvSpPr>
        <p:spPr>
          <a:xfrm>
            <a:off x="4088765" y="5293995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dist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ea"/>
              </a:rPr>
              <a:t>安全上网指南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7" name="明月设计14"/>
          <p:cNvSpPr/>
          <p:nvPr>
            <p:custDataLst>
              <p:tags r:id="rId20"/>
            </p:custDataLst>
          </p:nvPr>
        </p:nvSpPr>
        <p:spPr>
          <a:xfrm>
            <a:off x="3414395" y="5474970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582930" y="2453640"/>
            <a:ext cx="52920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5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增强学生.法制意识</a:t>
            </a:r>
            <a:endParaRPr sz="4500">
              <a:solidFill>
                <a:srgbClr val="152C4C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/>
          <p:cNvSpPr/>
          <p:nvPr/>
        </p:nvSpPr>
        <p:spPr>
          <a:xfrm>
            <a:off x="695325" y="3375978"/>
            <a:ext cx="1846580" cy="42672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8" name="明月设计4"/>
          <p:cNvSpPr txBox="1"/>
          <p:nvPr/>
        </p:nvSpPr>
        <p:spPr>
          <a:xfrm>
            <a:off x="849630" y="3429000"/>
            <a:ext cx="15373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800"/>
              </a:lnSpc>
            </a:pPr>
            <a:r>
              <a:rPr lang="zh-CN" sz="1400" cap="all" dirty="0">
                <a:solidFill>
                  <a:schemeClr val="bg1"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法律</a:t>
            </a:r>
            <a:r>
              <a:rPr lang="zh-CN" sz="1400" cap="all" dirty="0">
                <a:solidFill>
                  <a:schemeClr val="bg1"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课堂</a:t>
            </a:r>
            <a:endParaRPr lang="zh-CN" sz="1400" cap="all" dirty="0">
              <a:solidFill>
                <a:schemeClr val="bg1"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12" name="明月设计6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10" name="明月设计6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1" name="明月设计6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3" name="明月设计6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582930" y="1684020"/>
            <a:ext cx="421767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感谢观看</a:t>
            </a:r>
            <a:endParaRPr lang="zh-CN" sz="3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656590" y="2590800"/>
            <a:ext cx="42513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ea"/>
              </a:rPr>
              <a:t>什么是网络安全</a:t>
            </a:r>
            <a:endParaRPr lang="zh-CN" sz="4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4" name="明月设计3"/>
          <p:cNvSpPr txBox="1"/>
          <p:nvPr/>
        </p:nvSpPr>
        <p:spPr>
          <a:xfrm>
            <a:off x="656590" y="3374390"/>
            <a:ext cx="425196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</a:pPr>
            <a:r>
              <a:rPr lang="zh-CN" altLang="en-US" sz="1200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（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网络安全的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定义）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5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5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5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5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5" name="明月设计6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01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一章节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679450" y="1946910"/>
            <a:ext cx="2846070" cy="680720"/>
          </a:xfrm>
          <a:prstGeom prst="roundRect">
            <a:avLst/>
          </a:prstGeom>
          <a:solidFill>
            <a:srgbClr val="FF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2775" y="2858770"/>
            <a:ext cx="5521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cs typeface="汉仪文黑-45简" panose="00020600040101010101" charset="-122"/>
              </a:rPr>
              <a:t>网络安全是指网络系统的硬件、软件及其系统中的数据受到保护，不因偶然的或者恶意的原因而遭受到破坏、更改、泄露，系统连续可靠正常地运行，网络服务不中断。</a:t>
            </a:r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22" name="图片 21" descr="smiling-girl-study-online-from-home-computer_140689-3708.webp"/>
          <p:cNvPicPr>
            <a:picLocks noChangeAspect="1"/>
          </p:cNvPicPr>
          <p:nvPr/>
        </p:nvPicPr>
        <p:blipFill>
          <a:blip r:embed="rId4"/>
          <a:srcRect l="4872" r="1566"/>
          <a:stretch>
            <a:fillRect/>
          </a:stretch>
        </p:blipFill>
        <p:spPr>
          <a:xfrm>
            <a:off x="6462395" y="1433830"/>
            <a:ext cx="5158105" cy="36518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37260" y="2087880"/>
            <a:ext cx="2195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网络安全的定义：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一章节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2590" y="5854065"/>
            <a:ext cx="1424305" cy="78867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5175250" y="2078990"/>
            <a:ext cx="2846070" cy="680720"/>
          </a:xfrm>
          <a:prstGeom prst="roundRect">
            <a:avLst/>
          </a:prstGeom>
          <a:solidFill>
            <a:srgbClr val="FF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4798" y="969645"/>
            <a:ext cx="3822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4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什么是网络安全</a:t>
            </a:r>
            <a:endParaRPr lang="zh-CN" sz="4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2875" y="2207260"/>
            <a:ext cx="2694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《网络安全法》规定：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74615" y="2854960"/>
            <a:ext cx="643128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cs typeface="汉仪文黑-45简" panose="00020600040101010101" charset="-122"/>
              </a:rPr>
              <a:t>任何个人和组织使用网络应当遵守宪法法律，遵守公共秩序，尊重社会公德；不得危害网络安全；</a:t>
            </a:r>
            <a:endParaRPr lang="zh-CN" altLang="en-US"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cs typeface="汉仪文黑-45简" panose="00020600040101010101" charset="-122"/>
              </a:rPr>
              <a:t>不得利用网络从事危害国家安全、荣誉和利益，煽动颠覆国家政权、推翻社会主义制度，煽动分裂国家、破坏国家统一，宣扬恐怖主义、极端主义，宣扬民族仇恨、民族歧视，传播暴力、淫秽色情信息，编造、传播虚假信息扰乱经济秩序和社会秩序；</a:t>
            </a:r>
            <a:endParaRPr lang="zh-CN" altLang="en-US">
              <a:cs typeface="汉仪文黑-45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cs typeface="汉仪文黑-45简" panose="00020600040101010101" charset="-122"/>
              </a:rPr>
              <a:t>以及侵害他人名誉、隐私、知识产权和其他合法权益等活动。</a:t>
            </a:r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9" name="图片 8" descr="group-young-students-cartoon-characters-learning-online-reading-e-books-studying-with-smartphones-laptops-better-illustration_140689-1996.webp"/>
          <p:cNvPicPr>
            <a:picLocks noChangeAspect="1"/>
          </p:cNvPicPr>
          <p:nvPr/>
        </p:nvPicPr>
        <p:blipFill>
          <a:blip r:embed="rId2"/>
          <a:srcRect l="14537" t="15361" r="42557" b="8944"/>
          <a:stretch>
            <a:fillRect/>
          </a:stretch>
        </p:blipFill>
        <p:spPr>
          <a:xfrm>
            <a:off x="795020" y="1837690"/>
            <a:ext cx="3935095" cy="4629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4" h="7556">
                <a:moveTo>
                  <a:pt x="0" y="0"/>
                </a:moveTo>
                <a:lnTo>
                  <a:pt x="6424" y="0"/>
                </a:lnTo>
                <a:lnTo>
                  <a:pt x="6424" y="6621"/>
                </a:lnTo>
                <a:lnTo>
                  <a:pt x="6213" y="6621"/>
                </a:lnTo>
                <a:cubicBezTo>
                  <a:pt x="6174" y="6621"/>
                  <a:pt x="6142" y="6653"/>
                  <a:pt x="6142" y="6692"/>
                </a:cubicBezTo>
                <a:lnTo>
                  <a:pt x="6142" y="6973"/>
                </a:lnTo>
                <a:cubicBezTo>
                  <a:pt x="6142" y="7012"/>
                  <a:pt x="6174" y="7044"/>
                  <a:pt x="6213" y="7044"/>
                </a:cubicBezTo>
                <a:lnTo>
                  <a:pt x="6424" y="7044"/>
                </a:lnTo>
                <a:lnTo>
                  <a:pt x="6424" y="7556"/>
                </a:lnTo>
                <a:lnTo>
                  <a:pt x="0" y="7556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5" name="明月设计2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02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656590" y="2501900"/>
            <a:ext cx="68033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4500" dirty="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网络安全</a:t>
            </a:r>
            <a:r>
              <a:rPr lang="zh-CN" altLang="en-US" sz="4500" dirty="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知识</a:t>
            </a:r>
            <a:endParaRPr lang="zh-CN" altLang="en-US" sz="4500" dirty="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5"/>
          <p:cNvSpPr txBox="1"/>
          <p:nvPr/>
        </p:nvSpPr>
        <p:spPr>
          <a:xfrm>
            <a:off x="656590" y="3285490"/>
            <a:ext cx="46107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</a:pP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（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ea"/>
              </a:rPr>
              <a:t>全国青少年网络文明公约，”六“要素</a:t>
            </a: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sp>
        <p:nvSpPr>
          <p:cNvPr id="9" name="明月设计6" descr="7b0a20202020227461726765744d6f64756c65223a202270726f636573734f6e6c696e65466f6e7473220a7d0a"/>
          <p:cNvSpPr txBox="1"/>
          <p:nvPr/>
        </p:nvSpPr>
        <p:spPr>
          <a:xfrm>
            <a:off x="424815" y="417195"/>
            <a:ext cx="1691640" cy="325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YOUR LOGO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grpSp>
        <p:nvGrpSpPr>
          <p:cNvPr id="2" name="明月设计7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7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7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7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262880"/>
            <a:ext cx="1497330" cy="1377315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442585"/>
            <a:ext cx="2167890" cy="12001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92613" y="1857375"/>
            <a:ext cx="3406775" cy="3298190"/>
            <a:chOff x="6918" y="3500"/>
            <a:chExt cx="5365" cy="5194"/>
          </a:xfrm>
        </p:grpSpPr>
        <p:sp>
          <p:nvSpPr>
            <p:cNvPr id="7" name="椭圆 6"/>
            <p:cNvSpPr/>
            <p:nvPr/>
          </p:nvSpPr>
          <p:spPr>
            <a:xfrm>
              <a:off x="7379" y="3905"/>
              <a:ext cx="4428" cy="4428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997" y="3500"/>
              <a:ext cx="5193" cy="5194"/>
            </a:xfrm>
            <a:prstGeom prst="ellipse">
              <a:avLst/>
            </a:prstGeom>
            <a:noFill/>
            <a:ln>
              <a:gradFill>
                <a:gsLst>
                  <a:gs pos="9000">
                    <a:srgbClr val="FF7F57">
                      <a:alpha val="0"/>
                    </a:srgbClr>
                  </a:gs>
                  <a:gs pos="27000">
                    <a:srgbClr val="FF7F57"/>
                  </a:gs>
                  <a:gs pos="91000">
                    <a:srgbClr val="FF7F57">
                      <a:alpha val="0"/>
                    </a:srgbClr>
                  </a:gs>
                  <a:gs pos="71000">
                    <a:srgbClr val="FF7F57"/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18E4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308" y="4475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918" y="5636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984" y="6797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1575" y="4475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1991" y="5636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12" y="6797"/>
              <a:ext cx="292" cy="292"/>
            </a:xfrm>
            <a:prstGeom prst="ellipse">
              <a:avLst/>
            </a:prstGeom>
            <a:solidFill>
              <a:srgbClr val="FF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237163" y="2987040"/>
            <a:ext cx="17176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全国青少年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网络文明公约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9910" y="2133600"/>
            <a:ext cx="349631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要善于网上学习,不浏览不良信息；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910" y="3048635"/>
            <a:ext cx="349631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要增强自护意识,不随意约会网友；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9910" y="3963670"/>
            <a:ext cx="349631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要有益身心健康,不沉溺虚拟时空；</a:t>
            </a:r>
            <a:endParaRPr lang="en-US" altLang="zh-CN">
              <a:cs typeface="汉仪文黑-45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26400" y="2133600"/>
            <a:ext cx="360299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要诚实友好交流,不辱骂欺诈他人；</a:t>
            </a:r>
            <a:endParaRPr lang="en-US" altLang="zh-CN">
              <a:cs typeface="汉仪文黑-45简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26400" y="3048635"/>
            <a:ext cx="360299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要维护网络安全,不破坏网络秩序；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26400" y="3963670"/>
            <a:ext cx="360299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要树立良好榜样,不违反行为准则。</a:t>
            </a:r>
            <a:endParaRPr lang="zh-CN" altLang="en-US">
              <a:cs typeface="汉仪文黑-45简" panose="00020600040101010101" charset="-122"/>
            </a:endParaRPr>
          </a:p>
        </p:txBody>
      </p:sp>
      <p:pic>
        <p:nvPicPr>
          <p:cNvPr id="24" name="图片 23" descr="time-management-innovation-concept-young-smiling-woman-cartoon-character-standing-with-book-notebook-laptop-light-bulb-flying-around-vector-illustration_140689-3176.webp"/>
          <p:cNvPicPr>
            <a:picLocks noChangeAspect="1"/>
          </p:cNvPicPr>
          <p:nvPr/>
        </p:nvPicPr>
        <p:blipFill>
          <a:blip r:embed="rId4"/>
          <a:srcRect l="14907" t="4583" r="14907" b="5556"/>
          <a:stretch>
            <a:fillRect/>
          </a:stretch>
        </p:blipFill>
        <p:spPr>
          <a:xfrm>
            <a:off x="7543165" y="4740275"/>
            <a:ext cx="2038350" cy="1739900"/>
          </a:xfrm>
          <a:prstGeom prst="rect">
            <a:avLst/>
          </a:prstGeom>
        </p:spPr>
      </p:pic>
      <p:pic>
        <p:nvPicPr>
          <p:cNvPr id="25" name="图片 24" descr="online-education-lesson-concept-young-woman-teacher-explaining-material-lesson-children-learning-online-smartphones-vector-illustration_140689-3831.webp"/>
          <p:cNvPicPr>
            <a:picLocks noChangeAspect="1"/>
          </p:cNvPicPr>
          <p:nvPr/>
        </p:nvPicPr>
        <p:blipFill>
          <a:blip r:embed="rId5"/>
          <a:srcRect l="15556" t="7500" r="14074" b="5278"/>
          <a:stretch>
            <a:fillRect/>
          </a:stretch>
        </p:blipFill>
        <p:spPr>
          <a:xfrm>
            <a:off x="2167255" y="4740275"/>
            <a:ext cx="2225675" cy="1838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5" name="明月设计2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03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656590" y="2590800"/>
            <a:ext cx="60788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网络安全</a:t>
            </a:r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隐患</a:t>
            </a:r>
            <a:endParaRPr lang="zh-CN" altLang="en-US" sz="4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5"/>
          <p:cNvSpPr txBox="1"/>
          <p:nvPr/>
        </p:nvSpPr>
        <p:spPr>
          <a:xfrm>
            <a:off x="656590" y="3374390"/>
            <a:ext cx="42519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</a:pPr>
            <a:r>
              <a:rPr lang="zh-CN" altLang="en-US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（网购退换货、霸王条款识别、防范日常欺诈与套路）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7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7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7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7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明月设计1"/>
          <p:cNvSpPr/>
          <p:nvPr userDrawn="1"/>
        </p:nvSpPr>
        <p:spPr>
          <a:xfrm flipH="1">
            <a:off x="834390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8" name="明月设计2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5" name="明月设计3" descr="7@1000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7665" y="5586095"/>
            <a:ext cx="1146175" cy="1054100"/>
          </a:xfrm>
          <a:prstGeom prst="rect">
            <a:avLst/>
          </a:prstGeom>
        </p:spPr>
      </p:pic>
      <p:sp>
        <p:nvSpPr>
          <p:cNvPr id="19" name="明月设计5" descr="7b0a20202020227461726765744d6f64756c65223a202270726f636573734f6e6c696e65466f6e7473220a7d0a"/>
          <p:cNvSpPr txBox="1"/>
          <p:nvPr/>
        </p:nvSpPr>
        <p:spPr>
          <a:xfrm>
            <a:off x="1597025" y="445135"/>
            <a:ext cx="354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数字世界的网络</a:t>
            </a:r>
            <a:r>
              <a:rPr lang="zh-CN" altLang="en-US" sz="2000" dirty="0">
                <a:solidFill>
                  <a:srgbClr val="FE9805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安全</a:t>
            </a:r>
            <a:endParaRPr lang="zh-CN" altLang="en-US" sz="2000" dirty="0">
              <a:solidFill>
                <a:srgbClr val="FE9805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6" name="明月设计6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4" name="明月设计21" descr="4@100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005" y="5661660"/>
            <a:ext cx="1771650" cy="98107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184968" y="1078230"/>
            <a:ext cx="38220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buClrTx/>
              <a:buSzTx/>
              <a:buFontTx/>
            </a:pPr>
            <a:r>
              <a:rPr lang="zh-CN" sz="4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网络安全隐患</a:t>
            </a:r>
            <a:endParaRPr lang="zh-CN" sz="4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5785" y="4199890"/>
            <a:ext cx="323913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cs typeface="汉仪文黑-45简" panose="00020600040101010101" charset="-122"/>
              </a:rPr>
              <a:t>对于来路不明的电子邮件、链接、</a:t>
            </a:r>
            <a:r>
              <a:rPr lang="zh-CN">
                <a:cs typeface="汉仪文黑-45简" panose="00020600040101010101" charset="-122"/>
              </a:rPr>
              <a:t>淫秽</a:t>
            </a:r>
            <a:r>
              <a:rPr lang="zh-CN" altLang="en-US">
                <a:cs typeface="汉仪文黑-45简" panose="00020600040101010101" charset="-122"/>
              </a:rPr>
              <a:t>信息、诱导信息要保持警惕，不要随意点开，更不要提供验证码。</a:t>
            </a:r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398010" y="4199890"/>
            <a:ext cx="341058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>
                <a:cs typeface="汉仪文黑-45简" panose="00020600040101010101" charset="-122"/>
              </a:rPr>
              <a:t>需要输入身份证号、手机号、银行账户等个人隐私信息的红包时，一定要提高警惕，很可能是假的骗钱的。</a:t>
            </a:r>
            <a:endParaRPr lang="zh-CN">
              <a:cs typeface="汉仪文黑-45简" panose="0002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01685" y="4199890"/>
            <a:ext cx="323913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>
                <a:cs typeface="汉仪文黑-45简" panose="00020600040101010101" charset="-122"/>
              </a:rPr>
              <a:t>谨慎使用公共WiFi。尤其是不需要验证或密码的公共WiFi，在使用公共WiFi时，不要进行网络购物或者网银操作。</a:t>
            </a:r>
            <a:endParaRPr lang="zh-CN">
              <a:cs typeface="汉仪文黑-45简" panose="00020600040101010101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46100" y="3501390"/>
            <a:ext cx="3066415" cy="478155"/>
          </a:xfrm>
          <a:prstGeom prst="roundRect">
            <a:avLst/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552950" y="3501390"/>
            <a:ext cx="3066415" cy="478155"/>
          </a:xfrm>
          <a:prstGeom prst="roundRect">
            <a:avLst/>
          </a:prstGeom>
          <a:solidFill>
            <a:srgbClr val="FF7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440420" y="3501390"/>
            <a:ext cx="3066415" cy="478155"/>
          </a:xfrm>
          <a:prstGeom prst="roundRect">
            <a:avLst/>
          </a:prstGeom>
          <a:solidFill>
            <a:srgbClr val="F9A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88085" y="3541395"/>
            <a:ext cx="1781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一、病毒攻击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95570" y="3541395"/>
            <a:ext cx="1781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二、红包陷阱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164320" y="3541395"/>
            <a:ext cx="1781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bg1"/>
                </a:solidFill>
                <a:cs typeface="汉仪文黑-45简" panose="00020600040101010101" charset="-122"/>
              </a:rPr>
              <a:t>三、免费WIFI</a:t>
            </a:r>
            <a:endParaRPr lang="zh-CN" altLang="en-US" sz="2000">
              <a:solidFill>
                <a:schemeClr val="bg1"/>
              </a:solidFill>
              <a:cs typeface="汉仪文黑-45简" panose="00020600040101010101" charset="-122"/>
            </a:endParaRPr>
          </a:p>
        </p:txBody>
      </p:sp>
      <p:pic>
        <p:nvPicPr>
          <p:cNvPr id="34" name="图片 33" descr="303b32313535343034323bb2a1b6b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205" y="2298065"/>
            <a:ext cx="1068705" cy="1068705"/>
          </a:xfrm>
          <a:prstGeom prst="rect">
            <a:avLst/>
          </a:prstGeom>
        </p:spPr>
      </p:pic>
      <p:pic>
        <p:nvPicPr>
          <p:cNvPr id="35" name="图片 34" descr="32313539333135343b32313539333134393bbaecb0fc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7670" y="2252345"/>
            <a:ext cx="1151890" cy="1151890"/>
          </a:xfrm>
          <a:prstGeom prst="rect">
            <a:avLst/>
          </a:prstGeom>
        </p:spPr>
      </p:pic>
      <p:pic>
        <p:nvPicPr>
          <p:cNvPr id="36" name="图片 35" descr="32313534393638303b32313534393536383bd0c5bac557494649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6745" y="2371090"/>
            <a:ext cx="914400" cy="9144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1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2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3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4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5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6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7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8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09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COMMONDATA" val="eyJoZGlkIjoiNDY2YTE4NGUxZTNkM2IyNzMzMjBlNzA1N2RiYjcwMjEifQ=="/>
  <p:tag name="KSO_WPP_MARK_KEY" val="bae75828-c4cc-4610-a837-14d7074162e7"/>
  <p:tag name="resource_record_key" val="{&quot;10&quot;:[50062454,50063594],&quot;65&quot;:[2020517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39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1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2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3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4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5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6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7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8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49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1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2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3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4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5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6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7.xml><?xml version="1.0" encoding="utf-8"?>
<p:tagLst xmlns:p="http://schemas.openxmlformats.org/presentationml/2006/main">
  <p:tag name="KSO_WM_DIAGRAM_VIRTUALLY_FRAME" val="{&quot;height&quot;:463.5,&quot;left&quot;:225.3,&quot;top&quot;:20.45,&quot;width&quot;:371.9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74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75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76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77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78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79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41,&quot;left&quot;:40.65,&quot;top&quot;:110.15,&quot;width&quot;:875.55}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UNIT_PLACING_PICTURE_USER_VIEWPORT" val="{&quot;height&quot;:3252,&quot;width&quot;:3538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1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2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3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4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5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6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7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8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ags/tag99.xml><?xml version="1.0" encoding="utf-8"?>
<p:tagLst xmlns:p="http://schemas.openxmlformats.org/presentationml/2006/main">
  <p:tag name="KSO_WM_DIAGRAM_VIRTUALLY_FRAME" val="{&quot;height&quot;:350.25,&quot;left&quot;:44.75,&quot;top&quot;:124.55,&quot;width&quot;:866.55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中黑S"/>
        <a:ea typeface="汉仪中黑S"/>
        <a:cs typeface=""/>
      </a:majorFont>
      <a:minorFont>
        <a:latin typeface="汉仪中黑S"/>
        <a:ea typeface="汉仪中黑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黑S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汉仪中黑S"/>
        <a:font script="Hebr" typeface="汉仪中黑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黑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黑S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汉仪中黑S"/>
        <a:font script="Hebr" typeface="汉仪中黑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黑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2190</Words>
  <Application>WPS 演示</Application>
  <PresentationFormat>宽屏</PresentationFormat>
  <Paragraphs>258</Paragraphs>
  <Slides>20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汉仪中黑S</vt:lpstr>
      <vt:lpstr>汉仪雅酷黑 75W</vt:lpstr>
      <vt:lpstr>微软雅黑</vt:lpstr>
      <vt:lpstr>Gill Sans</vt:lpstr>
      <vt:lpstr>Arial Unicode MS</vt:lpstr>
      <vt:lpstr>Gill Sans MT</vt:lpstr>
      <vt:lpstr>汉仪雅酷黑 65W</vt:lpstr>
      <vt:lpstr>汉仪文黑-45简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郎二™</cp:lastModifiedBy>
  <cp:revision>345</cp:revision>
  <dcterms:created xsi:type="dcterms:W3CDTF">2019-06-19T02:08:00Z</dcterms:created>
  <dcterms:modified xsi:type="dcterms:W3CDTF">2026-05-24T10:10:06Z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88160E62B3A041808F68752AD622666E_13</vt:lpwstr>
  </property>
  <property fmtid="{D5CDD505-2E9C-101B-9397-08002B2CF9AE}" pid="4" name="KSOTemplateUUID">
    <vt:lpwstr>v1.0_mb_0mXihHq0fILcglXd/jWHBA==</vt:lpwstr>
  </property>
</Properties>
</file>