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56" r:id="rId3"/>
    <p:sldId id="257" r:id="rId4"/>
    <p:sldId id="258" r:id="rId5"/>
    <p:sldId id="327" r:id="rId6"/>
    <p:sldId id="323" r:id="rId7"/>
    <p:sldId id="321" r:id="rId8"/>
    <p:sldId id="320" r:id="rId9"/>
    <p:sldId id="319" r:id="rId10"/>
    <p:sldId id="261" r:id="rId11"/>
    <p:sldId id="322" r:id="rId12"/>
    <p:sldId id="324" r:id="rId13"/>
    <p:sldId id="326" r:id="rId14"/>
    <p:sldId id="260" r:id="rId15"/>
    <p:sldId id="325" r:id="rId16"/>
    <p:sldId id="328" r:id="rId17"/>
    <p:sldId id="314" r:id="rId18"/>
    <p:sldId id="291" r:id="rId19"/>
    <p:sldId id="298" r:id="rId20"/>
    <p:sldId id="300" r:id="rId21"/>
    <p:sldId id="274" r:id="rId22"/>
  </p:sldIdLst>
  <p:sldSz cx="12192000" cy="6858000"/>
  <p:notesSz cx="6858000" cy="9144000"/>
  <p:embeddedFontLst>
    <p:embeddedFont>
      <p:font typeface="汉仪中黑S" panose="00020600040101010101" charset="-122"/>
      <p:regular r:id="rId29"/>
    </p:embeddedFont>
    <p:embeddedFont>
      <p:font typeface="汉仪雅酷黑 75W" panose="020B0804020202020204" charset="-122"/>
      <p:bold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4" userDrawn="1">
          <p15:clr>
            <a:srgbClr val="A4A3A4"/>
          </p15:clr>
        </p15:guide>
        <p15:guide id="2" pos="394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73B28"/>
    <a:srgbClr val="FFF5F1"/>
    <a:srgbClr val="FE9805"/>
    <a:srgbClr val="FFFFFF"/>
    <a:srgbClr val="FFD292"/>
    <a:srgbClr val="FFF1EC"/>
    <a:srgbClr val="152C4C"/>
    <a:srgbClr val="FCE3DC"/>
    <a:srgbClr val="F8E4D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54" d="100"/>
          <a:sy n="54" d="100"/>
        </p:scale>
        <p:origin x="64" y="336"/>
      </p:cViewPr>
      <p:guideLst>
        <p:guide orient="horz" pos="2174"/>
        <p:guide pos="394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179.xml"/><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中黑S" panose="00020600040101010101" charset="-122"/>
              <a:ea typeface="汉仪中黑S" panose="00020600040101010101" charset="-122"/>
              <a:cs typeface="汉仪中黑S"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汉仪中黑S" panose="00020600040101010101" charset="-122"/>
              </a:rPr>
            </a:fld>
            <a:endParaRPr lang="zh-CN" altLang="en-US">
              <a:latin typeface="汉仪中黑S"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中黑S" panose="00020600040101010101" charset="-122"/>
              <a:ea typeface="汉仪中黑S" panose="00020600040101010101" charset="-122"/>
              <a:cs typeface="汉仪中黑S"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汉仪中黑S" panose="00020600040101010101" charset="-122"/>
              </a:rPr>
            </a:fld>
            <a:endParaRPr lang="zh-CN" altLang="en-US">
              <a:latin typeface="汉仪中黑S"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中黑S" panose="00020600040101010101" charset="-122"/>
                <a:ea typeface="汉仪中黑S" panose="00020600040101010101" charset="-122"/>
                <a:cs typeface="汉仪中黑S"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中黑S" panose="00020600040101010101" charset="-122"/>
                <a:ea typeface="汉仪中黑S" panose="00020600040101010101" charset="-122"/>
                <a:cs typeface="汉仪中黑S" panose="0002060004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中黑S" panose="00020600040101010101" charset="-122"/>
                <a:ea typeface="汉仪中黑S" panose="00020600040101010101" charset="-122"/>
                <a:cs typeface="汉仪中黑S"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中黑S" panose="00020600040101010101" charset="-122"/>
                <a:ea typeface="汉仪中黑S" panose="00020600040101010101" charset="-122"/>
                <a:cs typeface="汉仪中黑S" panose="0002060004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1pPr>
    <a:lvl2pPr marL="4572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2pPr>
    <a:lvl3pPr marL="9144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3pPr>
    <a:lvl4pPr marL="13716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4pPr>
    <a:lvl5pPr marL="18288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任意多边形 6"/>
          <p:cNvSpPr/>
          <p:nvPr userDrawn="1"/>
        </p:nvSpPr>
        <p:spPr>
          <a:xfrm>
            <a:off x="5834380" y="2179955"/>
            <a:ext cx="4485005" cy="3424555"/>
          </a:xfrm>
          <a:custGeom>
            <a:avLst/>
            <a:gdLst>
              <a:gd name="connsiteX0" fmla="*/ 1 w 8759"/>
              <a:gd name="connsiteY0" fmla="*/ 4341 h 6688"/>
              <a:gd name="connsiteX1" fmla="*/ 3558 w 8759"/>
              <a:gd name="connsiteY1" fmla="*/ 1832 h 6688"/>
              <a:gd name="connsiteX2" fmla="*/ 8049 w 8759"/>
              <a:gd name="connsiteY2" fmla="*/ 482 h 6688"/>
              <a:gd name="connsiteX3" fmla="*/ 5167 w 8759"/>
              <a:gd name="connsiteY3" fmla="*/ 6688 h 6688"/>
              <a:gd name="connsiteX4" fmla="*/ 1 w 8759"/>
              <a:gd name="connsiteY4" fmla="*/ 4341 h 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 h="6688">
                <a:moveTo>
                  <a:pt x="1" y="4341"/>
                </a:moveTo>
                <a:cubicBezTo>
                  <a:pt x="-31" y="2148"/>
                  <a:pt x="1253" y="1832"/>
                  <a:pt x="3558" y="1832"/>
                </a:cubicBezTo>
                <a:cubicBezTo>
                  <a:pt x="5863" y="1832"/>
                  <a:pt x="6065" y="-1135"/>
                  <a:pt x="8049" y="482"/>
                </a:cubicBezTo>
                <a:cubicBezTo>
                  <a:pt x="10033" y="2099"/>
                  <a:pt x="7472" y="6688"/>
                  <a:pt x="5167" y="6688"/>
                </a:cubicBezTo>
                <a:cubicBezTo>
                  <a:pt x="2862" y="6688"/>
                  <a:pt x="33" y="6534"/>
                  <a:pt x="1" y="4341"/>
                </a:cubicBezTo>
                <a:close/>
              </a:path>
            </a:pathLst>
          </a:custGeom>
          <a:solidFill>
            <a:srgbClr val="FCE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pic>
        <p:nvPicPr>
          <p:cNvPr id="4" name="图片 3" descr="资源 2@1000x"/>
          <p:cNvPicPr>
            <a:picLocks noChangeAspect="1"/>
          </p:cNvPicPr>
          <p:nvPr userDrawn="1"/>
        </p:nvPicPr>
        <p:blipFill>
          <a:blip r:embed="rId2">
            <a:lum bright="-6000" contrast="12000"/>
          </a:blip>
          <a:stretch>
            <a:fillRect/>
          </a:stretch>
        </p:blipFill>
        <p:spPr>
          <a:xfrm>
            <a:off x="5240655" y="1290320"/>
            <a:ext cx="6432550" cy="4782185"/>
          </a:xfrm>
          <a:prstGeom prst="rect">
            <a:avLst/>
          </a:prstGeom>
        </p:spPr>
      </p:pic>
      <p:sp>
        <p:nvSpPr>
          <p:cNvPr id="5" name="任意多边形 4"/>
          <p:cNvSpPr/>
          <p:nvPr userDrawn="1"/>
        </p:nvSpPr>
        <p:spPr>
          <a:xfrm>
            <a:off x="0" y="4740275"/>
            <a:ext cx="3848100" cy="211772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6" name="任意多边形 5"/>
          <p:cNvSpPr/>
          <p:nvPr userDrawn="1"/>
        </p:nvSpPr>
        <p:spPr>
          <a:xfrm flipH="1" flipV="1">
            <a:off x="7343140" y="0"/>
            <a:ext cx="4848860" cy="217614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cs typeface="汉仪中黑S" panose="00020600040101010101" charset="-122"/>
              </a:defRPr>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cs typeface="汉仪中黑S"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2" name="任意多边形 11"/>
          <p:cNvSpPr/>
          <p:nvPr userDrawn="1"/>
        </p:nvSpPr>
        <p:spPr>
          <a:xfrm>
            <a:off x="7289800" y="0"/>
            <a:ext cx="4902200" cy="4889500"/>
          </a:xfrm>
          <a:custGeom>
            <a:avLst/>
            <a:gdLst/>
            <a:ahLst/>
            <a:cxnLst>
              <a:cxn ang="3">
                <a:pos x="hc" y="t"/>
              </a:cxn>
              <a:cxn ang="cd2">
                <a:pos x="l" y="vc"/>
              </a:cxn>
              <a:cxn ang="cd4">
                <a:pos x="hc" y="b"/>
              </a:cxn>
              <a:cxn ang="0">
                <a:pos x="r" y="vc"/>
              </a:cxn>
            </a:cxnLst>
            <a:rect l="l" t="t" r="r" b="b"/>
            <a:pathLst>
              <a:path w="7720" h="7700">
                <a:moveTo>
                  <a:pt x="825" y="0"/>
                </a:moveTo>
                <a:lnTo>
                  <a:pt x="7720" y="0"/>
                </a:lnTo>
                <a:lnTo>
                  <a:pt x="7720" y="6862"/>
                </a:lnTo>
                <a:lnTo>
                  <a:pt x="7683" y="6886"/>
                </a:lnTo>
                <a:cubicBezTo>
                  <a:pt x="6902" y="7401"/>
                  <a:pt x="5966" y="7700"/>
                  <a:pt x="4960" y="7700"/>
                </a:cubicBezTo>
                <a:cubicBezTo>
                  <a:pt x="2221" y="7700"/>
                  <a:pt x="0" y="5479"/>
                  <a:pt x="0" y="2740"/>
                </a:cubicBezTo>
                <a:cubicBezTo>
                  <a:pt x="0" y="1734"/>
                  <a:pt x="299" y="798"/>
                  <a:pt x="814" y="17"/>
                </a:cubicBezTo>
                <a:lnTo>
                  <a:pt x="825" y="0"/>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中黑S" panose="00020600040101010101" charset="-122"/>
            </a:endParaRPr>
          </a:p>
        </p:txBody>
      </p:sp>
      <p:sp>
        <p:nvSpPr>
          <p:cNvPr id="9" name="任意多边形 8"/>
          <p:cNvSpPr/>
          <p:nvPr userDrawn="1"/>
        </p:nvSpPr>
        <p:spPr>
          <a:xfrm>
            <a:off x="0" y="4740275"/>
            <a:ext cx="3848100" cy="211772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pic>
        <p:nvPicPr>
          <p:cNvPr id="7" name="图片 6" descr="4@1000x"/>
          <p:cNvPicPr>
            <a:picLocks noChangeAspect="1"/>
          </p:cNvPicPr>
          <p:nvPr userDrawn="1"/>
        </p:nvPicPr>
        <p:blipFill>
          <a:blip r:embed="rId2">
            <a:lum contrast="6000"/>
          </a:blip>
          <a:stretch>
            <a:fillRect/>
          </a:stretch>
        </p:blipFill>
        <p:spPr>
          <a:xfrm>
            <a:off x="548005" y="5307965"/>
            <a:ext cx="2042795" cy="1130935"/>
          </a:xfrm>
          <a:prstGeom prst="rect">
            <a:avLst/>
          </a:prstGeom>
        </p:spPr>
      </p:pic>
      <p:pic>
        <p:nvPicPr>
          <p:cNvPr id="8" name="图片 7" descr="资源 4@1000x"/>
          <p:cNvPicPr>
            <a:picLocks noChangeAspect="1"/>
          </p:cNvPicPr>
          <p:nvPr userDrawn="1"/>
        </p:nvPicPr>
        <p:blipFill>
          <a:blip r:embed="rId3">
            <a:lum contrast="6000"/>
          </a:blip>
          <a:stretch>
            <a:fillRect/>
          </a:stretch>
        </p:blipFill>
        <p:spPr>
          <a:xfrm>
            <a:off x="7792085" y="1857375"/>
            <a:ext cx="4085590" cy="41884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cs typeface="汉仪中黑S" panose="00020600040101010101" charset="-122"/>
              </a:defRPr>
            </a:lvl1p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cs typeface="汉仪中黑S"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cs typeface="汉仪中黑S"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cs typeface="汉仪中黑S" panose="00020600040101010101" charset="-122"/>
              </a:defRPr>
            </a:lvl1p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cs typeface="汉仪中黑S" panose="00020600040101010101" charset="-122"/>
              </a:defRPr>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lvl1pPr>
              <a:defRPr>
                <a:cs typeface="汉仪中黑S" panose="00020600040101010101"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lvl1pPr>
              <a:defRPr>
                <a:cs typeface="汉仪中黑S" panose="00020600040101010101" charset="-122"/>
              </a:defRPr>
            </a:lvl1p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lvl1pPr>
              <a:defRPr>
                <a:cs typeface="汉仪中黑S" panose="00020600040101010101" charset="-122"/>
              </a:defRPr>
            </a:lvl1p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a:cs typeface="汉仪中黑S" panose="00020600040101010101" charset="-122"/>
              </a:defRPr>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cs typeface="汉仪中黑S" panose="00020600040101010101" charset="-122"/>
              </a:defRPr>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cs typeface="汉仪中黑S" panose="00020600040101010101" charset="-122"/>
              </a:defRPr>
            </a:lvl1pPr>
            <a:lvl2pPr marL="685800" indent="-228600">
              <a:defRPr spc="300">
                <a:cs typeface="汉仪中黑S" panose="00020600040101010101" charset="-122"/>
              </a:defRPr>
            </a:lvl2pPr>
            <a:lvl3pPr marL="1143000" indent="-228600">
              <a:defRPr spc="300">
                <a:cs typeface="汉仪中黑S" panose="00020600040101010101" charset="-122"/>
              </a:defRPr>
            </a:lvl3pPr>
            <a:lvl4pPr marL="1600200" indent="-228600">
              <a:defRPr spc="300">
                <a:cs typeface="汉仪中黑S" panose="00020600040101010101" charset="-122"/>
              </a:defRPr>
            </a:lvl4pPr>
            <a:lvl5pPr marL="2057400" indent="-228600">
              <a:defRPr spc="300">
                <a:cs typeface="汉仪中黑S"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3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1EC">
            <a:alpha val="73000"/>
          </a:srgbClr>
        </a:solidFill>
        <a:effectLst/>
      </p:bgPr>
    </p:bg>
    <p:spTree>
      <p:nvGrpSpPr>
        <p:cNvPr id="1" name=""/>
        <p:cNvGrpSpPr/>
        <p:nvPr/>
      </p:nvGrpSpPr>
      <p:grpSpPr>
        <a:xfrm>
          <a:off x="0" y="0"/>
          <a:ext cx="0" cy="0"/>
          <a:chOff x="0" y="0"/>
          <a:chExt cx="0" cy="0"/>
        </a:xfrm>
      </p:grpSpPr>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12.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8" Type="http://schemas.openxmlformats.org/officeDocument/2006/relationships/slideLayout" Target="../slideLayouts/slideLayout3.xml"/><Relationship Id="rId17" Type="http://schemas.openxmlformats.org/officeDocument/2006/relationships/tags" Target="../tags/tag140.xml"/><Relationship Id="rId16" Type="http://schemas.openxmlformats.org/officeDocument/2006/relationships/tags" Target="../tags/tag139.xml"/><Relationship Id="rId15" Type="http://schemas.openxmlformats.org/officeDocument/2006/relationships/tags" Target="../tags/tag138.xml"/><Relationship Id="rId14" Type="http://schemas.openxmlformats.org/officeDocument/2006/relationships/tags" Target="../tags/tag137.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tags" Target="../tags/tag12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4.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45.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7" Type="http://schemas.openxmlformats.org/officeDocument/2006/relationships/slideLayout" Target="../slideLayouts/slideLayout3.xml"/><Relationship Id="rId16" Type="http://schemas.openxmlformats.org/officeDocument/2006/relationships/tags" Target="../tags/tag161.xml"/><Relationship Id="rId15" Type="http://schemas.openxmlformats.org/officeDocument/2006/relationships/tags" Target="../tags/tag160.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6.xml"/></Relationships>
</file>

<file path=ppt/slides/_rels/slide19.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7" Type="http://schemas.openxmlformats.org/officeDocument/2006/relationships/slideLayout" Target="../slideLayouts/slideLayout3.xml"/><Relationship Id="rId16" Type="http://schemas.openxmlformats.org/officeDocument/2006/relationships/tags" Target="../tags/tag177.xml"/><Relationship Id="rId15" Type="http://schemas.openxmlformats.org/officeDocument/2006/relationships/tags" Target="../tags/tag176.xml"/><Relationship Id="rId14" Type="http://schemas.openxmlformats.org/officeDocument/2006/relationships/tags" Target="../tags/tag175.xml"/><Relationship Id="rId13" Type="http://schemas.openxmlformats.org/officeDocument/2006/relationships/tags" Target="../tags/tag174.xml"/><Relationship Id="rId12" Type="http://schemas.openxmlformats.org/officeDocument/2006/relationships/tags" Target="../tags/tag173.xml"/><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tags" Target="../tags/tag162.xml"/></Relationships>
</file>

<file path=ppt/slides/_rels/slide2.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2" Type="http://schemas.openxmlformats.org/officeDocument/2006/relationships/slideLayout" Target="../slideLayouts/slideLayout2.xml"/><Relationship Id="rId21" Type="http://schemas.openxmlformats.org/officeDocument/2006/relationships/tags" Target="../tags/tag58.xml"/><Relationship Id="rId20" Type="http://schemas.openxmlformats.org/officeDocument/2006/relationships/tags" Target="../tags/tag57.xml"/><Relationship Id="rId2" Type="http://schemas.openxmlformats.org/officeDocument/2006/relationships/tags" Target="../tags/tag39.xml"/><Relationship Id="rId19" Type="http://schemas.openxmlformats.org/officeDocument/2006/relationships/tags" Target="../tags/tag56.xml"/><Relationship Id="rId18" Type="http://schemas.openxmlformats.org/officeDocument/2006/relationships/tags" Target="../tags/tag55.xml"/><Relationship Id="rId17" Type="http://schemas.openxmlformats.org/officeDocument/2006/relationships/tags" Target="../tags/tag54.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38.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4.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6" Type="http://schemas.openxmlformats.org/officeDocument/2006/relationships/slideLayout" Target="../slideLayouts/slideLayout3.xml"/><Relationship Id="rId45" Type="http://schemas.openxmlformats.org/officeDocument/2006/relationships/tags" Target="../tags/tag104.xml"/><Relationship Id="rId44" Type="http://schemas.openxmlformats.org/officeDocument/2006/relationships/tags" Target="../tags/tag103.xml"/><Relationship Id="rId43" Type="http://schemas.openxmlformats.org/officeDocument/2006/relationships/tags" Target="../tags/tag102.xml"/><Relationship Id="rId42" Type="http://schemas.openxmlformats.org/officeDocument/2006/relationships/tags" Target="../tags/tag101.xml"/><Relationship Id="rId41" Type="http://schemas.openxmlformats.org/officeDocument/2006/relationships/tags" Target="../tags/tag100.xml"/><Relationship Id="rId40" Type="http://schemas.openxmlformats.org/officeDocument/2006/relationships/tags" Target="../tags/tag99.xml"/><Relationship Id="rId4" Type="http://schemas.openxmlformats.org/officeDocument/2006/relationships/tags" Target="../tags/tag63.xml"/><Relationship Id="rId39" Type="http://schemas.openxmlformats.org/officeDocument/2006/relationships/tags" Target="../tags/tag98.xml"/><Relationship Id="rId38" Type="http://schemas.openxmlformats.org/officeDocument/2006/relationships/tags" Target="../tags/tag97.xml"/><Relationship Id="rId37" Type="http://schemas.openxmlformats.org/officeDocument/2006/relationships/tags" Target="../tags/tag96.xml"/><Relationship Id="rId36" Type="http://schemas.openxmlformats.org/officeDocument/2006/relationships/tags" Target="../tags/tag95.xml"/><Relationship Id="rId35" Type="http://schemas.openxmlformats.org/officeDocument/2006/relationships/tags" Target="../tags/tag94.xml"/><Relationship Id="rId34" Type="http://schemas.openxmlformats.org/officeDocument/2006/relationships/tags" Target="../tags/tag93.xml"/><Relationship Id="rId33" Type="http://schemas.openxmlformats.org/officeDocument/2006/relationships/tags" Target="../tags/tag92.xml"/><Relationship Id="rId32" Type="http://schemas.openxmlformats.org/officeDocument/2006/relationships/tags" Target="../tags/tag91.xml"/><Relationship Id="rId31" Type="http://schemas.openxmlformats.org/officeDocument/2006/relationships/tags" Target="../tags/tag90.xml"/><Relationship Id="rId30" Type="http://schemas.openxmlformats.org/officeDocument/2006/relationships/tags" Target="../tags/tag89.xml"/><Relationship Id="rId3" Type="http://schemas.openxmlformats.org/officeDocument/2006/relationships/tags" Target="../tags/tag62.xml"/><Relationship Id="rId29" Type="http://schemas.openxmlformats.org/officeDocument/2006/relationships/tags" Target="../tags/tag88.xml"/><Relationship Id="rId28" Type="http://schemas.openxmlformats.org/officeDocument/2006/relationships/tags" Target="../tags/tag87.xml"/><Relationship Id="rId27" Type="http://schemas.openxmlformats.org/officeDocument/2006/relationships/tags" Target="../tags/tag86.xml"/><Relationship Id="rId26" Type="http://schemas.openxmlformats.org/officeDocument/2006/relationships/tags" Target="../tags/tag85.xml"/><Relationship Id="rId25" Type="http://schemas.openxmlformats.org/officeDocument/2006/relationships/tags" Target="../tags/tag84.xml"/><Relationship Id="rId24" Type="http://schemas.openxmlformats.org/officeDocument/2006/relationships/tags" Target="../tags/tag83.xml"/><Relationship Id="rId23" Type="http://schemas.openxmlformats.org/officeDocument/2006/relationships/tags" Target="../tags/tag82.xml"/><Relationship Id="rId22" Type="http://schemas.openxmlformats.org/officeDocument/2006/relationships/tags" Target="../tags/tag81.xml"/><Relationship Id="rId21" Type="http://schemas.openxmlformats.org/officeDocument/2006/relationships/tags" Target="../tags/tag80.xml"/><Relationship Id="rId20" Type="http://schemas.openxmlformats.org/officeDocument/2006/relationships/tags" Target="../tags/tag79.xml"/><Relationship Id="rId2" Type="http://schemas.openxmlformats.org/officeDocument/2006/relationships/tags" Target="../tags/tag61.xml"/><Relationship Id="rId19" Type="http://schemas.openxmlformats.org/officeDocument/2006/relationships/tags" Target="../tags/tag78.xml"/><Relationship Id="rId18" Type="http://schemas.openxmlformats.org/officeDocument/2006/relationships/tags" Target="../tags/tag77.xml"/><Relationship Id="rId17" Type="http://schemas.openxmlformats.org/officeDocument/2006/relationships/tags" Target="../tags/tag76.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5.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6.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08.xml"/><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tags" Target="../tags/tag107.xml"/></Relationships>
</file>

<file path=ppt/slides/_rels/slide8.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5" Type="http://schemas.openxmlformats.org/officeDocument/2006/relationships/slideLayout" Target="../slideLayouts/slideLayout3.xml"/><Relationship Id="rId14" Type="http://schemas.openxmlformats.org/officeDocument/2006/relationships/tags" Target="../tags/tag120.xml"/><Relationship Id="rId13" Type="http://schemas.openxmlformats.org/officeDocument/2006/relationships/image" Target="../media/image2.png"/><Relationship Id="rId12" Type="http://schemas.openxmlformats.org/officeDocument/2006/relationships/image" Target="../media/image6.png"/><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tags" Target="../tags/tag10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582930" y="2487295"/>
            <a:ext cx="5761990" cy="783590"/>
          </a:xfrm>
          <a:prstGeom prst="rect">
            <a:avLst/>
          </a:prstGeom>
          <a:noFill/>
        </p:spPr>
        <p:txBody>
          <a:bodyPr wrap="square" rtlCol="0">
            <a:spAutoFit/>
          </a:bodyPr>
          <a:lstStyle/>
          <a:p>
            <a:pPr algn="l"/>
            <a:r>
              <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增强</a:t>
            </a:r>
            <a:r>
              <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青少年</a:t>
            </a:r>
            <a:r>
              <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.法制意识</a:t>
            </a:r>
            <a:endPar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明月设计3"/>
          <p:cNvSpPr/>
          <p:nvPr/>
        </p:nvSpPr>
        <p:spPr>
          <a:xfrm>
            <a:off x="638810" y="3480753"/>
            <a:ext cx="1846580" cy="426720"/>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endParaRPr>
          </a:p>
        </p:txBody>
      </p:sp>
      <p:sp>
        <p:nvSpPr>
          <p:cNvPr id="8" name="明月设计4"/>
          <p:cNvSpPr txBox="1"/>
          <p:nvPr/>
        </p:nvSpPr>
        <p:spPr>
          <a:xfrm>
            <a:off x="793115" y="3533775"/>
            <a:ext cx="1537335" cy="321945"/>
          </a:xfrm>
          <a:prstGeom prst="rect">
            <a:avLst/>
          </a:prstGeom>
          <a:noFill/>
        </p:spPr>
        <p:txBody>
          <a:bodyPr wrap="square" rtlCol="0">
            <a:spAutoFit/>
          </a:bodyPr>
          <a:lstStyle/>
          <a:p>
            <a:pPr algn="ctr" fontAlgn="auto">
              <a:lnSpc>
                <a:spcPts val="1800"/>
              </a:lnSpc>
            </a:pPr>
            <a:r>
              <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rPr>
              <a:t>法律</a:t>
            </a:r>
            <a:r>
              <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rPr>
              <a:t>讲堂</a:t>
            </a:r>
            <a:endPar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12" name="明月设计6"/>
          <p:cNvGrpSpPr/>
          <p:nvPr/>
        </p:nvGrpSpPr>
        <p:grpSpPr>
          <a:xfrm>
            <a:off x="424815" y="6389370"/>
            <a:ext cx="597535" cy="133350"/>
            <a:chOff x="2813" y="9615"/>
            <a:chExt cx="1094" cy="250"/>
          </a:xfrm>
        </p:grpSpPr>
        <p:sp>
          <p:nvSpPr>
            <p:cNvPr id="10" name="明月设计6-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1" name="明月设计6-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3" name="明月设计6-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6" name="明月设计7" descr="7b0a20202020227461726765744d6f64756c65223a202270726f636573734f6e6c696e65466f6e7473220a7d0a"/>
          <p:cNvSpPr txBox="1"/>
          <p:nvPr/>
        </p:nvSpPr>
        <p:spPr>
          <a:xfrm>
            <a:off x="582930" y="1684020"/>
            <a:ext cx="4217670" cy="629920"/>
          </a:xfrm>
          <a:prstGeom prst="rect">
            <a:avLst/>
          </a:prstGeom>
          <a:noFill/>
        </p:spPr>
        <p:txBody>
          <a:bodyPr wrap="square" rtlCol="0">
            <a:spAutoFit/>
          </a:bodyPr>
          <a:lstStyle/>
          <a:p>
            <a:pPr algn="l"/>
            <a:r>
              <a:rPr lang="zh-CN" altLang="en-US" sz="3500">
                <a:solidFill>
                  <a:srgbClr val="FE9805"/>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青少年消费者权益</a:t>
            </a:r>
            <a:endParaRPr lang="zh-CN" altLang="en-US" sz="3500">
              <a:solidFill>
                <a:srgbClr val="FE9805"/>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4"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5"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0" name="文本框 49"/>
          <p:cNvSpPr txBox="1"/>
          <p:nvPr/>
        </p:nvSpPr>
        <p:spPr>
          <a:xfrm>
            <a:off x="4140290" y="844002"/>
            <a:ext cx="4465903" cy="521970"/>
          </a:xfrm>
          <a:prstGeom prst="rect">
            <a:avLst/>
          </a:prstGeom>
          <a:noFill/>
        </p:spPr>
        <p:txBody>
          <a:bodyPr wrap="square" rtlCol="0">
            <a:spAutoFit/>
          </a:bodyPr>
          <a:lstStyle/>
          <a:p>
            <a:r>
              <a:rPr lang="zh-CN" altLang="en-US" sz="2800" kern="0" spc="150" dirty="0">
                <a:solidFill>
                  <a:srgbClr val="673B28"/>
                </a:solidFill>
                <a:latin typeface="汉仪雅酷黑 75W" panose="020B0804020202020204" charset="-122"/>
                <a:ea typeface="汉仪雅酷黑 75W" panose="020B0804020202020204" charset="-122"/>
                <a:cs typeface="+mn-ea"/>
              </a:rPr>
              <a:t>消费者权益法规特点</a:t>
            </a:r>
            <a:endParaRPr lang="zh-CN" altLang="en-US" sz="2800" kern="0" spc="150" dirty="0">
              <a:solidFill>
                <a:srgbClr val="673B28"/>
              </a:solidFill>
              <a:latin typeface="汉仪雅酷黑 75W" panose="020B0804020202020204" charset="-122"/>
              <a:ea typeface="汉仪雅酷黑 75W" panose="020B0804020202020204" charset="-122"/>
              <a:cs typeface="+mn-ea"/>
            </a:endParaRPr>
          </a:p>
        </p:txBody>
      </p:sp>
      <p:grpSp>
        <p:nvGrpSpPr>
          <p:cNvPr id="4" name="ísľiḋé"/>
          <p:cNvGrpSpPr/>
          <p:nvPr/>
        </p:nvGrpSpPr>
        <p:grpSpPr>
          <a:xfrm>
            <a:off x="4924190" y="1766571"/>
            <a:ext cx="2345520" cy="5013324"/>
            <a:chOff x="5066586" y="1265238"/>
            <a:chExt cx="2058829" cy="4400550"/>
          </a:xfrm>
        </p:grpSpPr>
        <p:sp>
          <p:nvSpPr>
            <p:cNvPr id="5" name="íṡļíḍè"/>
            <p:cNvSpPr/>
            <p:nvPr/>
          </p:nvSpPr>
          <p:spPr>
            <a:xfrm>
              <a:off x="5752863" y="1265238"/>
              <a:ext cx="1372552" cy="2200275"/>
            </a:xfrm>
            <a:prstGeom prst="chevron">
              <a:avLst/>
            </a:prstGeom>
            <a:noFill/>
            <a:ln w="76200">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endParaRPr>
            </a:p>
          </p:txBody>
        </p:sp>
        <p:sp>
          <p:nvSpPr>
            <p:cNvPr id="2" name="íšlíḍê"/>
            <p:cNvSpPr/>
            <p:nvPr/>
          </p:nvSpPr>
          <p:spPr>
            <a:xfrm flipH="1">
              <a:off x="5066586" y="1265238"/>
              <a:ext cx="1372552" cy="2200275"/>
            </a:xfrm>
            <a:prstGeom prst="chevron">
              <a:avLst/>
            </a:prstGeom>
            <a:solidFill>
              <a:srgbClr val="673B28"/>
            </a:solidFill>
            <a:ln w="76200">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endParaRPr>
            </a:p>
          </p:txBody>
        </p:sp>
        <p:sp>
          <p:nvSpPr>
            <p:cNvPr id="8" name="ïŝ1ide"/>
            <p:cNvSpPr/>
            <p:nvPr/>
          </p:nvSpPr>
          <p:spPr>
            <a:xfrm>
              <a:off x="5752863" y="3465513"/>
              <a:ext cx="1372552" cy="2200275"/>
            </a:xfrm>
            <a:prstGeom prst="chevron">
              <a:avLst/>
            </a:prstGeom>
            <a:solidFill>
              <a:srgbClr val="673B28"/>
            </a:solidFill>
            <a:ln w="76200">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endParaRPr>
            </a:p>
          </p:txBody>
        </p:sp>
        <p:sp>
          <p:nvSpPr>
            <p:cNvPr id="9" name="îṡ1iḋè"/>
            <p:cNvSpPr/>
            <p:nvPr/>
          </p:nvSpPr>
          <p:spPr>
            <a:xfrm flipH="1">
              <a:off x="5066586" y="3465513"/>
              <a:ext cx="1372552" cy="2200275"/>
            </a:xfrm>
            <a:prstGeom prst="chevron">
              <a:avLst/>
            </a:prstGeom>
            <a:noFill/>
            <a:ln w="76200">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endParaRPr>
            </a:p>
          </p:txBody>
        </p:sp>
      </p:grpSp>
      <p:cxnSp>
        <p:nvCxnSpPr>
          <p:cNvPr id="10" name="直接连接符 9"/>
          <p:cNvCxnSpPr/>
          <p:nvPr/>
        </p:nvCxnSpPr>
        <p:spPr>
          <a:xfrm flipH="1">
            <a:off x="670875" y="3019902"/>
            <a:ext cx="4253315" cy="0"/>
          </a:xfrm>
          <a:prstGeom prst="line">
            <a:avLst/>
          </a:prstGeom>
          <a:ln w="3175" cap="rnd">
            <a:solidFill>
              <a:srgbClr val="673B28"/>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670875" y="5526564"/>
            <a:ext cx="4253315" cy="2381"/>
          </a:xfrm>
          <a:prstGeom prst="line">
            <a:avLst/>
          </a:prstGeom>
          <a:ln w="3175" cap="rnd">
            <a:solidFill>
              <a:srgbClr val="673B28"/>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7269710" y="3019902"/>
            <a:ext cx="4251730" cy="0"/>
          </a:xfrm>
          <a:prstGeom prst="line">
            <a:avLst/>
          </a:prstGeom>
          <a:ln w="3175" cap="rnd">
            <a:solidFill>
              <a:srgbClr val="673B28"/>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7269710" y="5526564"/>
            <a:ext cx="4250140" cy="0"/>
          </a:xfrm>
          <a:prstGeom prst="line">
            <a:avLst/>
          </a:prstGeom>
          <a:ln w="3175" cap="rnd">
            <a:solidFill>
              <a:srgbClr val="673B28"/>
            </a:solidFill>
            <a:round/>
          </a:ln>
        </p:spPr>
        <p:style>
          <a:lnRef idx="1">
            <a:schemeClr val="accent1"/>
          </a:lnRef>
          <a:fillRef idx="0">
            <a:schemeClr val="accent1"/>
          </a:fillRef>
          <a:effectRef idx="0">
            <a:schemeClr val="accent1"/>
          </a:effectRef>
          <a:fontRef idx="minor">
            <a:schemeClr val="tx1"/>
          </a:fontRef>
        </p:style>
      </p:cxnSp>
      <p:sp>
        <p:nvSpPr>
          <p:cNvPr id="14" name="íś1ïḓé"/>
          <p:cNvSpPr/>
          <p:nvPr/>
        </p:nvSpPr>
        <p:spPr>
          <a:xfrm>
            <a:off x="1207453" y="1823752"/>
            <a:ext cx="3498989" cy="1111853"/>
          </a:xfrm>
          <a:prstGeom prst="rect">
            <a:avLst/>
          </a:prstGeom>
          <a:noFill/>
          <a:ln>
            <a:noFill/>
          </a:ln>
        </p:spPr>
        <p:txBody>
          <a:bodyPr wrap="square" lIns="91440" tIns="45720" rIns="91440" bIns="45720" anchor="t" anchorCtr="0">
            <a:noAutofit/>
          </a:bodyPr>
          <a:lstStyle/>
          <a:p>
            <a:pPr>
              <a:lnSpc>
                <a:spcPct val="160000"/>
              </a:lnSpc>
            </a:pPr>
            <a:r>
              <a:rPr lang="zh-CN" altLang="en-US" sz="12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以专章规定消费者的权利，表明该法以保护消费者权益为宗旨。该法列举的消费者权利有之多，体现出较高的保护水平。</a:t>
            </a:r>
            <a:endParaRPr lang="zh-CN" altLang="en-US" sz="12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15" name="îS1iďe"/>
          <p:cNvSpPr/>
          <p:nvPr/>
        </p:nvSpPr>
        <p:spPr bwMode="auto">
          <a:xfrm rot="10800000" flipH="1" flipV="1">
            <a:off x="796285" y="2523193"/>
            <a:ext cx="254535" cy="347987"/>
          </a:xfrm>
          <a:custGeom>
            <a:avLst/>
            <a:gdLst>
              <a:gd name="connsiteX0" fmla="*/ 259201 w 414248"/>
              <a:gd name="connsiteY0" fmla="*/ 436440 h 566337"/>
              <a:gd name="connsiteX1" fmla="*/ 259201 w 414248"/>
              <a:gd name="connsiteY1" fmla="*/ 540542 h 566337"/>
              <a:gd name="connsiteX2" fmla="*/ 233378 w 414248"/>
              <a:gd name="connsiteY2" fmla="*/ 566337 h 566337"/>
              <a:gd name="connsiteX3" fmla="*/ 187266 w 414248"/>
              <a:gd name="connsiteY3" fmla="*/ 566337 h 566337"/>
              <a:gd name="connsiteX4" fmla="*/ 160521 w 414248"/>
              <a:gd name="connsiteY4" fmla="*/ 540542 h 566337"/>
              <a:gd name="connsiteX5" fmla="*/ 160521 w 414248"/>
              <a:gd name="connsiteY5" fmla="*/ 442889 h 566337"/>
              <a:gd name="connsiteX6" fmla="*/ 58154 w 414248"/>
              <a:gd name="connsiteY6" fmla="*/ 294708 h 566337"/>
              <a:gd name="connsiteX7" fmla="*/ 59999 w 414248"/>
              <a:gd name="connsiteY7" fmla="*/ 294708 h 566337"/>
              <a:gd name="connsiteX8" fmla="*/ 378270 w 414248"/>
              <a:gd name="connsiteY8" fmla="*/ 314974 h 566337"/>
              <a:gd name="connsiteX9" fmla="*/ 414248 w 414248"/>
              <a:gd name="connsiteY9" fmla="*/ 353664 h 566337"/>
              <a:gd name="connsiteX10" fmla="*/ 378270 w 414248"/>
              <a:gd name="connsiteY10" fmla="*/ 391434 h 566337"/>
              <a:gd name="connsiteX11" fmla="*/ 59999 w 414248"/>
              <a:gd name="connsiteY11" fmla="*/ 411700 h 566337"/>
              <a:gd name="connsiteX12" fmla="*/ 58154 w 414248"/>
              <a:gd name="connsiteY12" fmla="*/ 412621 h 566337"/>
              <a:gd name="connsiteX13" fmla="*/ 32323 w 414248"/>
              <a:gd name="connsiteY13" fmla="*/ 399724 h 566337"/>
              <a:gd name="connsiteX14" fmla="*/ 4647 w 414248"/>
              <a:gd name="connsiteY14" fmla="*/ 364719 h 566337"/>
              <a:gd name="connsiteX15" fmla="*/ 4647 w 414248"/>
              <a:gd name="connsiteY15" fmla="*/ 341689 h 566337"/>
              <a:gd name="connsiteX16" fmla="*/ 32323 w 414248"/>
              <a:gd name="connsiteY16" fmla="*/ 306684 h 566337"/>
              <a:gd name="connsiteX17" fmla="*/ 58154 w 414248"/>
              <a:gd name="connsiteY17" fmla="*/ 294708 h 566337"/>
              <a:gd name="connsiteX18" fmla="*/ 160521 w 414248"/>
              <a:gd name="connsiteY18" fmla="*/ 219108 h 566337"/>
              <a:gd name="connsiteX19" fmla="*/ 259349 w 414248"/>
              <a:gd name="connsiteY19" fmla="*/ 225562 h 566337"/>
              <a:gd name="connsiteX20" fmla="*/ 259349 w 414248"/>
              <a:gd name="connsiteY20" fmla="*/ 270741 h 566337"/>
              <a:gd name="connsiteX21" fmla="*/ 160521 w 414248"/>
              <a:gd name="connsiteY21" fmla="*/ 264287 h 566337"/>
              <a:gd name="connsiteX22" fmla="*/ 354249 w 414248"/>
              <a:gd name="connsiteY22" fmla="*/ 77376 h 566337"/>
              <a:gd name="connsiteX23" fmla="*/ 356094 w 414248"/>
              <a:gd name="connsiteY23" fmla="*/ 77376 h 566337"/>
              <a:gd name="connsiteX24" fmla="*/ 381925 w 414248"/>
              <a:gd name="connsiteY24" fmla="*/ 89352 h 566337"/>
              <a:gd name="connsiteX25" fmla="*/ 410523 w 414248"/>
              <a:gd name="connsiteY25" fmla="*/ 124357 h 566337"/>
              <a:gd name="connsiteX26" fmla="*/ 410523 w 414248"/>
              <a:gd name="connsiteY26" fmla="*/ 147387 h 566337"/>
              <a:gd name="connsiteX27" fmla="*/ 381925 w 414248"/>
              <a:gd name="connsiteY27" fmla="*/ 182392 h 566337"/>
              <a:gd name="connsiteX28" fmla="*/ 356094 w 414248"/>
              <a:gd name="connsiteY28" fmla="*/ 195289 h 566337"/>
              <a:gd name="connsiteX29" fmla="*/ 354249 w 414248"/>
              <a:gd name="connsiteY29" fmla="*/ 194368 h 566337"/>
              <a:gd name="connsiteX30" fmla="*/ 35978 w 414248"/>
              <a:gd name="connsiteY30" fmla="*/ 174102 h 566337"/>
              <a:gd name="connsiteX31" fmla="*/ 0 w 414248"/>
              <a:gd name="connsiteY31" fmla="*/ 136332 h 566337"/>
              <a:gd name="connsiteX32" fmla="*/ 35978 w 414248"/>
              <a:gd name="connsiteY32" fmla="*/ 97642 h 566337"/>
              <a:gd name="connsiteX33" fmla="*/ 210322 w 414248"/>
              <a:gd name="connsiteY33" fmla="*/ 0 h 566337"/>
              <a:gd name="connsiteX34" fmla="*/ 259201 w 414248"/>
              <a:gd name="connsiteY34" fmla="*/ 46992 h 566337"/>
              <a:gd name="connsiteX35" fmla="*/ 160521 w 414248"/>
              <a:gd name="connsiteY35" fmla="*/ 52521 h 566337"/>
              <a:gd name="connsiteX36" fmla="*/ 160521 w 414248"/>
              <a:gd name="connsiteY36" fmla="*/ 48835 h 566337"/>
              <a:gd name="connsiteX37" fmla="*/ 210322 w 414248"/>
              <a:gd name="connsiteY37" fmla="*/ 0 h 5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4248" h="566337">
                <a:moveTo>
                  <a:pt x="259201" y="436440"/>
                </a:moveTo>
                <a:lnTo>
                  <a:pt x="259201" y="540542"/>
                </a:lnTo>
                <a:cubicBezTo>
                  <a:pt x="259201" y="554361"/>
                  <a:pt x="248134" y="566337"/>
                  <a:pt x="233378" y="566337"/>
                </a:cubicBezTo>
                <a:lnTo>
                  <a:pt x="187266" y="566337"/>
                </a:lnTo>
                <a:cubicBezTo>
                  <a:pt x="172510" y="566337"/>
                  <a:pt x="160521" y="554361"/>
                  <a:pt x="160521" y="540542"/>
                </a:cubicBezTo>
                <a:lnTo>
                  <a:pt x="160521" y="442889"/>
                </a:lnTo>
                <a:close/>
                <a:moveTo>
                  <a:pt x="58154" y="294708"/>
                </a:moveTo>
                <a:cubicBezTo>
                  <a:pt x="59076" y="294708"/>
                  <a:pt x="59076" y="294708"/>
                  <a:pt x="59999" y="294708"/>
                </a:cubicBezTo>
                <a:lnTo>
                  <a:pt x="378270" y="314974"/>
                </a:lnTo>
                <a:cubicBezTo>
                  <a:pt x="398565" y="316817"/>
                  <a:pt x="414248" y="333398"/>
                  <a:pt x="414248" y="353664"/>
                </a:cubicBezTo>
                <a:cubicBezTo>
                  <a:pt x="414248" y="373931"/>
                  <a:pt x="398565" y="390512"/>
                  <a:pt x="378270" y="391434"/>
                </a:cubicBezTo>
                <a:lnTo>
                  <a:pt x="59999" y="411700"/>
                </a:lnTo>
                <a:cubicBezTo>
                  <a:pt x="59076" y="412621"/>
                  <a:pt x="59076" y="412621"/>
                  <a:pt x="58154" y="412621"/>
                </a:cubicBezTo>
                <a:cubicBezTo>
                  <a:pt x="48006" y="412621"/>
                  <a:pt x="38781" y="408015"/>
                  <a:pt x="32323" y="399724"/>
                </a:cubicBezTo>
                <a:lnTo>
                  <a:pt x="4647" y="364719"/>
                </a:lnTo>
                <a:cubicBezTo>
                  <a:pt x="-888" y="358270"/>
                  <a:pt x="-888" y="349059"/>
                  <a:pt x="4647" y="341689"/>
                </a:cubicBezTo>
                <a:lnTo>
                  <a:pt x="32323" y="306684"/>
                </a:lnTo>
                <a:cubicBezTo>
                  <a:pt x="38781" y="299314"/>
                  <a:pt x="48006" y="294708"/>
                  <a:pt x="58154" y="294708"/>
                </a:cubicBezTo>
                <a:close/>
                <a:moveTo>
                  <a:pt x="160521" y="219108"/>
                </a:moveTo>
                <a:lnTo>
                  <a:pt x="259349" y="225562"/>
                </a:lnTo>
                <a:lnTo>
                  <a:pt x="259349" y="270741"/>
                </a:lnTo>
                <a:lnTo>
                  <a:pt x="160521" y="264287"/>
                </a:lnTo>
                <a:close/>
                <a:moveTo>
                  <a:pt x="354249" y="77376"/>
                </a:moveTo>
                <a:cubicBezTo>
                  <a:pt x="355172" y="77376"/>
                  <a:pt x="356094" y="77376"/>
                  <a:pt x="356094" y="77376"/>
                </a:cubicBezTo>
                <a:cubicBezTo>
                  <a:pt x="366242" y="77376"/>
                  <a:pt x="375467" y="81982"/>
                  <a:pt x="381925" y="89352"/>
                </a:cubicBezTo>
                <a:lnTo>
                  <a:pt x="410523" y="124357"/>
                </a:lnTo>
                <a:cubicBezTo>
                  <a:pt x="415136" y="131727"/>
                  <a:pt x="415136" y="140938"/>
                  <a:pt x="410523" y="147387"/>
                </a:cubicBezTo>
                <a:lnTo>
                  <a:pt x="381925" y="182392"/>
                </a:lnTo>
                <a:cubicBezTo>
                  <a:pt x="375467" y="190683"/>
                  <a:pt x="366242" y="195289"/>
                  <a:pt x="356094" y="195289"/>
                </a:cubicBezTo>
                <a:cubicBezTo>
                  <a:pt x="356094" y="195289"/>
                  <a:pt x="355172" y="195289"/>
                  <a:pt x="354249" y="194368"/>
                </a:cubicBezTo>
                <a:lnTo>
                  <a:pt x="35978" y="174102"/>
                </a:lnTo>
                <a:cubicBezTo>
                  <a:pt x="15683" y="173180"/>
                  <a:pt x="0" y="156599"/>
                  <a:pt x="0" y="136332"/>
                </a:cubicBezTo>
                <a:cubicBezTo>
                  <a:pt x="0" y="116066"/>
                  <a:pt x="15683" y="99485"/>
                  <a:pt x="35978" y="97642"/>
                </a:cubicBezTo>
                <a:close/>
                <a:moveTo>
                  <a:pt x="210322" y="0"/>
                </a:moveTo>
                <a:cubicBezTo>
                  <a:pt x="236145" y="0"/>
                  <a:pt x="258279" y="20271"/>
                  <a:pt x="259201" y="46992"/>
                </a:cubicBezTo>
                <a:lnTo>
                  <a:pt x="160521" y="52521"/>
                </a:lnTo>
                <a:lnTo>
                  <a:pt x="160521" y="48835"/>
                </a:lnTo>
                <a:cubicBezTo>
                  <a:pt x="160521" y="22114"/>
                  <a:pt x="182655" y="0"/>
                  <a:pt x="210322" y="0"/>
                </a:cubicBezTo>
                <a:close/>
              </a:path>
            </a:pathLst>
          </a:custGeom>
          <a:solidFill>
            <a:srgbClr val="FE9805"/>
          </a:solidFill>
          <a:ln w="9525">
            <a:noFill/>
            <a:round/>
          </a:ln>
        </p:spPr>
        <p:txBody>
          <a:bodyPr wrap="square" lIns="91440" tIns="45720" rIns="91440" bIns="45720" anchor="ctr">
            <a:normAutofit fontScale="9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solidFill>
                <a:schemeClr val="tx1"/>
              </a:solidFill>
            </a:endParaRPr>
          </a:p>
        </p:txBody>
      </p:sp>
      <p:sp>
        <p:nvSpPr>
          <p:cNvPr id="16" name="íṡ1îḓe"/>
          <p:cNvSpPr/>
          <p:nvPr/>
        </p:nvSpPr>
        <p:spPr>
          <a:xfrm>
            <a:off x="1288008" y="4164540"/>
            <a:ext cx="3582207" cy="1291909"/>
          </a:xfrm>
          <a:prstGeom prst="rect">
            <a:avLst/>
          </a:prstGeom>
          <a:noFill/>
          <a:ln>
            <a:noFill/>
          </a:ln>
        </p:spPr>
        <p:txBody>
          <a:bodyPr wrap="square" lIns="91440" tIns="45720" rIns="91440" bIns="45720" anchor="t" anchorCtr="0">
            <a:noAutofit/>
          </a:bodyPr>
          <a:lstStyle/>
          <a:p>
            <a:pPr>
              <a:lnSpc>
                <a:spcPct val="160000"/>
              </a:lnSpc>
            </a:pPr>
            <a:r>
              <a:rPr lang="zh-CN" altLang="en-US" sz="12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特别强调经营者的义务。首先，规定经营者与消费者进行交易时应当遵循自愿、平等、公平、诚实信用的原则。其次，以专章规定了经营者对特定消费者以及社会公众的义务。</a:t>
            </a:r>
            <a:endParaRPr lang="zh-CN" altLang="en-US" sz="12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17" name="iš1idé"/>
          <p:cNvSpPr/>
          <p:nvPr/>
        </p:nvSpPr>
        <p:spPr>
          <a:xfrm>
            <a:off x="7849378" y="1820346"/>
            <a:ext cx="3085451" cy="523971"/>
          </a:xfrm>
          <a:prstGeom prst="rect">
            <a:avLst/>
          </a:prstGeom>
          <a:noFill/>
          <a:ln>
            <a:noFill/>
          </a:ln>
        </p:spPr>
        <p:txBody>
          <a:bodyPr wrap="square" lIns="91440" tIns="45720" rIns="91440" bIns="45720" anchor="t" anchorCtr="0">
            <a:noAutofit/>
          </a:bodyPr>
          <a:lstStyle/>
          <a:p>
            <a:pPr>
              <a:lnSpc>
                <a:spcPct val="160000"/>
              </a:lnSpc>
            </a:pPr>
            <a:r>
              <a:rPr lang="zh-CN" altLang="en-US" sz="12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鼓励、动员全社会为保护消费者合法权益共同承担责任，对损害消费者权益的不法行为进行全方位监督。</a:t>
            </a:r>
            <a:endParaRPr lang="zh-CN" altLang="en-US" sz="12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18" name="íşḻîḋê"/>
          <p:cNvSpPr/>
          <p:nvPr/>
        </p:nvSpPr>
        <p:spPr>
          <a:xfrm>
            <a:off x="7849015" y="4810360"/>
            <a:ext cx="3085451" cy="523971"/>
          </a:xfrm>
          <a:prstGeom prst="rect">
            <a:avLst/>
          </a:prstGeom>
          <a:noFill/>
          <a:ln>
            <a:noFill/>
          </a:ln>
        </p:spPr>
        <p:txBody>
          <a:bodyPr wrap="square" lIns="91440" tIns="45720" rIns="91440" bIns="45720" anchor="t" anchorCtr="0">
            <a:noAutofit/>
          </a:bodyPr>
          <a:lstStyle/>
          <a:p>
            <a:pPr>
              <a:lnSpc>
                <a:spcPct val="160000"/>
              </a:lnSpc>
            </a:pPr>
            <a:r>
              <a:rPr lang="zh-CN" altLang="en-US" sz="12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重视对消费者的群体性保护，以专章规定了消费者组织的法律地位。</a:t>
            </a:r>
            <a:endParaRPr lang="zh-CN" altLang="en-US" sz="12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3" name="椭圆 39"/>
          <p:cNvSpPr/>
          <p:nvPr/>
        </p:nvSpPr>
        <p:spPr>
          <a:xfrm>
            <a:off x="7291846" y="5011380"/>
            <a:ext cx="345167" cy="322479"/>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rgbClr val="FE980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20" name="椭圆 40"/>
          <p:cNvSpPr/>
          <p:nvPr/>
        </p:nvSpPr>
        <p:spPr>
          <a:xfrm>
            <a:off x="7292846" y="2472077"/>
            <a:ext cx="345167" cy="340212"/>
          </a:xfrm>
          <a:custGeom>
            <a:avLst/>
            <a:gdLst>
              <a:gd name="connsiteX0" fmla="*/ 155534 w 331788"/>
              <a:gd name="connsiteY0" fmla="*/ 53107 h 327025"/>
              <a:gd name="connsiteX1" fmla="*/ 176255 w 331788"/>
              <a:gd name="connsiteY1" fmla="*/ 53107 h 327025"/>
              <a:gd name="connsiteX2" fmla="*/ 283746 w 331788"/>
              <a:gd name="connsiteY2" fmla="*/ 141384 h 327025"/>
              <a:gd name="connsiteX3" fmla="*/ 288926 w 331788"/>
              <a:gd name="connsiteY3" fmla="*/ 154366 h 327025"/>
              <a:gd name="connsiteX4" fmla="*/ 288926 w 331788"/>
              <a:gd name="connsiteY4" fmla="*/ 310149 h 327025"/>
              <a:gd name="connsiteX5" fmla="*/ 273385 w 331788"/>
              <a:gd name="connsiteY5" fmla="*/ 327025 h 327025"/>
              <a:gd name="connsiteX6" fmla="*/ 207337 w 331788"/>
              <a:gd name="connsiteY6" fmla="*/ 327025 h 327025"/>
              <a:gd name="connsiteX7" fmla="*/ 207337 w 331788"/>
              <a:gd name="connsiteY7" fmla="*/ 234854 h 327025"/>
              <a:gd name="connsiteX8" fmla="*/ 195681 w 331788"/>
              <a:gd name="connsiteY8" fmla="*/ 223170 h 327025"/>
              <a:gd name="connsiteX9" fmla="*/ 136108 w 331788"/>
              <a:gd name="connsiteY9" fmla="*/ 223170 h 327025"/>
              <a:gd name="connsiteX10" fmla="*/ 124452 w 331788"/>
              <a:gd name="connsiteY10" fmla="*/ 234854 h 327025"/>
              <a:gd name="connsiteX11" fmla="*/ 124452 w 331788"/>
              <a:gd name="connsiteY11" fmla="*/ 327025 h 327025"/>
              <a:gd name="connsiteX12" fmla="*/ 58404 w 331788"/>
              <a:gd name="connsiteY12" fmla="*/ 327025 h 327025"/>
              <a:gd name="connsiteX13" fmla="*/ 42863 w 331788"/>
              <a:gd name="connsiteY13" fmla="*/ 310149 h 327025"/>
              <a:gd name="connsiteX14" fmla="*/ 42863 w 331788"/>
              <a:gd name="connsiteY14" fmla="*/ 154366 h 327025"/>
              <a:gd name="connsiteX15" fmla="*/ 48043 w 331788"/>
              <a:gd name="connsiteY15" fmla="*/ 141384 h 327025"/>
              <a:gd name="connsiteX16" fmla="*/ 155534 w 331788"/>
              <a:gd name="connsiteY16" fmla="*/ 53107 h 327025"/>
              <a:gd name="connsiteX17" fmla="*/ 165894 w 331788"/>
              <a:gd name="connsiteY17" fmla="*/ 0 h 327025"/>
              <a:gd name="connsiteX18" fmla="*/ 189223 w 331788"/>
              <a:gd name="connsiteY18" fmla="*/ 9125 h 327025"/>
              <a:gd name="connsiteX19" fmla="*/ 325308 w 331788"/>
              <a:gd name="connsiteY19" fmla="*/ 117321 h 327025"/>
              <a:gd name="connsiteX20" fmla="*/ 331788 w 331788"/>
              <a:gd name="connsiteY20" fmla="*/ 130356 h 327025"/>
              <a:gd name="connsiteX21" fmla="*/ 331788 w 331788"/>
              <a:gd name="connsiteY21" fmla="*/ 143392 h 327025"/>
              <a:gd name="connsiteX22" fmla="*/ 314940 w 331788"/>
              <a:gd name="connsiteY22" fmla="*/ 160338 h 327025"/>
              <a:gd name="connsiteX23" fmla="*/ 298091 w 331788"/>
              <a:gd name="connsiteY23" fmla="*/ 143392 h 327025"/>
              <a:gd name="connsiteX24" fmla="*/ 298091 w 331788"/>
              <a:gd name="connsiteY24" fmla="*/ 139481 h 327025"/>
              <a:gd name="connsiteX25" fmla="*/ 176263 w 331788"/>
              <a:gd name="connsiteY25" fmla="*/ 41714 h 327025"/>
              <a:gd name="connsiteX26" fmla="*/ 165894 w 331788"/>
              <a:gd name="connsiteY26" fmla="*/ 37804 h 327025"/>
              <a:gd name="connsiteX27" fmla="*/ 155526 w 331788"/>
              <a:gd name="connsiteY27" fmla="*/ 41714 h 327025"/>
              <a:gd name="connsiteX28" fmla="*/ 33697 w 331788"/>
              <a:gd name="connsiteY28" fmla="*/ 139481 h 327025"/>
              <a:gd name="connsiteX29" fmla="*/ 33697 w 331788"/>
              <a:gd name="connsiteY29" fmla="*/ 143392 h 327025"/>
              <a:gd name="connsiteX30" fmla="*/ 16849 w 331788"/>
              <a:gd name="connsiteY30" fmla="*/ 160338 h 327025"/>
              <a:gd name="connsiteX31" fmla="*/ 0 w 331788"/>
              <a:gd name="connsiteY31" fmla="*/ 143392 h 327025"/>
              <a:gd name="connsiteX32" fmla="*/ 0 w 331788"/>
              <a:gd name="connsiteY32" fmla="*/ 130356 h 327025"/>
              <a:gd name="connsiteX33" fmla="*/ 6480 w 331788"/>
              <a:gd name="connsiteY33" fmla="*/ 117321 h 327025"/>
              <a:gd name="connsiteX34" fmla="*/ 142565 w 331788"/>
              <a:gd name="connsiteY34" fmla="*/ 9125 h 327025"/>
              <a:gd name="connsiteX35" fmla="*/ 165894 w 331788"/>
              <a:gd name="connsiteY35"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1788" h="327025">
                <a:moveTo>
                  <a:pt x="155534" y="53107"/>
                </a:moveTo>
                <a:cubicBezTo>
                  <a:pt x="162009" y="49212"/>
                  <a:pt x="169780" y="49212"/>
                  <a:pt x="176255" y="53107"/>
                </a:cubicBezTo>
                <a:cubicBezTo>
                  <a:pt x="176255" y="53107"/>
                  <a:pt x="176255" y="53107"/>
                  <a:pt x="283746" y="141384"/>
                </a:cubicBezTo>
                <a:cubicBezTo>
                  <a:pt x="286336" y="143980"/>
                  <a:pt x="288926" y="149173"/>
                  <a:pt x="288926" y="154366"/>
                </a:cubicBezTo>
                <a:cubicBezTo>
                  <a:pt x="288926" y="154366"/>
                  <a:pt x="288926" y="154366"/>
                  <a:pt x="288926" y="310149"/>
                </a:cubicBezTo>
                <a:cubicBezTo>
                  <a:pt x="288926" y="319236"/>
                  <a:pt x="282451" y="327025"/>
                  <a:pt x="273385" y="327025"/>
                </a:cubicBezTo>
                <a:cubicBezTo>
                  <a:pt x="273385" y="327025"/>
                  <a:pt x="273385" y="327025"/>
                  <a:pt x="207337" y="327025"/>
                </a:cubicBezTo>
                <a:cubicBezTo>
                  <a:pt x="207337" y="327025"/>
                  <a:pt x="207337" y="327025"/>
                  <a:pt x="207337" y="234854"/>
                </a:cubicBezTo>
                <a:cubicBezTo>
                  <a:pt x="207337" y="228363"/>
                  <a:pt x="202157" y="223170"/>
                  <a:pt x="195681" y="223170"/>
                </a:cubicBezTo>
                <a:cubicBezTo>
                  <a:pt x="195681" y="223170"/>
                  <a:pt x="195681" y="223170"/>
                  <a:pt x="136108" y="223170"/>
                </a:cubicBezTo>
                <a:cubicBezTo>
                  <a:pt x="129633" y="223170"/>
                  <a:pt x="124452" y="228363"/>
                  <a:pt x="124452" y="234854"/>
                </a:cubicBezTo>
                <a:cubicBezTo>
                  <a:pt x="124452" y="234854"/>
                  <a:pt x="124452" y="234854"/>
                  <a:pt x="124452" y="327025"/>
                </a:cubicBezTo>
                <a:cubicBezTo>
                  <a:pt x="124452" y="327025"/>
                  <a:pt x="124452" y="327025"/>
                  <a:pt x="58404" y="327025"/>
                </a:cubicBezTo>
                <a:cubicBezTo>
                  <a:pt x="49338" y="327025"/>
                  <a:pt x="42863" y="319236"/>
                  <a:pt x="42863" y="310149"/>
                </a:cubicBezTo>
                <a:cubicBezTo>
                  <a:pt x="42863" y="310149"/>
                  <a:pt x="42863" y="310149"/>
                  <a:pt x="42863" y="154366"/>
                </a:cubicBezTo>
                <a:cubicBezTo>
                  <a:pt x="42863" y="149173"/>
                  <a:pt x="45453" y="143980"/>
                  <a:pt x="48043" y="141384"/>
                </a:cubicBezTo>
                <a:cubicBezTo>
                  <a:pt x="48043" y="141384"/>
                  <a:pt x="48043" y="141384"/>
                  <a:pt x="155534" y="53107"/>
                </a:cubicBezTo>
                <a:close/>
                <a:moveTo>
                  <a:pt x="165894" y="0"/>
                </a:moveTo>
                <a:cubicBezTo>
                  <a:pt x="173670" y="0"/>
                  <a:pt x="182743" y="2607"/>
                  <a:pt x="189223" y="9125"/>
                </a:cubicBezTo>
                <a:cubicBezTo>
                  <a:pt x="189223" y="9125"/>
                  <a:pt x="189223" y="9125"/>
                  <a:pt x="325308" y="117321"/>
                </a:cubicBezTo>
                <a:cubicBezTo>
                  <a:pt x="329196" y="121231"/>
                  <a:pt x="331788" y="126446"/>
                  <a:pt x="331788" y="130356"/>
                </a:cubicBezTo>
                <a:cubicBezTo>
                  <a:pt x="331788" y="130356"/>
                  <a:pt x="331788" y="138178"/>
                  <a:pt x="331788" y="143392"/>
                </a:cubicBezTo>
                <a:cubicBezTo>
                  <a:pt x="331788" y="152517"/>
                  <a:pt x="324012" y="160338"/>
                  <a:pt x="314940" y="160338"/>
                </a:cubicBezTo>
                <a:cubicBezTo>
                  <a:pt x="305867" y="160338"/>
                  <a:pt x="298091" y="152517"/>
                  <a:pt x="298091" y="143392"/>
                </a:cubicBezTo>
                <a:cubicBezTo>
                  <a:pt x="298091" y="142088"/>
                  <a:pt x="298091" y="140785"/>
                  <a:pt x="298091" y="139481"/>
                </a:cubicBezTo>
                <a:cubicBezTo>
                  <a:pt x="298091" y="139481"/>
                  <a:pt x="298091" y="139481"/>
                  <a:pt x="176263" y="41714"/>
                </a:cubicBezTo>
                <a:cubicBezTo>
                  <a:pt x="176263" y="41714"/>
                  <a:pt x="171078" y="37804"/>
                  <a:pt x="165894" y="37804"/>
                </a:cubicBezTo>
                <a:cubicBezTo>
                  <a:pt x="160710" y="37804"/>
                  <a:pt x="155526" y="41714"/>
                  <a:pt x="155526" y="41714"/>
                </a:cubicBezTo>
                <a:cubicBezTo>
                  <a:pt x="155526" y="41714"/>
                  <a:pt x="155526" y="41714"/>
                  <a:pt x="33697" y="139481"/>
                </a:cubicBezTo>
                <a:cubicBezTo>
                  <a:pt x="33697" y="140785"/>
                  <a:pt x="33697" y="142088"/>
                  <a:pt x="33697" y="143392"/>
                </a:cubicBezTo>
                <a:cubicBezTo>
                  <a:pt x="33697" y="152517"/>
                  <a:pt x="25921" y="160338"/>
                  <a:pt x="16849" y="160338"/>
                </a:cubicBezTo>
                <a:cubicBezTo>
                  <a:pt x="7776" y="160338"/>
                  <a:pt x="0" y="152517"/>
                  <a:pt x="0" y="143392"/>
                </a:cubicBezTo>
                <a:cubicBezTo>
                  <a:pt x="0" y="138178"/>
                  <a:pt x="0" y="130356"/>
                  <a:pt x="0" y="130356"/>
                </a:cubicBezTo>
                <a:cubicBezTo>
                  <a:pt x="0" y="126446"/>
                  <a:pt x="2592" y="121231"/>
                  <a:pt x="6480" y="117321"/>
                </a:cubicBezTo>
                <a:cubicBezTo>
                  <a:pt x="6480" y="117321"/>
                  <a:pt x="6480" y="117321"/>
                  <a:pt x="142565" y="9125"/>
                </a:cubicBezTo>
                <a:cubicBezTo>
                  <a:pt x="149046" y="2607"/>
                  <a:pt x="158118" y="0"/>
                  <a:pt x="165894" y="0"/>
                </a:cubicBezTo>
                <a:close/>
              </a:path>
            </a:pathLst>
          </a:custGeom>
          <a:solidFill>
            <a:srgbClr val="FE980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21" name="椭圆 41"/>
          <p:cNvSpPr/>
          <p:nvPr/>
        </p:nvSpPr>
        <p:spPr>
          <a:xfrm>
            <a:off x="708774" y="5107906"/>
            <a:ext cx="345167" cy="279105"/>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FE980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7" name="明月设计4" descr="7b0a20202020227461726765744d6f64756c65223a202270726f636573734f6e6c696e65466f6e7473220a7d0a"/>
          <p:cNvSpPr txBox="1"/>
          <p:nvPr/>
        </p:nvSpPr>
        <p:spPr>
          <a:xfrm>
            <a:off x="1597025" y="445135"/>
            <a:ext cx="64033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4"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5"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ïS1íḓê"/>
          <p:cNvSpPr/>
          <p:nvPr/>
        </p:nvSpPr>
        <p:spPr bwMode="auto">
          <a:xfrm flipV="1">
            <a:off x="748130" y="2601408"/>
            <a:ext cx="3979223" cy="3257101"/>
          </a:xfrm>
          <a:custGeom>
            <a:avLst/>
            <a:gdLst>
              <a:gd name="T0" fmla="*/ 2147483646 w 1285"/>
              <a:gd name="T1" fmla="*/ 0 h 592"/>
              <a:gd name="T2" fmla="*/ 2147483646 w 1285"/>
              <a:gd name="T3" fmla="*/ 2147483646 h 592"/>
              <a:gd name="T4" fmla="*/ 0 w 1285"/>
              <a:gd name="T5" fmla="*/ 2147483646 h 592"/>
              <a:gd name="T6" fmla="*/ 0 60000 65536"/>
              <a:gd name="T7" fmla="*/ 0 60000 65536"/>
              <a:gd name="T8" fmla="*/ 0 60000 65536"/>
            </a:gdLst>
            <a:ahLst/>
            <a:cxnLst>
              <a:cxn ang="T6">
                <a:pos x="T0" y="T1"/>
              </a:cxn>
              <a:cxn ang="T7">
                <a:pos x="T2" y="T3"/>
              </a:cxn>
              <a:cxn ang="T8">
                <a:pos x="T4" y="T5"/>
              </a:cxn>
            </a:cxnLst>
            <a:rect l="0" t="0" r="r" b="b"/>
            <a:pathLst>
              <a:path w="1285" h="592">
                <a:moveTo>
                  <a:pt x="1285" y="0"/>
                </a:moveTo>
                <a:lnTo>
                  <a:pt x="1285" y="592"/>
                </a:lnTo>
                <a:lnTo>
                  <a:pt x="0" y="592"/>
                </a:lnTo>
              </a:path>
            </a:pathLst>
          </a:custGeom>
          <a:noFill/>
          <a:ln w="22225" cap="flat" cmpd="sng">
            <a:solidFill>
              <a:srgbClr val="673B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endParaRPr lang="zh-CN" altLang="en-US" sz="1400" b="1">
              <a:solidFill>
                <a:schemeClr val="tx1"/>
              </a:solidFill>
              <a:latin typeface="思源黑体 Medium" panose="020B0600000000000000" pitchFamily="34" charset="-122"/>
              <a:ea typeface="思源黑体 Medium" panose="020B0600000000000000" pitchFamily="34" charset="-122"/>
            </a:endParaRPr>
          </a:p>
        </p:txBody>
      </p:sp>
      <p:sp>
        <p:nvSpPr>
          <p:cNvPr id="5" name="îṣḷïḓè"/>
          <p:cNvSpPr/>
          <p:nvPr/>
        </p:nvSpPr>
        <p:spPr bwMode="auto">
          <a:xfrm flipH="1" flipV="1">
            <a:off x="7675640" y="2601408"/>
            <a:ext cx="3979223" cy="3257101"/>
          </a:xfrm>
          <a:custGeom>
            <a:avLst/>
            <a:gdLst>
              <a:gd name="T0" fmla="*/ 2147483646 w 1285"/>
              <a:gd name="T1" fmla="*/ 0 h 592"/>
              <a:gd name="T2" fmla="*/ 2147483646 w 1285"/>
              <a:gd name="T3" fmla="*/ 2147483646 h 592"/>
              <a:gd name="T4" fmla="*/ 0 w 1285"/>
              <a:gd name="T5" fmla="*/ 2147483646 h 592"/>
              <a:gd name="T6" fmla="*/ 0 60000 65536"/>
              <a:gd name="T7" fmla="*/ 0 60000 65536"/>
              <a:gd name="T8" fmla="*/ 0 60000 65536"/>
            </a:gdLst>
            <a:ahLst/>
            <a:cxnLst>
              <a:cxn ang="T6">
                <a:pos x="T0" y="T1"/>
              </a:cxn>
              <a:cxn ang="T7">
                <a:pos x="T2" y="T3"/>
              </a:cxn>
              <a:cxn ang="T8">
                <a:pos x="T4" y="T5"/>
              </a:cxn>
            </a:cxnLst>
            <a:rect l="0" t="0" r="r" b="b"/>
            <a:pathLst>
              <a:path w="1285" h="592">
                <a:moveTo>
                  <a:pt x="1285" y="0"/>
                </a:moveTo>
                <a:lnTo>
                  <a:pt x="1285" y="592"/>
                </a:lnTo>
                <a:lnTo>
                  <a:pt x="0" y="592"/>
                </a:lnTo>
              </a:path>
            </a:pathLst>
          </a:custGeom>
          <a:noFill/>
          <a:ln w="22225" cap="flat" cmpd="sng">
            <a:solidFill>
              <a:srgbClr val="673B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endParaRPr lang="zh-CN" altLang="en-US" sz="1400" b="1">
              <a:solidFill>
                <a:schemeClr val="tx1"/>
              </a:solidFill>
              <a:latin typeface="思源黑体 Medium" panose="020B0600000000000000" pitchFamily="34" charset="-122"/>
              <a:ea typeface="思源黑体 Medium" panose="020B0600000000000000" pitchFamily="34" charset="-122"/>
            </a:endParaRPr>
          </a:p>
        </p:txBody>
      </p:sp>
      <p:sp>
        <p:nvSpPr>
          <p:cNvPr id="2" name="iṥľîḑê"/>
          <p:cNvSpPr/>
          <p:nvPr/>
        </p:nvSpPr>
        <p:spPr bwMode="auto">
          <a:xfrm>
            <a:off x="4727354" y="4179011"/>
            <a:ext cx="703350" cy="0"/>
          </a:xfrm>
          <a:prstGeom prst="line">
            <a:avLst/>
          </a:prstGeom>
          <a:noFill/>
          <a:ln w="25400">
            <a:solidFill>
              <a:srgbClr val="FE9805"/>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fontScale="25000" lnSpcReduction="20000"/>
          </a:bodyPr>
          <a:lstStyle/>
          <a:p>
            <a:endParaRPr lang="zh-CN" altLang="en-US" sz="1400">
              <a:solidFill>
                <a:srgbClr val="CF0F15"/>
              </a:solidFill>
              <a:latin typeface="思源黑体 Medium" panose="020B0600000000000000" pitchFamily="34" charset="-122"/>
              <a:ea typeface="思源黑体 Medium" panose="020B0600000000000000" pitchFamily="34" charset="-122"/>
            </a:endParaRPr>
          </a:p>
        </p:txBody>
      </p:sp>
      <p:sp>
        <p:nvSpPr>
          <p:cNvPr id="8" name="ïśḷíḍe"/>
          <p:cNvSpPr/>
          <p:nvPr/>
        </p:nvSpPr>
        <p:spPr bwMode="auto">
          <a:xfrm flipH="1">
            <a:off x="6977111" y="4179011"/>
            <a:ext cx="698531" cy="0"/>
          </a:xfrm>
          <a:prstGeom prst="line">
            <a:avLst/>
          </a:prstGeom>
          <a:noFill/>
          <a:ln w="25400">
            <a:solidFill>
              <a:srgbClr val="673B28"/>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fontScale="25000" lnSpcReduction="20000"/>
          </a:bodyPr>
          <a:lstStyle/>
          <a:p>
            <a:endParaRPr lang="zh-CN" altLang="en-US" sz="1400">
              <a:solidFill>
                <a:srgbClr val="CF0F15"/>
              </a:solidFill>
              <a:latin typeface="思源黑体 Medium" panose="020B0600000000000000" pitchFamily="34" charset="-122"/>
              <a:ea typeface="思源黑体 Medium" panose="020B0600000000000000" pitchFamily="34" charset="-122"/>
            </a:endParaRPr>
          </a:p>
        </p:txBody>
      </p:sp>
      <p:sp>
        <p:nvSpPr>
          <p:cNvPr id="9" name="íSḻïḓê"/>
          <p:cNvSpPr/>
          <p:nvPr/>
        </p:nvSpPr>
        <p:spPr bwMode="auto">
          <a:xfrm>
            <a:off x="5512602" y="3490115"/>
            <a:ext cx="1377795" cy="1377795"/>
          </a:xfrm>
          <a:prstGeom prst="rect">
            <a:avLst/>
          </a:prstGeom>
          <a:solidFill>
            <a:srgbClr val="FCE3DC"/>
          </a:solidFill>
          <a:ln>
            <a:noFill/>
          </a:ln>
          <a:effectLst/>
        </p:spPr>
        <p:txBody>
          <a:bodyPr wrap="none" lIns="0" tIns="0" rIns="0" bIns="0" anchor="ctr">
            <a:normAutofit/>
          </a:bodyPr>
          <a:lstStyle>
            <a:lvl1pPr>
              <a:defRPr sz="1300" b="1">
                <a:solidFill>
                  <a:srgbClr val="000000"/>
                </a:solidFill>
              </a:defRPr>
            </a:lvl1pPr>
            <a:lvl2pPr marL="742950" indent="-285750">
              <a:defRPr sz="1300" b="1">
                <a:solidFill>
                  <a:srgbClr val="000000"/>
                </a:solidFill>
              </a:defRPr>
            </a:lvl2pPr>
            <a:lvl3pPr marL="1143000" indent="-228600">
              <a:defRPr sz="1300" b="1">
                <a:solidFill>
                  <a:srgbClr val="000000"/>
                </a:solidFill>
              </a:defRPr>
            </a:lvl3pPr>
            <a:lvl4pPr marL="1600200" indent="-228600">
              <a:defRPr sz="1300" b="1">
                <a:solidFill>
                  <a:srgbClr val="000000"/>
                </a:solidFill>
              </a:defRPr>
            </a:lvl4pPr>
            <a:lvl5pPr marL="2057400" indent="-228600">
              <a:defRPr sz="1300" b="1">
                <a:solidFill>
                  <a:srgbClr val="000000"/>
                </a:solidFill>
              </a:defRPr>
            </a:lvl5pPr>
            <a:lvl6pPr marL="2514600" indent="-228600" eaLnBrk="0" fontAlgn="base" hangingPunct="0">
              <a:spcBef>
                <a:spcPct val="0"/>
              </a:spcBef>
              <a:spcAft>
                <a:spcPct val="0"/>
              </a:spcAft>
              <a:defRPr sz="1300" b="1">
                <a:solidFill>
                  <a:srgbClr val="000000"/>
                </a:solidFill>
              </a:defRPr>
            </a:lvl6pPr>
            <a:lvl7pPr marL="2971800" indent="-228600" eaLnBrk="0" fontAlgn="base" hangingPunct="0">
              <a:spcBef>
                <a:spcPct val="0"/>
              </a:spcBef>
              <a:spcAft>
                <a:spcPct val="0"/>
              </a:spcAft>
              <a:defRPr sz="1300" b="1">
                <a:solidFill>
                  <a:srgbClr val="000000"/>
                </a:solidFill>
              </a:defRPr>
            </a:lvl7pPr>
            <a:lvl8pPr marL="3429000" indent="-228600" eaLnBrk="0" fontAlgn="base" hangingPunct="0">
              <a:spcBef>
                <a:spcPct val="0"/>
              </a:spcBef>
              <a:spcAft>
                <a:spcPct val="0"/>
              </a:spcAft>
              <a:defRPr sz="1300" b="1">
                <a:solidFill>
                  <a:srgbClr val="000000"/>
                </a:solidFill>
              </a:defRPr>
            </a:lvl8pPr>
            <a:lvl9pPr marL="3886200" indent="-228600" eaLnBrk="0" fontAlgn="base" hangingPunct="0">
              <a:spcBef>
                <a:spcPct val="0"/>
              </a:spcBef>
              <a:spcAft>
                <a:spcPct val="0"/>
              </a:spcAft>
              <a:defRPr sz="1300" b="1">
                <a:solidFill>
                  <a:srgbClr val="000000"/>
                </a:solidFill>
              </a:defRPr>
            </a:lvl9pPr>
          </a:lstStyle>
          <a:p>
            <a:pPr algn="ctr"/>
            <a:endParaRPr lang="zh-CN" altLang="en-US" sz="2400" dirty="0">
              <a:solidFill>
                <a:schemeClr val="tx1"/>
              </a:solidFill>
              <a:latin typeface="思源黑体 Medium" panose="020B0600000000000000" pitchFamily="34" charset="-122"/>
              <a:ea typeface="思源黑体 Medium" panose="020B0600000000000000" pitchFamily="34" charset="-122"/>
            </a:endParaRPr>
          </a:p>
        </p:txBody>
      </p:sp>
      <p:sp>
        <p:nvSpPr>
          <p:cNvPr id="10" name="ïşľïḍè"/>
          <p:cNvSpPr txBox="1"/>
          <p:nvPr/>
        </p:nvSpPr>
        <p:spPr>
          <a:xfrm>
            <a:off x="8039510" y="2678265"/>
            <a:ext cx="3615353" cy="1376514"/>
          </a:xfrm>
          <a:prstGeom prst="rect">
            <a:avLst/>
          </a:prstGeom>
          <a:noFill/>
        </p:spPr>
        <p:txBody>
          <a:bodyPr wrap="square" lIns="90000" tIns="46800" rIns="90000" bIns="46800" rtlCol="0">
            <a:noAutofit/>
          </a:bodyPr>
          <a:lstStyle/>
          <a:p>
            <a:pPr>
              <a:lnSpc>
                <a:spcPct val="160000"/>
              </a:lnSpc>
            </a:pPr>
            <a:r>
              <a:rPr lang="zh-CN" altLang="en-US" sz="14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它为打击假冒伪劣、提高产品质量提供了有力的法律保障。质量不达标是长期以来我国经济发展的致命弱点，特别是食品和药品类的质量。</a:t>
            </a:r>
            <a:endParaRPr lang="zh-CN" altLang="en-US" sz="14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11" name="ïšḷidè"/>
          <p:cNvSpPr txBox="1"/>
          <p:nvPr/>
        </p:nvSpPr>
        <p:spPr>
          <a:xfrm>
            <a:off x="8061954" y="4755958"/>
            <a:ext cx="3615353" cy="661627"/>
          </a:xfrm>
          <a:prstGeom prst="rect">
            <a:avLst/>
          </a:prstGeom>
          <a:noFill/>
        </p:spPr>
        <p:txBody>
          <a:bodyPr wrap="square" lIns="90000" tIns="46800" rIns="90000" bIns="46800" rtlCol="0">
            <a:noAutofit/>
          </a:bodyPr>
          <a:lstStyle/>
          <a:p>
            <a:pPr>
              <a:lnSpc>
                <a:spcPct val="160000"/>
              </a:lnSpc>
            </a:pPr>
            <a:r>
              <a:rPr lang="zh-CN" altLang="en-US" sz="14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它还是维护市场秩序的一个重要手段。市场经济就是法制经济，社会主义市场经济体制的建立与完善必须有完备的法制来规范和保障，而消费者权益保护法就是适应社会主义市场经济的法律体系的一个重要组成部分。</a:t>
            </a:r>
            <a:endParaRPr lang="zh-CN" altLang="en-US" sz="14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cxnSp>
        <p:nvCxnSpPr>
          <p:cNvPr id="12" name="直接连接符 11"/>
          <p:cNvCxnSpPr/>
          <p:nvPr/>
        </p:nvCxnSpPr>
        <p:spPr>
          <a:xfrm>
            <a:off x="8100741" y="4578350"/>
            <a:ext cx="3492889" cy="0"/>
          </a:xfrm>
          <a:prstGeom prst="line">
            <a:avLst/>
          </a:prstGeom>
          <a:ln w="3175" cap="rnd">
            <a:solidFill>
              <a:srgbClr val="673B28"/>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123187" y="6590030"/>
            <a:ext cx="3492889" cy="0"/>
          </a:xfrm>
          <a:prstGeom prst="line">
            <a:avLst/>
          </a:prstGeom>
          <a:ln w="3175" cap="rnd">
            <a:solidFill>
              <a:srgbClr val="F0E0B8"/>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4" name="iSlïḑé"/>
          <p:cNvSpPr txBox="1"/>
          <p:nvPr/>
        </p:nvSpPr>
        <p:spPr>
          <a:xfrm>
            <a:off x="884554" y="3062610"/>
            <a:ext cx="3185896" cy="2334696"/>
          </a:xfrm>
          <a:prstGeom prst="rect">
            <a:avLst/>
          </a:prstGeom>
          <a:noFill/>
        </p:spPr>
        <p:txBody>
          <a:bodyPr wrap="square" lIns="90000" tIns="46800" rIns="90000" bIns="46800" rtlCol="0">
            <a:noAutofit/>
          </a:bodyPr>
          <a:lstStyle/>
          <a:p>
            <a:pPr>
              <a:lnSpc>
                <a:spcPct val="160000"/>
              </a:lnSpc>
            </a:pPr>
            <a:r>
              <a:rPr lang="zh-CN" altLang="en-US" sz="1400" b="1" dirty="0">
                <a:solidFill>
                  <a:schemeClr val="tx1"/>
                </a:solidFill>
                <a:latin typeface="思源黑体 Medium" panose="020B0600000000000000" pitchFamily="34" charset="-122"/>
                <a:ea typeface="思源黑体 Medium" panose="020B0600000000000000" pitchFamily="34" charset="-122"/>
              </a:rPr>
              <a:t>中华人民共和国消费者权益保护法的颁布与施行，是我国第一次以立法的形式全面确认消费者的权利。对保护消费者的权益，规范经营者的行为，维护社会经济秩序，促进社会主义市场经济健康发展具有十分重要的意义。</a:t>
            </a:r>
            <a:endParaRPr lang="zh-CN" altLang="en-US" sz="1400" b="1" dirty="0">
              <a:solidFill>
                <a:schemeClr val="tx1"/>
              </a:solidFill>
              <a:latin typeface="思源黑体 Medium" panose="020B0600000000000000" pitchFamily="34" charset="-122"/>
              <a:ea typeface="思源黑体 Medium" panose="020B0600000000000000" pitchFamily="34" charset="-122"/>
            </a:endParaRPr>
          </a:p>
        </p:txBody>
      </p:sp>
      <p:cxnSp>
        <p:nvCxnSpPr>
          <p:cNvPr id="15" name="直接连接符 14"/>
          <p:cNvCxnSpPr/>
          <p:nvPr/>
        </p:nvCxnSpPr>
        <p:spPr>
          <a:xfrm>
            <a:off x="778276" y="5858510"/>
            <a:ext cx="3492889" cy="0"/>
          </a:xfrm>
          <a:prstGeom prst="line">
            <a:avLst/>
          </a:prstGeom>
          <a:ln w="3175" cap="rnd">
            <a:solidFill>
              <a:srgbClr val="673B28"/>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6" name="ïšḻíďè"/>
          <p:cNvSpPr/>
          <p:nvPr/>
        </p:nvSpPr>
        <p:spPr>
          <a:xfrm>
            <a:off x="4505175" y="3968268"/>
            <a:ext cx="421488" cy="421486"/>
          </a:xfrm>
          <a:prstGeom prst="roundRect">
            <a:avLst>
              <a:gd name="adj" fmla="val 50000"/>
            </a:avLst>
          </a:prstGeom>
          <a:solidFill>
            <a:srgbClr val="FE9805"/>
          </a:solidFill>
          <a:ln w="57150" cap="flat">
            <a:noFill/>
            <a:miter lim="400000"/>
          </a:ln>
          <a:effectLst/>
        </p:spPr>
        <p:txBody>
          <a:bodyPr wrap="none" lIns="0" tIns="0" rIns="0" bIns="0" numCol="1"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sz="3200"/>
            </a:pPr>
            <a:r>
              <a:rPr lang="en-US" altLang="zh-CN" sz="1400" b="1" dirty="0">
                <a:solidFill>
                  <a:schemeClr val="tx1"/>
                </a:solidFill>
                <a:latin typeface="思源黑体 Medium" panose="020B0600000000000000" pitchFamily="34" charset="-122"/>
                <a:ea typeface="思源黑体 Medium" panose="020B0600000000000000" pitchFamily="34" charset="-122"/>
              </a:rPr>
              <a:t>1</a:t>
            </a:r>
            <a:endParaRPr lang="en-US" altLang="zh-CN" sz="1400" b="1" dirty="0">
              <a:solidFill>
                <a:schemeClr val="tx1"/>
              </a:solidFill>
              <a:latin typeface="思源黑体 Medium" panose="020B0600000000000000" pitchFamily="34" charset="-122"/>
              <a:ea typeface="思源黑体 Medium" panose="020B0600000000000000" pitchFamily="34" charset="-122"/>
            </a:endParaRPr>
          </a:p>
        </p:txBody>
      </p:sp>
      <p:sp>
        <p:nvSpPr>
          <p:cNvPr id="17" name="ïṥliḓé"/>
          <p:cNvSpPr/>
          <p:nvPr/>
        </p:nvSpPr>
        <p:spPr>
          <a:xfrm>
            <a:off x="7476197" y="2945036"/>
            <a:ext cx="421488" cy="421486"/>
          </a:xfrm>
          <a:prstGeom prst="roundRect">
            <a:avLst>
              <a:gd name="adj" fmla="val 50000"/>
            </a:avLst>
          </a:prstGeom>
          <a:solidFill>
            <a:srgbClr val="673B28"/>
          </a:solidFill>
          <a:ln w="57150" cap="flat">
            <a:noFill/>
            <a:miter lim="400000"/>
          </a:ln>
          <a:effectLst/>
        </p:spPr>
        <p:txBody>
          <a:bodyPr wrap="none" lIns="0" tIns="0" rIns="0" bIns="0" numCol="1"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sz="3200"/>
            </a:pPr>
            <a:r>
              <a:rPr lang="en-US" altLang="zh-CN" sz="1400" b="1" dirty="0">
                <a:solidFill>
                  <a:schemeClr val="tx1"/>
                </a:solidFill>
                <a:latin typeface="思源黑体 Medium" panose="020B0600000000000000" pitchFamily="34" charset="-122"/>
                <a:ea typeface="思源黑体 Medium" panose="020B0600000000000000" pitchFamily="34" charset="-122"/>
              </a:rPr>
              <a:t>2</a:t>
            </a:r>
            <a:endParaRPr lang="en-US" altLang="zh-CN" sz="1400" b="1" dirty="0">
              <a:solidFill>
                <a:schemeClr val="tx1"/>
              </a:solidFill>
              <a:latin typeface="思源黑体 Medium" panose="020B0600000000000000" pitchFamily="34" charset="-122"/>
              <a:ea typeface="思源黑体 Medium" panose="020B0600000000000000" pitchFamily="34" charset="-122"/>
            </a:endParaRPr>
          </a:p>
        </p:txBody>
      </p:sp>
      <p:sp>
        <p:nvSpPr>
          <p:cNvPr id="18" name="íS1íḍe"/>
          <p:cNvSpPr/>
          <p:nvPr/>
        </p:nvSpPr>
        <p:spPr>
          <a:xfrm>
            <a:off x="7476197" y="4827424"/>
            <a:ext cx="421488" cy="421486"/>
          </a:xfrm>
          <a:prstGeom prst="roundRect">
            <a:avLst>
              <a:gd name="adj" fmla="val 50000"/>
            </a:avLst>
          </a:prstGeom>
          <a:solidFill>
            <a:srgbClr val="673B28"/>
          </a:solidFill>
          <a:ln w="57150" cap="flat">
            <a:noFill/>
            <a:miter lim="400000"/>
          </a:ln>
          <a:effectLst/>
        </p:spPr>
        <p:txBody>
          <a:bodyPr wrap="none" lIns="0" tIns="0" rIns="0" bIns="0" numCol="1"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sz="3200"/>
            </a:pPr>
            <a:r>
              <a:rPr lang="en-US" altLang="zh-CN" sz="1400" b="1" dirty="0">
                <a:solidFill>
                  <a:schemeClr val="tx1"/>
                </a:solidFill>
                <a:latin typeface="思源黑体 Medium" panose="020B0600000000000000" pitchFamily="34" charset="-122"/>
                <a:ea typeface="思源黑体 Medium" panose="020B0600000000000000" pitchFamily="34" charset="-122"/>
              </a:rPr>
              <a:t>3</a:t>
            </a:r>
            <a:endParaRPr lang="en-US" altLang="zh-CN" sz="1400" b="1" dirty="0">
              <a:solidFill>
                <a:schemeClr val="tx1"/>
              </a:solidFill>
              <a:latin typeface="思源黑体 Medium" panose="020B0600000000000000" pitchFamily="34" charset="-122"/>
              <a:ea typeface="思源黑体 Medium" panose="020B0600000000000000" pitchFamily="34" charset="-122"/>
            </a:endParaRPr>
          </a:p>
        </p:txBody>
      </p:sp>
      <p:sp>
        <p:nvSpPr>
          <p:cNvPr id="3" name="椭圆 39"/>
          <p:cNvSpPr/>
          <p:nvPr/>
        </p:nvSpPr>
        <p:spPr>
          <a:xfrm>
            <a:off x="5794574" y="3827496"/>
            <a:ext cx="861554" cy="804924"/>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chemeClr val="tx1"/>
              </a:solidFill>
            </a:endParaRPr>
          </a:p>
        </p:txBody>
      </p:sp>
      <p:sp>
        <p:nvSpPr>
          <p:cNvPr id="20" name="文本框 19"/>
          <p:cNvSpPr txBox="1"/>
          <p:nvPr/>
        </p:nvSpPr>
        <p:spPr>
          <a:xfrm>
            <a:off x="3968205" y="1297392"/>
            <a:ext cx="4465903" cy="521970"/>
          </a:xfrm>
          <a:prstGeom prst="rect">
            <a:avLst/>
          </a:prstGeom>
          <a:noFill/>
        </p:spPr>
        <p:txBody>
          <a:bodyPr wrap="square" rtlCol="0">
            <a:spAutoFit/>
          </a:bodyPr>
          <a:lstStyle/>
          <a:p>
            <a:r>
              <a:rPr lang="zh-CN" altLang="en-US" sz="2800" kern="0" spc="150" dirty="0">
                <a:solidFill>
                  <a:srgbClr val="673B28"/>
                </a:solidFill>
                <a:latin typeface="汉仪雅酷黑 75W" panose="020B0804020202020204" charset="-122"/>
                <a:ea typeface="汉仪雅酷黑 75W" panose="020B0804020202020204" charset="-122"/>
                <a:cs typeface="+mn-ea"/>
              </a:rPr>
              <a:t>消费者权益法作用和意义</a:t>
            </a:r>
            <a:endParaRPr lang="zh-CN" altLang="en-US" sz="2800" kern="0" spc="150" dirty="0">
              <a:solidFill>
                <a:srgbClr val="673B28"/>
              </a:solidFill>
              <a:latin typeface="汉仪雅酷黑 75W" panose="020B0804020202020204" charset="-122"/>
              <a:ea typeface="汉仪雅酷黑 75W" panose="020B0804020202020204" charset="-122"/>
              <a:cs typeface="+mn-ea"/>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4"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5"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圆角矩形 5"/>
          <p:cNvSpPr/>
          <p:nvPr/>
        </p:nvSpPr>
        <p:spPr>
          <a:xfrm>
            <a:off x="1132611" y="1994471"/>
            <a:ext cx="2089773" cy="4276168"/>
          </a:xfrm>
          <a:prstGeom prst="roundRect">
            <a:avLst>
              <a:gd name="adj" fmla="val 50000"/>
            </a:avLst>
          </a:prstGeom>
          <a:solidFill>
            <a:srgbClr val="673B28"/>
          </a:solidFill>
          <a:ln>
            <a:solidFill>
              <a:srgbClr val="F0E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5" name="圆角矩形 6"/>
          <p:cNvSpPr/>
          <p:nvPr>
            <p:custDataLst>
              <p:tags r:id="rId1"/>
            </p:custDataLst>
          </p:nvPr>
        </p:nvSpPr>
        <p:spPr>
          <a:xfrm flipV="1">
            <a:off x="3697677" y="1994471"/>
            <a:ext cx="2089773" cy="4276168"/>
          </a:xfrm>
          <a:prstGeom prst="roundRect">
            <a:avLst>
              <a:gd name="adj" fmla="val 50000"/>
            </a:avLst>
          </a:prstGeom>
          <a:solidFill>
            <a:srgbClr val="FE9805"/>
          </a:solidFill>
          <a:ln>
            <a:solidFill>
              <a:srgbClr val="F0E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2" name="圆角矩形 7"/>
          <p:cNvSpPr/>
          <p:nvPr>
            <p:custDataLst>
              <p:tags r:id="rId2"/>
            </p:custDataLst>
          </p:nvPr>
        </p:nvSpPr>
        <p:spPr>
          <a:xfrm>
            <a:off x="6262743" y="1994471"/>
            <a:ext cx="2089773" cy="4276168"/>
          </a:xfrm>
          <a:prstGeom prst="roundRect">
            <a:avLst>
              <a:gd name="adj" fmla="val 50000"/>
            </a:avLst>
          </a:prstGeom>
          <a:solidFill>
            <a:srgbClr val="673B28"/>
          </a:solidFill>
          <a:ln>
            <a:solidFill>
              <a:srgbClr val="F0E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8" name="圆角矩形 8"/>
          <p:cNvSpPr/>
          <p:nvPr>
            <p:custDataLst>
              <p:tags r:id="rId3"/>
            </p:custDataLst>
          </p:nvPr>
        </p:nvSpPr>
        <p:spPr>
          <a:xfrm flipV="1">
            <a:off x="8827809" y="1994471"/>
            <a:ext cx="2089773" cy="4276168"/>
          </a:xfrm>
          <a:prstGeom prst="roundRect">
            <a:avLst>
              <a:gd name="adj" fmla="val 50000"/>
            </a:avLst>
          </a:prstGeom>
          <a:solidFill>
            <a:schemeClr val="accent4"/>
          </a:solidFill>
          <a:ln>
            <a:solidFill>
              <a:srgbClr val="F0E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9" name="矩形 8"/>
          <p:cNvSpPr/>
          <p:nvPr>
            <p:custDataLst>
              <p:tags r:id="rId4"/>
            </p:custDataLst>
          </p:nvPr>
        </p:nvSpPr>
        <p:spPr>
          <a:xfrm>
            <a:off x="6170671" y="3612418"/>
            <a:ext cx="2353034" cy="1384995"/>
          </a:xfrm>
          <a:prstGeom prst="rect">
            <a:avLst/>
          </a:prstGeom>
          <a:noFill/>
        </p:spPr>
        <p:txBody>
          <a:bodyPr wrap="square" rtlCol="0">
            <a:spAutoFit/>
          </a:bodyPr>
          <a:lstStyle/>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食品管理法</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食品安全法</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药品管理法</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化妆标识品管理规定</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p:txBody>
      </p:sp>
      <p:sp>
        <p:nvSpPr>
          <p:cNvPr id="10" name="矩形 9"/>
          <p:cNvSpPr/>
          <p:nvPr>
            <p:custDataLst>
              <p:tags r:id="rId5"/>
            </p:custDataLst>
          </p:nvPr>
        </p:nvSpPr>
        <p:spPr>
          <a:xfrm>
            <a:off x="3860050" y="3612418"/>
            <a:ext cx="1765025" cy="738664"/>
          </a:xfrm>
          <a:prstGeom prst="rect">
            <a:avLst/>
          </a:prstGeom>
          <a:noFill/>
        </p:spPr>
        <p:txBody>
          <a:bodyPr wrap="square" rtlCol="0">
            <a:spAutoFit/>
          </a:bodyPr>
          <a:lstStyle/>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计量法</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价格法</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p:txBody>
      </p:sp>
      <p:sp>
        <p:nvSpPr>
          <p:cNvPr id="11" name="矩形 10"/>
          <p:cNvSpPr/>
          <p:nvPr>
            <p:custDataLst>
              <p:tags r:id="rId6"/>
            </p:custDataLst>
          </p:nvPr>
        </p:nvSpPr>
        <p:spPr>
          <a:xfrm>
            <a:off x="8702348" y="3612418"/>
            <a:ext cx="2363134" cy="2031325"/>
          </a:xfrm>
          <a:prstGeom prst="rect">
            <a:avLst/>
          </a:prstGeom>
          <a:noFill/>
        </p:spPr>
        <p:txBody>
          <a:bodyPr wrap="square" rtlCol="0">
            <a:spAutoFit/>
          </a:bodyPr>
          <a:lstStyle/>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产品质量法</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进出口检验法</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国家标准管理办法</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行业标准管理办法</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企业标准管理办法</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a:p>
            <a:pPr algn="ctr">
              <a:lnSpc>
                <a:spcPct val="150000"/>
              </a:lnSpc>
            </a:pPr>
            <a:r>
              <a:rPr lang="en-US" altLang="zh-CN" sz="1400" b="1" dirty="0">
                <a:solidFill>
                  <a:schemeClr val="bg1"/>
                </a:solidFill>
                <a:latin typeface="思源黑体 Medium" panose="020B0600000000000000" pitchFamily="34" charset="-122"/>
                <a:ea typeface="思源黑体 Medium" panose="020B0600000000000000" pitchFamily="34" charset="-122"/>
              </a:rPr>
              <a:t>《</a:t>
            </a:r>
            <a:r>
              <a:rPr lang="zh-CN" altLang="en-US" sz="1400" b="1" dirty="0">
                <a:solidFill>
                  <a:schemeClr val="bg1"/>
                </a:solidFill>
                <a:latin typeface="思源黑体 Medium" panose="020B0600000000000000" pitchFamily="34" charset="-122"/>
                <a:ea typeface="思源黑体 Medium" panose="020B0600000000000000" pitchFamily="34" charset="-122"/>
              </a:rPr>
              <a:t>产品质量管理条例</a:t>
            </a:r>
            <a:r>
              <a:rPr lang="en-US" altLang="zh-CN" sz="1400" b="1" dirty="0">
                <a:solidFill>
                  <a:schemeClr val="bg1"/>
                </a:solidFill>
                <a:latin typeface="思源黑体 Medium" panose="020B0600000000000000" pitchFamily="34" charset="-122"/>
                <a:ea typeface="思源黑体 Medium" panose="020B0600000000000000" pitchFamily="34" charset="-122"/>
              </a:rPr>
              <a:t>》</a:t>
            </a:r>
            <a:endParaRPr lang="en-US" altLang="zh-CN" sz="1400" b="1" dirty="0">
              <a:solidFill>
                <a:schemeClr val="bg1"/>
              </a:solidFill>
              <a:latin typeface="思源黑体 Medium" panose="020B0600000000000000" pitchFamily="34" charset="-122"/>
              <a:ea typeface="思源黑体 Medium" panose="020B0600000000000000" pitchFamily="34" charset="-122"/>
            </a:endParaRPr>
          </a:p>
        </p:txBody>
      </p:sp>
      <p:sp>
        <p:nvSpPr>
          <p:cNvPr id="12" name="矩形 11"/>
          <p:cNvSpPr/>
          <p:nvPr>
            <p:custDataLst>
              <p:tags r:id="rId7"/>
            </p:custDataLst>
          </p:nvPr>
        </p:nvSpPr>
        <p:spPr>
          <a:xfrm>
            <a:off x="3502742" y="1438768"/>
            <a:ext cx="2650023" cy="39658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solidFill>
                <a:latin typeface="思源黑体 Medium" panose="020B0600000000000000" pitchFamily="34" charset="-122"/>
                <a:ea typeface="思源黑体 Medium" panose="020B0600000000000000" pitchFamily="34" charset="-122"/>
              </a:rPr>
              <a:t>公平交易的法律</a:t>
            </a:r>
            <a:endParaRPr lang="zh-CN" altLang="en-US" b="1" dirty="0">
              <a:solidFill>
                <a:schemeClr val="tx1"/>
              </a:solidFill>
              <a:latin typeface="思源黑体 Medium" panose="020B0600000000000000" pitchFamily="34" charset="-122"/>
              <a:ea typeface="思源黑体 Medium" panose="020B0600000000000000" pitchFamily="34" charset="-122"/>
            </a:endParaRPr>
          </a:p>
        </p:txBody>
      </p:sp>
      <p:sp>
        <p:nvSpPr>
          <p:cNvPr id="13" name="矩形 12"/>
          <p:cNvSpPr/>
          <p:nvPr>
            <p:custDataLst>
              <p:tags r:id="rId8"/>
            </p:custDataLst>
          </p:nvPr>
        </p:nvSpPr>
        <p:spPr>
          <a:xfrm>
            <a:off x="8523704" y="1438768"/>
            <a:ext cx="2650023" cy="39658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solidFill>
                <a:latin typeface="思源黑体 Medium" panose="020B0600000000000000" pitchFamily="34" charset="-122"/>
                <a:ea typeface="思源黑体 Medium" panose="020B0600000000000000" pitchFamily="34" charset="-122"/>
              </a:rPr>
              <a:t>产品质量方面的立法</a:t>
            </a:r>
            <a:endParaRPr lang="zh-CN" altLang="en-US" b="1" dirty="0">
              <a:solidFill>
                <a:schemeClr val="tx1"/>
              </a:solidFill>
              <a:latin typeface="思源黑体 Medium" panose="020B0600000000000000" pitchFamily="34" charset="-122"/>
              <a:ea typeface="思源黑体 Medium" panose="020B0600000000000000" pitchFamily="34" charset="-122"/>
            </a:endParaRPr>
          </a:p>
        </p:txBody>
      </p:sp>
      <p:sp>
        <p:nvSpPr>
          <p:cNvPr id="14" name="矩形 13"/>
          <p:cNvSpPr/>
          <p:nvPr/>
        </p:nvSpPr>
        <p:spPr>
          <a:xfrm>
            <a:off x="1171734" y="3612418"/>
            <a:ext cx="2050650" cy="175432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latin typeface="思源黑体 Medium" panose="020B0600000000000000" pitchFamily="34" charset="-122"/>
                <a:ea typeface="思源黑体 Medium" panose="020B0600000000000000" pitchFamily="34" charset="-122"/>
              </a:rPr>
              <a:t>广义的消费者权益保护法：泛指调整在保护消费者权益的过程中，各种法律规范的总称。 </a:t>
            </a:r>
            <a:endParaRPr lang="zh-CN" altLang="en-US" b="1" dirty="0">
              <a:solidFill>
                <a:schemeClr val="bg1"/>
              </a:solidFill>
              <a:latin typeface="思源黑体 Medium" panose="020B0600000000000000" pitchFamily="34" charset="-122"/>
              <a:ea typeface="思源黑体 Medium" panose="020B0600000000000000" pitchFamily="34" charset="-122"/>
            </a:endParaRPr>
          </a:p>
        </p:txBody>
      </p:sp>
      <p:sp>
        <p:nvSpPr>
          <p:cNvPr id="15" name="矩形 14"/>
          <p:cNvSpPr/>
          <p:nvPr>
            <p:custDataLst>
              <p:tags r:id="rId9"/>
            </p:custDataLst>
          </p:nvPr>
        </p:nvSpPr>
        <p:spPr>
          <a:xfrm>
            <a:off x="6216108" y="1493038"/>
            <a:ext cx="2262158" cy="39658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solidFill>
                <a:latin typeface="思源黑体 Medium" panose="020B0600000000000000" pitchFamily="34" charset="-122"/>
                <a:ea typeface="思源黑体 Medium" panose="020B0600000000000000" pitchFamily="34" charset="-122"/>
              </a:rPr>
              <a:t>安全保障方面的立法</a:t>
            </a:r>
            <a:endParaRPr lang="zh-CN" altLang="en-US" b="1" dirty="0">
              <a:solidFill>
                <a:schemeClr val="tx1"/>
              </a:solidFill>
              <a:latin typeface="思源黑体 Medium" panose="020B0600000000000000" pitchFamily="34" charset="-122"/>
              <a:ea typeface="思源黑体 Medium" panose="020B0600000000000000" pitchFamily="34" charset="-122"/>
            </a:endParaRPr>
          </a:p>
        </p:txBody>
      </p:sp>
      <p:sp>
        <p:nvSpPr>
          <p:cNvPr id="16" name="íṡļîḋê"/>
          <p:cNvSpPr/>
          <p:nvPr/>
        </p:nvSpPr>
        <p:spPr bwMode="auto">
          <a:xfrm>
            <a:off x="1686884" y="2717503"/>
            <a:ext cx="709058" cy="655996"/>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ln>
        </p:spPr>
        <p:txBody>
          <a:bodyPr wrap="square" lIns="91440" tIns="45720" rIns="91440" bIns="45720" anchor="ctr">
            <a:normAutofit/>
          </a:bodyPr>
          <a:lstStyle/>
          <a:p>
            <a:pPr algn="ctr"/>
            <a:endParaRPr>
              <a:solidFill>
                <a:srgbClr val="00B050"/>
              </a:solidFill>
              <a:latin typeface="思源黑体 Medium" panose="020B0600000000000000" pitchFamily="34" charset="-122"/>
              <a:ea typeface="思源黑体 Medium" panose="020B0600000000000000" pitchFamily="34" charset="-122"/>
            </a:endParaRPr>
          </a:p>
        </p:txBody>
      </p:sp>
      <p:grpSp>
        <p:nvGrpSpPr>
          <p:cNvPr id="17" name="组合 16"/>
          <p:cNvGrpSpPr/>
          <p:nvPr>
            <p:custDataLst>
              <p:tags r:id="rId10"/>
            </p:custDataLst>
          </p:nvPr>
        </p:nvGrpSpPr>
        <p:grpSpPr>
          <a:xfrm>
            <a:off x="9493186" y="2665991"/>
            <a:ext cx="759018" cy="759021"/>
            <a:chOff x="1802155" y="3265793"/>
            <a:chExt cx="476341" cy="476342"/>
          </a:xfrm>
          <a:solidFill>
            <a:schemeClr val="bg1"/>
          </a:solidFill>
        </p:grpSpPr>
        <p:sp>
          <p:nvSpPr>
            <p:cNvPr id="18" name="îSḻïdê"/>
            <p:cNvSpPr/>
            <p:nvPr>
              <p:custDataLst>
                <p:tags r:id="rId11"/>
              </p:custDataLst>
            </p:nvPr>
          </p:nvSpPr>
          <p:spPr bwMode="auto">
            <a:xfrm>
              <a:off x="1802155" y="3265793"/>
              <a:ext cx="476341" cy="475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16712" y="12177"/>
                  </a:moveTo>
                  <a:cubicBezTo>
                    <a:pt x="16247" y="12177"/>
                    <a:pt x="15748" y="12329"/>
                    <a:pt x="15257" y="12582"/>
                  </a:cubicBezTo>
                  <a:lnTo>
                    <a:pt x="9013" y="6331"/>
                  </a:lnTo>
                  <a:cubicBezTo>
                    <a:pt x="9263" y="5840"/>
                    <a:pt x="9413" y="5346"/>
                    <a:pt x="9413" y="4893"/>
                  </a:cubicBezTo>
                  <a:cubicBezTo>
                    <a:pt x="9413" y="2407"/>
                    <a:pt x="7052" y="0"/>
                    <a:pt x="4571" y="0"/>
                  </a:cubicBezTo>
                  <a:cubicBezTo>
                    <a:pt x="4555" y="0"/>
                    <a:pt x="4540" y="0"/>
                    <a:pt x="4525" y="0"/>
                  </a:cubicBezTo>
                  <a:cubicBezTo>
                    <a:pt x="4515" y="0"/>
                    <a:pt x="4233" y="287"/>
                    <a:pt x="4079" y="441"/>
                  </a:cubicBezTo>
                  <a:cubicBezTo>
                    <a:pt x="6081" y="2445"/>
                    <a:pt x="5916" y="2120"/>
                    <a:pt x="5916" y="3349"/>
                  </a:cubicBezTo>
                  <a:cubicBezTo>
                    <a:pt x="5916" y="4347"/>
                    <a:pt x="4320" y="5922"/>
                    <a:pt x="3346" y="5922"/>
                  </a:cubicBezTo>
                  <a:cubicBezTo>
                    <a:pt x="3132" y="5922"/>
                    <a:pt x="2966" y="5928"/>
                    <a:pt x="2828" y="5928"/>
                  </a:cubicBezTo>
                  <a:cubicBezTo>
                    <a:pt x="2150" y="5928"/>
                    <a:pt x="2140" y="5784"/>
                    <a:pt x="441" y="4083"/>
                  </a:cubicBezTo>
                  <a:cubicBezTo>
                    <a:pt x="282" y="4242"/>
                    <a:pt x="0" y="4520"/>
                    <a:pt x="0" y="4529"/>
                  </a:cubicBezTo>
                  <a:cubicBezTo>
                    <a:pt x="31" y="7031"/>
                    <a:pt x="2390" y="9422"/>
                    <a:pt x="4888" y="9422"/>
                  </a:cubicBezTo>
                  <a:cubicBezTo>
                    <a:pt x="5341" y="9422"/>
                    <a:pt x="5824" y="9278"/>
                    <a:pt x="6302" y="9038"/>
                  </a:cubicBezTo>
                  <a:lnTo>
                    <a:pt x="12567" y="15310"/>
                  </a:lnTo>
                  <a:cubicBezTo>
                    <a:pt x="12329" y="15787"/>
                    <a:pt x="12187" y="16267"/>
                    <a:pt x="12187" y="16706"/>
                  </a:cubicBezTo>
                  <a:cubicBezTo>
                    <a:pt x="12187" y="19193"/>
                    <a:pt x="14548" y="21600"/>
                    <a:pt x="17030" y="21600"/>
                  </a:cubicBezTo>
                  <a:cubicBezTo>
                    <a:pt x="17045" y="21600"/>
                    <a:pt x="17060" y="21600"/>
                    <a:pt x="17075" y="21600"/>
                  </a:cubicBezTo>
                  <a:cubicBezTo>
                    <a:pt x="17085" y="21600"/>
                    <a:pt x="17367" y="21313"/>
                    <a:pt x="17521" y="21159"/>
                  </a:cubicBezTo>
                  <a:cubicBezTo>
                    <a:pt x="15519" y="19155"/>
                    <a:pt x="15684" y="19480"/>
                    <a:pt x="15684" y="18251"/>
                  </a:cubicBezTo>
                  <a:cubicBezTo>
                    <a:pt x="15684" y="17253"/>
                    <a:pt x="17280" y="15678"/>
                    <a:pt x="18254" y="15678"/>
                  </a:cubicBezTo>
                  <a:cubicBezTo>
                    <a:pt x="18467" y="15678"/>
                    <a:pt x="18633" y="15672"/>
                    <a:pt x="18771" y="15672"/>
                  </a:cubicBezTo>
                  <a:cubicBezTo>
                    <a:pt x="19449" y="15672"/>
                    <a:pt x="19460" y="15816"/>
                    <a:pt x="21159" y="17517"/>
                  </a:cubicBezTo>
                  <a:cubicBezTo>
                    <a:pt x="21318" y="17358"/>
                    <a:pt x="21599" y="17080"/>
                    <a:pt x="21600" y="17071"/>
                  </a:cubicBezTo>
                  <a:cubicBezTo>
                    <a:pt x="21570" y="14569"/>
                    <a:pt x="19210" y="12177"/>
                    <a:pt x="16712" y="12177"/>
                  </a:cubicBezTo>
                  <a:close/>
                  <a:moveTo>
                    <a:pt x="16712" y="1217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p>
              <a:pPr algn="ctr"/>
              <a:endParaRPr>
                <a:solidFill>
                  <a:srgbClr val="00B050"/>
                </a:solidFill>
                <a:latin typeface="思源黑体 Medium" panose="020B0600000000000000" pitchFamily="34" charset="-122"/>
                <a:ea typeface="思源黑体 Medium" panose="020B0600000000000000" pitchFamily="34" charset="-122"/>
              </a:endParaRPr>
            </a:p>
          </p:txBody>
        </p:sp>
        <p:grpSp>
          <p:nvGrpSpPr>
            <p:cNvPr id="3" name="组合 2"/>
            <p:cNvGrpSpPr/>
            <p:nvPr/>
          </p:nvGrpSpPr>
          <p:grpSpPr>
            <a:xfrm>
              <a:off x="1802155" y="3265793"/>
              <a:ext cx="474682" cy="476342"/>
              <a:chOff x="1802155" y="3265793"/>
              <a:chExt cx="474682" cy="476342"/>
            </a:xfrm>
            <a:grpFill/>
          </p:grpSpPr>
          <p:grpSp>
            <p:nvGrpSpPr>
              <p:cNvPr id="20" name="组合 19"/>
              <p:cNvGrpSpPr/>
              <p:nvPr/>
            </p:nvGrpSpPr>
            <p:grpSpPr>
              <a:xfrm>
                <a:off x="1802155" y="3351949"/>
                <a:ext cx="391014" cy="390186"/>
                <a:chOff x="1802155" y="3351949"/>
                <a:chExt cx="391014" cy="390186"/>
              </a:xfrm>
              <a:grpFill/>
            </p:grpSpPr>
            <p:sp>
              <p:nvSpPr>
                <p:cNvPr id="22" name="íSḷïdè"/>
                <p:cNvSpPr/>
                <p:nvPr>
                  <p:custDataLst>
                    <p:tags r:id="rId12"/>
                  </p:custDataLst>
                </p:nvPr>
              </p:nvSpPr>
              <p:spPr bwMode="auto">
                <a:xfrm>
                  <a:off x="1802155" y="3511006"/>
                  <a:ext cx="231129" cy="2311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16948" y="3429"/>
                      </a:moveTo>
                      <a:lnTo>
                        <a:pt x="9450" y="10928"/>
                      </a:lnTo>
                      <a:lnTo>
                        <a:pt x="8117" y="9596"/>
                      </a:lnTo>
                      <a:lnTo>
                        <a:pt x="15616" y="2098"/>
                      </a:lnTo>
                      <a:lnTo>
                        <a:pt x="13520" y="0"/>
                      </a:lnTo>
                      <a:lnTo>
                        <a:pt x="3894" y="9626"/>
                      </a:lnTo>
                      <a:lnTo>
                        <a:pt x="3890" y="9626"/>
                      </a:lnTo>
                      <a:lnTo>
                        <a:pt x="3890" y="9630"/>
                      </a:lnTo>
                      <a:lnTo>
                        <a:pt x="3889" y="9630"/>
                      </a:lnTo>
                      <a:lnTo>
                        <a:pt x="3890" y="9630"/>
                      </a:lnTo>
                      <a:lnTo>
                        <a:pt x="0" y="21600"/>
                      </a:lnTo>
                      <a:lnTo>
                        <a:pt x="11971" y="17712"/>
                      </a:lnTo>
                      <a:lnTo>
                        <a:pt x="11972" y="17712"/>
                      </a:lnTo>
                      <a:lnTo>
                        <a:pt x="11975" y="17711"/>
                      </a:lnTo>
                      <a:lnTo>
                        <a:pt x="11975" y="17709"/>
                      </a:lnTo>
                      <a:lnTo>
                        <a:pt x="21600" y="8083"/>
                      </a:lnTo>
                      <a:lnTo>
                        <a:pt x="16948" y="3429"/>
                      </a:lnTo>
                      <a:close/>
                      <a:moveTo>
                        <a:pt x="16948" y="342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p>
                  <a:pPr algn="ctr"/>
                  <a:endParaRPr>
                    <a:solidFill>
                      <a:srgbClr val="00B050"/>
                    </a:solidFill>
                    <a:latin typeface="思源黑体 Medium" panose="020B0600000000000000" pitchFamily="34" charset="-122"/>
                    <a:ea typeface="思源黑体 Medium" panose="020B0600000000000000" pitchFamily="34" charset="-122"/>
                  </a:endParaRPr>
                </a:p>
              </p:txBody>
            </p:sp>
            <p:sp>
              <p:nvSpPr>
                <p:cNvPr id="23" name="i$ļiḋè"/>
                <p:cNvSpPr/>
                <p:nvPr>
                  <p:custDataLst>
                    <p:tags r:id="rId13"/>
                  </p:custDataLst>
                </p:nvPr>
              </p:nvSpPr>
              <p:spPr bwMode="auto">
                <a:xfrm>
                  <a:off x="2047367" y="3351949"/>
                  <a:ext cx="145802" cy="14580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3324" y="12115"/>
                      </a:moveTo>
                      <a:lnTo>
                        <a:pt x="8825" y="6614"/>
                      </a:lnTo>
                      <a:lnTo>
                        <a:pt x="10935" y="8723"/>
                      </a:lnTo>
                      <a:lnTo>
                        <a:pt x="5434" y="14225"/>
                      </a:lnTo>
                      <a:lnTo>
                        <a:pt x="12808" y="21600"/>
                      </a:lnTo>
                      <a:lnTo>
                        <a:pt x="21600" y="12807"/>
                      </a:lnTo>
                      <a:lnTo>
                        <a:pt x="8790" y="0"/>
                      </a:lnTo>
                      <a:lnTo>
                        <a:pt x="0" y="8791"/>
                      </a:lnTo>
                      <a:lnTo>
                        <a:pt x="3324" y="12115"/>
                      </a:lnTo>
                      <a:close/>
                      <a:moveTo>
                        <a:pt x="3324" y="1211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62500" lnSpcReduction="20000"/>
                </a:bodyPr>
                <a:lstStyle/>
                <a:p>
                  <a:pPr algn="ctr"/>
                  <a:endParaRPr>
                    <a:solidFill>
                      <a:srgbClr val="00B050"/>
                    </a:solidFill>
                    <a:latin typeface="思源黑体 Medium" panose="020B0600000000000000" pitchFamily="34" charset="-122"/>
                    <a:ea typeface="思源黑体 Medium" panose="020B0600000000000000" pitchFamily="34" charset="-122"/>
                  </a:endParaRPr>
                </a:p>
              </p:txBody>
            </p:sp>
          </p:grpSp>
          <p:sp>
            <p:nvSpPr>
              <p:cNvPr id="21" name="ïṧ1ïḍé"/>
              <p:cNvSpPr/>
              <p:nvPr>
                <p:custDataLst>
                  <p:tags r:id="rId14"/>
                </p:custDataLst>
              </p:nvPr>
            </p:nvSpPr>
            <p:spPr bwMode="auto">
              <a:xfrm>
                <a:off x="2133521" y="3265793"/>
                <a:ext cx="143316" cy="14331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8576"/>
                    </a:moveTo>
                    <a:lnTo>
                      <a:pt x="8573" y="0"/>
                    </a:lnTo>
                    <a:lnTo>
                      <a:pt x="21600" y="13024"/>
                    </a:lnTo>
                    <a:lnTo>
                      <a:pt x="13027" y="21600"/>
                    </a:lnTo>
                    <a:lnTo>
                      <a:pt x="0" y="8576"/>
                    </a:lnTo>
                    <a:close/>
                    <a:moveTo>
                      <a:pt x="0" y="857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62500" lnSpcReduction="20000"/>
              </a:bodyPr>
              <a:lstStyle/>
              <a:p>
                <a:pPr algn="ctr"/>
                <a:endParaRPr>
                  <a:solidFill>
                    <a:srgbClr val="00B050"/>
                  </a:solidFill>
                  <a:latin typeface="思源黑体 Medium" panose="020B0600000000000000" pitchFamily="34" charset="-122"/>
                  <a:ea typeface="思源黑体 Medium" panose="020B0600000000000000" pitchFamily="34" charset="-122"/>
                </a:endParaRPr>
              </a:p>
            </p:txBody>
          </p:sp>
        </p:grpSp>
      </p:grpSp>
      <p:sp>
        <p:nvSpPr>
          <p:cNvPr id="24" name="iṣḷïḋé"/>
          <p:cNvSpPr/>
          <p:nvPr>
            <p:custDataLst>
              <p:tags r:id="rId15"/>
            </p:custDataLst>
          </p:nvPr>
        </p:nvSpPr>
        <p:spPr bwMode="auto">
          <a:xfrm>
            <a:off x="6966771" y="2709971"/>
            <a:ext cx="760832" cy="671060"/>
          </a:xfrm>
          <a:custGeom>
            <a:avLst/>
            <a:gdLst>
              <a:gd name="connsiteX0" fmla="*/ 202564 w 607639"/>
              <a:gd name="connsiteY0" fmla="*/ 444915 h 535944"/>
              <a:gd name="connsiteX1" fmla="*/ 405075 w 607639"/>
              <a:gd name="connsiteY1" fmla="*/ 444915 h 535944"/>
              <a:gd name="connsiteX2" fmla="*/ 415223 w 607639"/>
              <a:gd name="connsiteY2" fmla="*/ 455049 h 535944"/>
              <a:gd name="connsiteX3" fmla="*/ 455725 w 607639"/>
              <a:gd name="connsiteY3" fmla="*/ 515765 h 535944"/>
              <a:gd name="connsiteX4" fmla="*/ 465873 w 607639"/>
              <a:gd name="connsiteY4" fmla="*/ 525899 h 535944"/>
              <a:gd name="connsiteX5" fmla="*/ 455725 w 607639"/>
              <a:gd name="connsiteY5" fmla="*/ 535944 h 535944"/>
              <a:gd name="connsiteX6" fmla="*/ 151914 w 607639"/>
              <a:gd name="connsiteY6" fmla="*/ 535944 h 535944"/>
              <a:gd name="connsiteX7" fmla="*/ 141766 w 607639"/>
              <a:gd name="connsiteY7" fmla="*/ 525899 h 535944"/>
              <a:gd name="connsiteX8" fmla="*/ 151914 w 607639"/>
              <a:gd name="connsiteY8" fmla="*/ 515765 h 535944"/>
              <a:gd name="connsiteX9" fmla="*/ 192416 w 607639"/>
              <a:gd name="connsiteY9" fmla="*/ 455049 h 535944"/>
              <a:gd name="connsiteX10" fmla="*/ 202564 w 607639"/>
              <a:gd name="connsiteY10" fmla="*/ 444915 h 535944"/>
              <a:gd name="connsiteX11" fmla="*/ 70815 w 607639"/>
              <a:gd name="connsiteY11" fmla="*/ 60686 h 535944"/>
              <a:gd name="connsiteX12" fmla="*/ 536665 w 607639"/>
              <a:gd name="connsiteY12" fmla="*/ 60686 h 535944"/>
              <a:gd name="connsiteX13" fmla="*/ 546812 w 607639"/>
              <a:gd name="connsiteY13" fmla="*/ 70819 h 535944"/>
              <a:gd name="connsiteX14" fmla="*/ 546812 w 607639"/>
              <a:gd name="connsiteY14" fmla="*/ 353914 h 535944"/>
              <a:gd name="connsiteX15" fmla="*/ 536665 w 607639"/>
              <a:gd name="connsiteY15" fmla="*/ 364047 h 535944"/>
              <a:gd name="connsiteX16" fmla="*/ 70815 w 607639"/>
              <a:gd name="connsiteY16" fmla="*/ 364047 h 535944"/>
              <a:gd name="connsiteX17" fmla="*/ 60757 w 607639"/>
              <a:gd name="connsiteY17" fmla="*/ 353914 h 535944"/>
              <a:gd name="connsiteX18" fmla="*/ 60757 w 607639"/>
              <a:gd name="connsiteY18" fmla="*/ 70819 h 535944"/>
              <a:gd name="connsiteX19" fmla="*/ 70815 w 607639"/>
              <a:gd name="connsiteY19" fmla="*/ 60686 h 535944"/>
              <a:gd name="connsiteX20" fmla="*/ 50644 w 607639"/>
              <a:gd name="connsiteY20" fmla="*/ 40438 h 535944"/>
              <a:gd name="connsiteX21" fmla="*/ 40497 w 607639"/>
              <a:gd name="connsiteY21" fmla="*/ 50570 h 535944"/>
              <a:gd name="connsiteX22" fmla="*/ 40497 w 607639"/>
              <a:gd name="connsiteY22" fmla="*/ 374163 h 535944"/>
              <a:gd name="connsiteX23" fmla="*/ 50644 w 607639"/>
              <a:gd name="connsiteY23" fmla="*/ 384295 h 535944"/>
              <a:gd name="connsiteX24" fmla="*/ 556995 w 607639"/>
              <a:gd name="connsiteY24" fmla="*/ 384295 h 535944"/>
              <a:gd name="connsiteX25" fmla="*/ 567142 w 607639"/>
              <a:gd name="connsiteY25" fmla="*/ 374163 h 535944"/>
              <a:gd name="connsiteX26" fmla="*/ 567142 w 607639"/>
              <a:gd name="connsiteY26" fmla="*/ 50570 h 535944"/>
              <a:gd name="connsiteX27" fmla="*/ 556995 w 607639"/>
              <a:gd name="connsiteY27" fmla="*/ 40438 h 535944"/>
              <a:gd name="connsiteX28" fmla="*/ 10147 w 607639"/>
              <a:gd name="connsiteY28" fmla="*/ 0 h 535944"/>
              <a:gd name="connsiteX29" fmla="*/ 597492 w 607639"/>
              <a:gd name="connsiteY29" fmla="*/ 0 h 535944"/>
              <a:gd name="connsiteX30" fmla="*/ 607639 w 607639"/>
              <a:gd name="connsiteY30" fmla="*/ 10132 h 535944"/>
              <a:gd name="connsiteX31" fmla="*/ 607639 w 607639"/>
              <a:gd name="connsiteY31" fmla="*/ 414601 h 535944"/>
              <a:gd name="connsiteX32" fmla="*/ 597492 w 607639"/>
              <a:gd name="connsiteY32" fmla="*/ 424733 h 535944"/>
              <a:gd name="connsiteX33" fmla="*/ 10147 w 607639"/>
              <a:gd name="connsiteY33" fmla="*/ 424733 h 535944"/>
              <a:gd name="connsiteX34" fmla="*/ 0 w 607639"/>
              <a:gd name="connsiteY34" fmla="*/ 414601 h 535944"/>
              <a:gd name="connsiteX35" fmla="*/ 0 w 607639"/>
              <a:gd name="connsiteY35" fmla="*/ 10132 h 535944"/>
              <a:gd name="connsiteX36" fmla="*/ 10147 w 607639"/>
              <a:gd name="connsiteY36" fmla="*/ 0 h 5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35944">
                <a:moveTo>
                  <a:pt x="202564" y="444915"/>
                </a:moveTo>
                <a:lnTo>
                  <a:pt x="405075" y="444915"/>
                </a:lnTo>
                <a:cubicBezTo>
                  <a:pt x="410683" y="444915"/>
                  <a:pt x="415223" y="449449"/>
                  <a:pt x="415223" y="455049"/>
                </a:cubicBezTo>
                <a:cubicBezTo>
                  <a:pt x="415223" y="487940"/>
                  <a:pt x="433738" y="515765"/>
                  <a:pt x="455725" y="515765"/>
                </a:cubicBezTo>
                <a:cubicBezTo>
                  <a:pt x="461333" y="515765"/>
                  <a:pt x="465873" y="520298"/>
                  <a:pt x="465873" y="525899"/>
                </a:cubicBezTo>
                <a:cubicBezTo>
                  <a:pt x="465873" y="531499"/>
                  <a:pt x="461333" y="535944"/>
                  <a:pt x="455725" y="535944"/>
                </a:cubicBezTo>
                <a:lnTo>
                  <a:pt x="151914" y="535944"/>
                </a:lnTo>
                <a:cubicBezTo>
                  <a:pt x="146306" y="535944"/>
                  <a:pt x="141766" y="531499"/>
                  <a:pt x="141766" y="525899"/>
                </a:cubicBezTo>
                <a:cubicBezTo>
                  <a:pt x="141766" y="520298"/>
                  <a:pt x="146306" y="515765"/>
                  <a:pt x="151914" y="515765"/>
                </a:cubicBezTo>
                <a:cubicBezTo>
                  <a:pt x="173812" y="515765"/>
                  <a:pt x="192416" y="487940"/>
                  <a:pt x="192416" y="455049"/>
                </a:cubicBezTo>
                <a:cubicBezTo>
                  <a:pt x="192416" y="449449"/>
                  <a:pt x="196956" y="444915"/>
                  <a:pt x="202564" y="444915"/>
                </a:cubicBezTo>
                <a:close/>
                <a:moveTo>
                  <a:pt x="70815" y="60686"/>
                </a:moveTo>
                <a:lnTo>
                  <a:pt x="536665" y="60686"/>
                </a:lnTo>
                <a:cubicBezTo>
                  <a:pt x="542273" y="60686"/>
                  <a:pt x="546812" y="65219"/>
                  <a:pt x="546812" y="70819"/>
                </a:cubicBezTo>
                <a:lnTo>
                  <a:pt x="546812" y="353914"/>
                </a:lnTo>
                <a:cubicBezTo>
                  <a:pt x="546812" y="359514"/>
                  <a:pt x="542273" y="364047"/>
                  <a:pt x="536665" y="364047"/>
                </a:cubicBezTo>
                <a:lnTo>
                  <a:pt x="70815" y="364047"/>
                </a:lnTo>
                <a:cubicBezTo>
                  <a:pt x="65296" y="364047"/>
                  <a:pt x="60757" y="359514"/>
                  <a:pt x="60757" y="353914"/>
                </a:cubicBezTo>
                <a:lnTo>
                  <a:pt x="60757" y="70819"/>
                </a:lnTo>
                <a:cubicBezTo>
                  <a:pt x="60757" y="65219"/>
                  <a:pt x="65296" y="60686"/>
                  <a:pt x="70815" y="60686"/>
                </a:cubicBezTo>
                <a:close/>
                <a:moveTo>
                  <a:pt x="50644" y="40438"/>
                </a:moveTo>
                <a:cubicBezTo>
                  <a:pt x="45037" y="40438"/>
                  <a:pt x="40497" y="44971"/>
                  <a:pt x="40497" y="50570"/>
                </a:cubicBezTo>
                <a:lnTo>
                  <a:pt x="40497" y="374163"/>
                </a:lnTo>
                <a:cubicBezTo>
                  <a:pt x="40497" y="379762"/>
                  <a:pt x="45037" y="384295"/>
                  <a:pt x="50644" y="384295"/>
                </a:cubicBezTo>
                <a:lnTo>
                  <a:pt x="556995" y="384295"/>
                </a:lnTo>
                <a:cubicBezTo>
                  <a:pt x="562602" y="384295"/>
                  <a:pt x="567142" y="379762"/>
                  <a:pt x="567142" y="374163"/>
                </a:cubicBezTo>
                <a:lnTo>
                  <a:pt x="567142" y="50570"/>
                </a:lnTo>
                <a:cubicBezTo>
                  <a:pt x="567142" y="44971"/>
                  <a:pt x="562602" y="40438"/>
                  <a:pt x="556995" y="40438"/>
                </a:cubicBezTo>
                <a:close/>
                <a:moveTo>
                  <a:pt x="10147" y="0"/>
                </a:moveTo>
                <a:lnTo>
                  <a:pt x="597492" y="0"/>
                </a:lnTo>
                <a:cubicBezTo>
                  <a:pt x="603100" y="0"/>
                  <a:pt x="607639" y="4533"/>
                  <a:pt x="607639" y="10132"/>
                </a:cubicBezTo>
                <a:lnTo>
                  <a:pt x="607639" y="414601"/>
                </a:lnTo>
                <a:cubicBezTo>
                  <a:pt x="607639" y="420200"/>
                  <a:pt x="603100" y="424733"/>
                  <a:pt x="597492" y="424733"/>
                </a:cubicBezTo>
                <a:lnTo>
                  <a:pt x="10147" y="424733"/>
                </a:lnTo>
                <a:cubicBezTo>
                  <a:pt x="4539" y="424733"/>
                  <a:pt x="0" y="420200"/>
                  <a:pt x="0" y="414601"/>
                </a:cubicBezTo>
                <a:lnTo>
                  <a:pt x="0" y="10132"/>
                </a:lnTo>
                <a:cubicBezTo>
                  <a:pt x="0" y="4533"/>
                  <a:pt x="4539" y="0"/>
                  <a:pt x="10147" y="0"/>
                </a:cubicBezTo>
                <a:close/>
              </a:path>
            </a:pathLst>
          </a:custGeom>
          <a:solidFill>
            <a:schemeClr val="bg1"/>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00B050"/>
              </a:solidFill>
            </a:endParaRPr>
          </a:p>
        </p:txBody>
      </p:sp>
      <p:sp>
        <p:nvSpPr>
          <p:cNvPr id="25" name="椭圆 41"/>
          <p:cNvSpPr/>
          <p:nvPr>
            <p:custDataLst>
              <p:tags r:id="rId16"/>
            </p:custDataLst>
          </p:nvPr>
        </p:nvSpPr>
        <p:spPr>
          <a:xfrm flipH="1">
            <a:off x="4442073" y="2802523"/>
            <a:ext cx="600978" cy="485957"/>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B050"/>
              </a:solidFill>
            </a:endParaRPr>
          </a:p>
        </p:txBody>
      </p:sp>
      <p:sp>
        <p:nvSpPr>
          <p:cNvPr id="7" name="明月设计4" descr="7b0a20202020227461726765744d6f64756c65223a202270726f636573734f6e6c696e65466f6e7473220a7d0a"/>
          <p:cNvSpPr txBox="1"/>
          <p:nvPr/>
        </p:nvSpPr>
        <p:spPr>
          <a:xfrm>
            <a:off x="1597025" y="445135"/>
            <a:ext cx="64033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Tree>
    <p:custDataLst>
      <p:tags r:id="rId17"/>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5" name="明月设计2"/>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5" name="明月设计3"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03</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9" name="明月设计4" descr="7b0a20202020227461726765744d6f64756c65223a202270726f636573734f6e6c696e65466f6e7473220a7d0a"/>
          <p:cNvSpPr txBox="1"/>
          <p:nvPr/>
        </p:nvSpPr>
        <p:spPr>
          <a:xfrm>
            <a:off x="656590" y="2590800"/>
            <a:ext cx="6078855" cy="1476375"/>
          </a:xfrm>
          <a:prstGeom prst="rect">
            <a:avLst/>
          </a:prstGeom>
          <a:noFill/>
        </p:spPr>
        <p:txBody>
          <a:bodyPr wrap="square" rtlCol="0">
            <a:spAutoFit/>
          </a:bodyPr>
          <a:lstStyle/>
          <a:p>
            <a:pPr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消费者维权案例分析</a:t>
            </a:r>
            <a:endParaRPr lang="zh-CN" altLang="en-US" sz="4500" dirty="0">
              <a:solidFill>
                <a:srgbClr val="673B28"/>
              </a:solidFill>
              <a:latin typeface="汉仪雅酷黑 75W" panose="020B0804020202020204" charset="-122"/>
              <a:ea typeface="汉仪雅酷黑 75W" panose="020B0804020202020204" charset="-122"/>
              <a:cs typeface="+mn-ea"/>
              <a:sym typeface="+mn-lt"/>
            </a:endParaRPr>
          </a:p>
          <a:p>
            <a:pPr algn="l" defTabSz="913765"/>
            <a:endParaRPr lang="zh-CN" altLang="en-US" sz="4500" dirty="0">
              <a:solidFill>
                <a:srgbClr val="673B28"/>
              </a:solidFill>
              <a:latin typeface="汉仪雅酷黑 75W" panose="020B0804020202020204" charset="-122"/>
              <a:ea typeface="汉仪雅酷黑 75W" panose="020B0804020202020204" charset="-122"/>
              <a:cs typeface="+mn-ea"/>
              <a:sym typeface="+mn-lt"/>
            </a:endParaRPr>
          </a:p>
        </p:txBody>
      </p:sp>
      <p:sp>
        <p:nvSpPr>
          <p:cNvPr id="4" name="明月设计5"/>
          <p:cNvSpPr txBox="1"/>
          <p:nvPr/>
        </p:nvSpPr>
        <p:spPr>
          <a:xfrm>
            <a:off x="656590" y="3374390"/>
            <a:ext cx="4251960" cy="553085"/>
          </a:xfrm>
          <a:prstGeom prst="rect">
            <a:avLst/>
          </a:prstGeom>
          <a:noFill/>
        </p:spPr>
        <p:txBody>
          <a:bodyPr wrap="square" rtlCol="0">
            <a:spAutoFit/>
          </a:bodyPr>
          <a:lstStyle/>
          <a:p>
            <a:pPr algn="l" fontAlgn="auto">
              <a:lnSpc>
                <a:spcPts val="1800"/>
              </a:lnSpc>
            </a:pP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（网购退换货、霸王条款识别、防范日常欺诈与套路）</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7"/>
          <p:cNvGrpSpPr/>
          <p:nvPr/>
        </p:nvGrpSpPr>
        <p:grpSpPr>
          <a:xfrm>
            <a:off x="424815" y="6389370"/>
            <a:ext cx="597535" cy="133350"/>
            <a:chOff x="2813" y="9615"/>
            <a:chExt cx="1094" cy="250"/>
          </a:xfrm>
        </p:grpSpPr>
        <p:sp>
          <p:nvSpPr>
            <p:cNvPr id="3" name="明月设计7-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7-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7-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4"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5"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î$líďè"/>
          <p:cNvSpPr/>
          <p:nvPr/>
        </p:nvSpPr>
        <p:spPr>
          <a:xfrm>
            <a:off x="4486810" y="2383234"/>
            <a:ext cx="916766" cy="916766"/>
          </a:xfrm>
          <a:prstGeom prst="ellipse">
            <a:avLst/>
          </a:prstGeom>
          <a:no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a:solidFill>
                <a:schemeClr val="tx1"/>
              </a:solidFill>
            </a:endParaRPr>
          </a:p>
        </p:txBody>
      </p:sp>
      <p:sp>
        <p:nvSpPr>
          <p:cNvPr id="5" name="ïşliḓè"/>
          <p:cNvSpPr/>
          <p:nvPr/>
        </p:nvSpPr>
        <p:spPr bwMode="auto">
          <a:xfrm>
            <a:off x="4716889" y="2633820"/>
            <a:ext cx="456609" cy="455317"/>
          </a:xfrm>
          <a:custGeom>
            <a:avLst/>
            <a:gdLst>
              <a:gd name="connsiteX0" fmla="*/ 303461 w 607465"/>
              <a:gd name="connsiteY0" fmla="*/ 241994 h 605749"/>
              <a:gd name="connsiteX1" fmla="*/ 354648 w 607465"/>
              <a:gd name="connsiteY1" fmla="*/ 293112 h 605749"/>
              <a:gd name="connsiteX2" fmla="*/ 303461 w 607465"/>
              <a:gd name="connsiteY2" fmla="*/ 344230 h 605749"/>
              <a:gd name="connsiteX3" fmla="*/ 252274 w 607465"/>
              <a:gd name="connsiteY3" fmla="*/ 293112 h 605749"/>
              <a:gd name="connsiteX4" fmla="*/ 303461 w 607465"/>
              <a:gd name="connsiteY4" fmla="*/ 241994 h 605749"/>
              <a:gd name="connsiteX5" fmla="*/ 303860 w 607465"/>
              <a:gd name="connsiteY5" fmla="*/ 130222 h 605749"/>
              <a:gd name="connsiteX6" fmla="*/ 141170 w 607465"/>
              <a:gd name="connsiteY6" fmla="*/ 292690 h 605749"/>
              <a:gd name="connsiteX7" fmla="*/ 303860 w 607465"/>
              <a:gd name="connsiteY7" fmla="*/ 456018 h 605749"/>
              <a:gd name="connsiteX8" fmla="*/ 466549 w 607465"/>
              <a:gd name="connsiteY8" fmla="*/ 292690 h 605749"/>
              <a:gd name="connsiteX9" fmla="*/ 303860 w 607465"/>
              <a:gd name="connsiteY9" fmla="*/ 130222 h 605749"/>
              <a:gd name="connsiteX10" fmla="*/ 390369 w 607465"/>
              <a:gd name="connsiteY10" fmla="*/ 527 h 605749"/>
              <a:gd name="connsiteX11" fmla="*/ 418345 w 607465"/>
              <a:gd name="connsiteY11" fmla="*/ 8156 h 605749"/>
              <a:gd name="connsiteX12" fmla="*/ 455359 w 607465"/>
              <a:gd name="connsiteY12" fmla="*/ 34804 h 605749"/>
              <a:gd name="connsiteX13" fmla="*/ 459663 w 607465"/>
              <a:gd name="connsiteY13" fmla="*/ 73487 h 605749"/>
              <a:gd name="connsiteX14" fmla="*/ 450194 w 607465"/>
              <a:gd name="connsiteY14" fmla="*/ 97556 h 605749"/>
              <a:gd name="connsiteX15" fmla="*/ 458802 w 607465"/>
              <a:gd name="connsiteY15" fmla="*/ 131941 h 605749"/>
              <a:gd name="connsiteX16" fmla="*/ 465688 w 607465"/>
              <a:gd name="connsiteY16" fmla="*/ 137958 h 605749"/>
              <a:gd name="connsiteX17" fmla="*/ 500120 w 607465"/>
              <a:gd name="connsiteY17" fmla="*/ 144835 h 605749"/>
              <a:gd name="connsiteX18" fmla="*/ 524222 w 607465"/>
              <a:gd name="connsiteY18" fmla="*/ 134520 h 605749"/>
              <a:gd name="connsiteX19" fmla="*/ 562958 w 607465"/>
              <a:gd name="connsiteY19" fmla="*/ 136239 h 605749"/>
              <a:gd name="connsiteX20" fmla="*/ 594807 w 607465"/>
              <a:gd name="connsiteY20" fmla="*/ 179220 h 605749"/>
              <a:gd name="connsiteX21" fmla="*/ 601694 w 607465"/>
              <a:gd name="connsiteY21" fmla="*/ 222201 h 605749"/>
              <a:gd name="connsiteX22" fmla="*/ 576731 w 607465"/>
              <a:gd name="connsiteY22" fmla="*/ 252288 h 605749"/>
              <a:gd name="connsiteX23" fmla="*/ 549185 w 607465"/>
              <a:gd name="connsiteY23" fmla="*/ 264323 h 605749"/>
              <a:gd name="connsiteX24" fmla="*/ 530248 w 607465"/>
              <a:gd name="connsiteY24" fmla="*/ 283234 h 605749"/>
              <a:gd name="connsiteX25" fmla="*/ 530248 w 607465"/>
              <a:gd name="connsiteY25" fmla="*/ 292690 h 605749"/>
              <a:gd name="connsiteX26" fmla="*/ 530248 w 607465"/>
              <a:gd name="connsiteY26" fmla="*/ 307303 h 605749"/>
              <a:gd name="connsiteX27" fmla="*/ 549185 w 607465"/>
              <a:gd name="connsiteY27" fmla="*/ 328794 h 605749"/>
              <a:gd name="connsiteX28" fmla="*/ 579313 w 607465"/>
              <a:gd name="connsiteY28" fmla="*/ 340829 h 605749"/>
              <a:gd name="connsiteX29" fmla="*/ 605998 w 607465"/>
              <a:gd name="connsiteY29" fmla="*/ 369196 h 605749"/>
              <a:gd name="connsiteX30" fmla="*/ 599111 w 607465"/>
              <a:gd name="connsiteY30" fmla="*/ 425071 h 605749"/>
              <a:gd name="connsiteX31" fmla="*/ 573288 w 607465"/>
              <a:gd name="connsiteY31" fmla="*/ 459456 h 605749"/>
              <a:gd name="connsiteX32" fmla="*/ 533691 w 607465"/>
              <a:gd name="connsiteY32" fmla="*/ 461175 h 605749"/>
              <a:gd name="connsiteX33" fmla="*/ 494095 w 607465"/>
              <a:gd name="connsiteY33" fmla="*/ 446562 h 605749"/>
              <a:gd name="connsiteX34" fmla="*/ 459663 w 607465"/>
              <a:gd name="connsiteY34" fmla="*/ 452579 h 605749"/>
              <a:gd name="connsiteX35" fmla="*/ 453637 w 607465"/>
              <a:gd name="connsiteY35" fmla="*/ 484385 h 605749"/>
              <a:gd name="connsiteX36" fmla="*/ 471714 w 607465"/>
              <a:gd name="connsiteY36" fmla="*/ 525647 h 605749"/>
              <a:gd name="connsiteX37" fmla="*/ 472575 w 607465"/>
              <a:gd name="connsiteY37" fmla="*/ 565189 h 605749"/>
              <a:gd name="connsiteX38" fmla="*/ 435561 w 607465"/>
              <a:gd name="connsiteY38" fmla="*/ 593557 h 605749"/>
              <a:gd name="connsiteX39" fmla="*/ 384774 w 607465"/>
              <a:gd name="connsiteY39" fmla="*/ 602153 h 605749"/>
              <a:gd name="connsiteX40" fmla="*/ 354646 w 607465"/>
              <a:gd name="connsiteY40" fmla="*/ 578943 h 605749"/>
              <a:gd name="connsiteX41" fmla="*/ 332266 w 607465"/>
              <a:gd name="connsiteY41" fmla="*/ 528226 h 605749"/>
              <a:gd name="connsiteX42" fmla="*/ 318493 w 607465"/>
              <a:gd name="connsiteY42" fmla="*/ 508454 h 605749"/>
              <a:gd name="connsiteX43" fmla="*/ 314189 w 607465"/>
              <a:gd name="connsiteY43" fmla="*/ 508454 h 605749"/>
              <a:gd name="connsiteX44" fmla="*/ 303860 w 607465"/>
              <a:gd name="connsiteY44" fmla="*/ 508454 h 605749"/>
              <a:gd name="connsiteX45" fmla="*/ 286644 w 607465"/>
              <a:gd name="connsiteY45" fmla="*/ 528226 h 605749"/>
              <a:gd name="connsiteX46" fmla="*/ 266846 w 607465"/>
              <a:gd name="connsiteY46" fmla="*/ 579803 h 605749"/>
              <a:gd name="connsiteX47" fmla="*/ 238439 w 607465"/>
              <a:gd name="connsiteY47" fmla="*/ 605591 h 605749"/>
              <a:gd name="connsiteX48" fmla="*/ 189374 w 607465"/>
              <a:gd name="connsiteY48" fmla="*/ 596136 h 605749"/>
              <a:gd name="connsiteX49" fmla="*/ 148917 w 607465"/>
              <a:gd name="connsiteY49" fmla="*/ 572926 h 605749"/>
              <a:gd name="connsiteX50" fmla="*/ 146335 w 607465"/>
              <a:gd name="connsiteY50" fmla="*/ 533383 h 605749"/>
              <a:gd name="connsiteX51" fmla="*/ 166994 w 607465"/>
              <a:gd name="connsiteY51" fmla="*/ 479227 h 605749"/>
              <a:gd name="connsiteX52" fmla="*/ 165272 w 607465"/>
              <a:gd name="connsiteY52" fmla="*/ 450000 h 605749"/>
              <a:gd name="connsiteX53" fmla="*/ 136005 w 607465"/>
              <a:gd name="connsiteY53" fmla="*/ 450000 h 605749"/>
              <a:gd name="connsiteX54" fmla="*/ 82636 w 607465"/>
              <a:gd name="connsiteY54" fmla="*/ 474070 h 605749"/>
              <a:gd name="connsiteX55" fmla="*/ 43900 w 607465"/>
              <a:gd name="connsiteY55" fmla="*/ 472350 h 605749"/>
              <a:gd name="connsiteX56" fmla="*/ 15494 w 607465"/>
              <a:gd name="connsiteY56" fmla="*/ 431089 h 605749"/>
              <a:gd name="connsiteX57" fmla="*/ 3443 w 607465"/>
              <a:gd name="connsiteY57" fmla="*/ 386388 h 605749"/>
              <a:gd name="connsiteX58" fmla="*/ 29267 w 607465"/>
              <a:gd name="connsiteY58" fmla="*/ 356302 h 605749"/>
              <a:gd name="connsiteX59" fmla="*/ 80054 w 607465"/>
              <a:gd name="connsiteY59" fmla="*/ 333952 h 605749"/>
              <a:gd name="connsiteX60" fmla="*/ 98130 w 607465"/>
              <a:gd name="connsiteY60" fmla="*/ 310742 h 605749"/>
              <a:gd name="connsiteX61" fmla="*/ 76610 w 607465"/>
              <a:gd name="connsiteY61" fmla="*/ 288392 h 605749"/>
              <a:gd name="connsiteX62" fmla="*/ 26685 w 607465"/>
              <a:gd name="connsiteY62" fmla="*/ 269480 h 605749"/>
              <a:gd name="connsiteX63" fmla="*/ 0 w 607465"/>
              <a:gd name="connsiteY63" fmla="*/ 241113 h 605749"/>
              <a:gd name="connsiteX64" fmla="*/ 9469 w 607465"/>
              <a:gd name="connsiteY64" fmla="*/ 192114 h 605749"/>
              <a:gd name="connsiteX65" fmla="*/ 33571 w 607465"/>
              <a:gd name="connsiteY65" fmla="*/ 151712 h 605749"/>
              <a:gd name="connsiteX66" fmla="*/ 72307 w 607465"/>
              <a:gd name="connsiteY66" fmla="*/ 148274 h 605749"/>
              <a:gd name="connsiteX67" fmla="*/ 113625 w 607465"/>
              <a:gd name="connsiteY67" fmla="*/ 163747 h 605749"/>
              <a:gd name="connsiteX68" fmla="*/ 145474 w 607465"/>
              <a:gd name="connsiteY68" fmla="*/ 156870 h 605749"/>
              <a:gd name="connsiteX69" fmla="*/ 148917 w 607465"/>
              <a:gd name="connsiteY69" fmla="*/ 122485 h 605749"/>
              <a:gd name="connsiteX70" fmla="*/ 131701 w 607465"/>
              <a:gd name="connsiteY70" fmla="*/ 84662 h 605749"/>
              <a:gd name="connsiteX71" fmla="*/ 133423 w 607465"/>
              <a:gd name="connsiteY71" fmla="*/ 45979 h 605749"/>
              <a:gd name="connsiteX72" fmla="*/ 174741 w 607465"/>
              <a:gd name="connsiteY72" fmla="*/ 18471 h 605749"/>
              <a:gd name="connsiteX73" fmla="*/ 220363 w 607465"/>
              <a:gd name="connsiteY73" fmla="*/ 6437 h 605749"/>
              <a:gd name="connsiteX74" fmla="*/ 249630 w 607465"/>
              <a:gd name="connsiteY74" fmla="*/ 32225 h 605749"/>
              <a:gd name="connsiteX75" fmla="*/ 262542 w 607465"/>
              <a:gd name="connsiteY75" fmla="*/ 60593 h 605749"/>
              <a:gd name="connsiteX76" fmla="*/ 292669 w 607465"/>
              <a:gd name="connsiteY76" fmla="*/ 76925 h 605749"/>
              <a:gd name="connsiteX77" fmla="*/ 314189 w 607465"/>
              <a:gd name="connsiteY77" fmla="*/ 76066 h 605749"/>
              <a:gd name="connsiteX78" fmla="*/ 316772 w 607465"/>
              <a:gd name="connsiteY78" fmla="*/ 76066 h 605749"/>
              <a:gd name="connsiteX79" fmla="*/ 327962 w 607465"/>
              <a:gd name="connsiteY79" fmla="*/ 56295 h 605749"/>
              <a:gd name="connsiteX80" fmla="*/ 338291 w 607465"/>
              <a:gd name="connsiteY80" fmla="*/ 27068 h 605749"/>
              <a:gd name="connsiteX81" fmla="*/ 367558 w 607465"/>
              <a:gd name="connsiteY81" fmla="*/ 1279 h 605749"/>
              <a:gd name="connsiteX82" fmla="*/ 390369 w 607465"/>
              <a:gd name="connsiteY82" fmla="*/ 527 h 60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7465" h="605749">
                <a:moveTo>
                  <a:pt x="303461" y="241994"/>
                </a:moveTo>
                <a:cubicBezTo>
                  <a:pt x="331731" y="241994"/>
                  <a:pt x="354648" y="264880"/>
                  <a:pt x="354648" y="293112"/>
                </a:cubicBezTo>
                <a:cubicBezTo>
                  <a:pt x="354648" y="321344"/>
                  <a:pt x="331731" y="344230"/>
                  <a:pt x="303461" y="344230"/>
                </a:cubicBezTo>
                <a:cubicBezTo>
                  <a:pt x="275191" y="344230"/>
                  <a:pt x="252274" y="321344"/>
                  <a:pt x="252274" y="293112"/>
                </a:cubicBezTo>
                <a:cubicBezTo>
                  <a:pt x="252274" y="264880"/>
                  <a:pt x="275191" y="241994"/>
                  <a:pt x="303461" y="241994"/>
                </a:cubicBezTo>
                <a:close/>
                <a:moveTo>
                  <a:pt x="303860" y="130222"/>
                </a:moveTo>
                <a:cubicBezTo>
                  <a:pt x="213476" y="130222"/>
                  <a:pt x="141170" y="203290"/>
                  <a:pt x="141170" y="292690"/>
                </a:cubicBezTo>
                <a:cubicBezTo>
                  <a:pt x="141170" y="382950"/>
                  <a:pt x="213476" y="456018"/>
                  <a:pt x="303860" y="456018"/>
                </a:cubicBezTo>
                <a:cubicBezTo>
                  <a:pt x="393382" y="456018"/>
                  <a:pt x="466549" y="382950"/>
                  <a:pt x="466549" y="292690"/>
                </a:cubicBezTo>
                <a:cubicBezTo>
                  <a:pt x="466549" y="203290"/>
                  <a:pt x="393382" y="130222"/>
                  <a:pt x="303860" y="130222"/>
                </a:cubicBezTo>
                <a:close/>
                <a:moveTo>
                  <a:pt x="390369" y="527"/>
                </a:moveTo>
                <a:cubicBezTo>
                  <a:pt x="398977" y="1494"/>
                  <a:pt x="408446" y="3858"/>
                  <a:pt x="418345" y="8156"/>
                </a:cubicBezTo>
                <a:cubicBezTo>
                  <a:pt x="436422" y="15892"/>
                  <a:pt x="448473" y="26208"/>
                  <a:pt x="455359" y="34804"/>
                </a:cubicBezTo>
                <a:cubicBezTo>
                  <a:pt x="463967" y="43400"/>
                  <a:pt x="463967" y="62312"/>
                  <a:pt x="459663" y="73487"/>
                </a:cubicBezTo>
                <a:lnTo>
                  <a:pt x="450194" y="97556"/>
                </a:lnTo>
                <a:cubicBezTo>
                  <a:pt x="445890" y="109591"/>
                  <a:pt x="450194" y="124205"/>
                  <a:pt x="458802" y="131941"/>
                </a:cubicBezTo>
                <a:cubicBezTo>
                  <a:pt x="461385" y="133660"/>
                  <a:pt x="463106" y="136239"/>
                  <a:pt x="465688" y="137958"/>
                </a:cubicBezTo>
                <a:cubicBezTo>
                  <a:pt x="474296" y="146555"/>
                  <a:pt x="488930" y="149993"/>
                  <a:pt x="500120" y="144835"/>
                </a:cubicBezTo>
                <a:lnTo>
                  <a:pt x="524222" y="134520"/>
                </a:lnTo>
                <a:cubicBezTo>
                  <a:pt x="534552" y="129362"/>
                  <a:pt x="553489" y="129362"/>
                  <a:pt x="562958" y="136239"/>
                </a:cubicBezTo>
                <a:cubicBezTo>
                  <a:pt x="573288" y="143976"/>
                  <a:pt x="586199" y="157730"/>
                  <a:pt x="594807" y="179220"/>
                </a:cubicBezTo>
                <a:cubicBezTo>
                  <a:pt x="601694" y="196413"/>
                  <a:pt x="602554" y="211026"/>
                  <a:pt x="601694" y="222201"/>
                </a:cubicBezTo>
                <a:cubicBezTo>
                  <a:pt x="600833" y="234236"/>
                  <a:pt x="587921" y="247130"/>
                  <a:pt x="576731" y="252288"/>
                </a:cubicBezTo>
                <a:lnTo>
                  <a:pt x="549185" y="264323"/>
                </a:lnTo>
                <a:cubicBezTo>
                  <a:pt x="537995" y="269480"/>
                  <a:pt x="530248" y="277217"/>
                  <a:pt x="530248" y="283234"/>
                </a:cubicBezTo>
                <a:cubicBezTo>
                  <a:pt x="530248" y="285813"/>
                  <a:pt x="530248" y="289251"/>
                  <a:pt x="530248" y="292690"/>
                </a:cubicBezTo>
                <a:cubicBezTo>
                  <a:pt x="530248" y="296988"/>
                  <a:pt x="530248" y="302146"/>
                  <a:pt x="530248" y="307303"/>
                </a:cubicBezTo>
                <a:cubicBezTo>
                  <a:pt x="529387" y="315040"/>
                  <a:pt x="537134" y="324496"/>
                  <a:pt x="549185" y="328794"/>
                </a:cubicBezTo>
                <a:lnTo>
                  <a:pt x="579313" y="340829"/>
                </a:lnTo>
                <a:cubicBezTo>
                  <a:pt x="590503" y="345127"/>
                  <a:pt x="603415" y="357161"/>
                  <a:pt x="605998" y="369196"/>
                </a:cubicBezTo>
                <a:cubicBezTo>
                  <a:pt x="608580" y="383810"/>
                  <a:pt x="608580" y="403581"/>
                  <a:pt x="599111" y="425071"/>
                </a:cubicBezTo>
                <a:cubicBezTo>
                  <a:pt x="591364" y="442264"/>
                  <a:pt x="581895" y="453439"/>
                  <a:pt x="573288" y="459456"/>
                </a:cubicBezTo>
                <a:cubicBezTo>
                  <a:pt x="563819" y="467193"/>
                  <a:pt x="544881" y="465473"/>
                  <a:pt x="533691" y="461175"/>
                </a:cubicBezTo>
                <a:lnTo>
                  <a:pt x="494095" y="446562"/>
                </a:lnTo>
                <a:cubicBezTo>
                  <a:pt x="482904" y="442264"/>
                  <a:pt x="467410" y="444843"/>
                  <a:pt x="459663" y="452579"/>
                </a:cubicBezTo>
                <a:cubicBezTo>
                  <a:pt x="451916" y="459456"/>
                  <a:pt x="448473" y="474070"/>
                  <a:pt x="453637" y="484385"/>
                </a:cubicBezTo>
                <a:lnTo>
                  <a:pt x="471714" y="525647"/>
                </a:lnTo>
                <a:cubicBezTo>
                  <a:pt x="476879" y="536822"/>
                  <a:pt x="479461" y="555734"/>
                  <a:pt x="472575" y="565189"/>
                </a:cubicBezTo>
                <a:cubicBezTo>
                  <a:pt x="466549" y="575505"/>
                  <a:pt x="455359" y="585820"/>
                  <a:pt x="435561" y="593557"/>
                </a:cubicBezTo>
                <a:cubicBezTo>
                  <a:pt x="415763" y="601293"/>
                  <a:pt x="397686" y="602153"/>
                  <a:pt x="384774" y="602153"/>
                </a:cubicBezTo>
                <a:cubicBezTo>
                  <a:pt x="372723" y="601293"/>
                  <a:pt x="358950" y="589259"/>
                  <a:pt x="354646" y="578943"/>
                </a:cubicBezTo>
                <a:lnTo>
                  <a:pt x="332266" y="528226"/>
                </a:lnTo>
                <a:cubicBezTo>
                  <a:pt x="327101" y="517910"/>
                  <a:pt x="321075" y="508454"/>
                  <a:pt x="318493" y="508454"/>
                </a:cubicBezTo>
                <a:cubicBezTo>
                  <a:pt x="316772" y="508454"/>
                  <a:pt x="315050" y="508454"/>
                  <a:pt x="314189" y="508454"/>
                </a:cubicBezTo>
                <a:cubicBezTo>
                  <a:pt x="310746" y="508454"/>
                  <a:pt x="307303" y="508454"/>
                  <a:pt x="303860" y="508454"/>
                </a:cubicBezTo>
                <a:cubicBezTo>
                  <a:pt x="298695" y="508454"/>
                  <a:pt x="290948" y="517051"/>
                  <a:pt x="286644" y="528226"/>
                </a:cubicBezTo>
                <a:lnTo>
                  <a:pt x="266846" y="579803"/>
                </a:lnTo>
                <a:cubicBezTo>
                  <a:pt x="262542" y="590978"/>
                  <a:pt x="250490" y="605591"/>
                  <a:pt x="238439" y="605591"/>
                </a:cubicBezTo>
                <a:cubicBezTo>
                  <a:pt x="228110" y="606451"/>
                  <a:pt x="211755" y="603872"/>
                  <a:pt x="189374" y="596136"/>
                </a:cubicBezTo>
                <a:cubicBezTo>
                  <a:pt x="168715" y="589259"/>
                  <a:pt x="156664" y="580663"/>
                  <a:pt x="148917" y="572926"/>
                </a:cubicBezTo>
                <a:cubicBezTo>
                  <a:pt x="141170" y="564330"/>
                  <a:pt x="142031" y="544558"/>
                  <a:pt x="146335" y="533383"/>
                </a:cubicBezTo>
                <a:lnTo>
                  <a:pt x="166994" y="479227"/>
                </a:lnTo>
                <a:cubicBezTo>
                  <a:pt x="171298" y="467193"/>
                  <a:pt x="170437" y="455158"/>
                  <a:pt x="165272" y="450000"/>
                </a:cubicBezTo>
                <a:cubicBezTo>
                  <a:pt x="160107" y="444843"/>
                  <a:pt x="147195" y="444843"/>
                  <a:pt x="136005" y="450000"/>
                </a:cubicBezTo>
                <a:lnTo>
                  <a:pt x="82636" y="474070"/>
                </a:lnTo>
                <a:cubicBezTo>
                  <a:pt x="71446" y="479227"/>
                  <a:pt x="52508" y="480947"/>
                  <a:pt x="43900" y="472350"/>
                </a:cubicBezTo>
                <a:cubicBezTo>
                  <a:pt x="35292" y="465473"/>
                  <a:pt x="25824" y="452579"/>
                  <a:pt x="15494" y="431089"/>
                </a:cubicBezTo>
                <a:cubicBezTo>
                  <a:pt x="6026" y="411317"/>
                  <a:pt x="3443" y="396704"/>
                  <a:pt x="3443" y="386388"/>
                </a:cubicBezTo>
                <a:cubicBezTo>
                  <a:pt x="4304" y="374354"/>
                  <a:pt x="18077" y="361460"/>
                  <a:pt x="29267" y="356302"/>
                </a:cubicBezTo>
                <a:lnTo>
                  <a:pt x="80054" y="333952"/>
                </a:lnTo>
                <a:cubicBezTo>
                  <a:pt x="90383" y="328794"/>
                  <a:pt x="98991" y="318479"/>
                  <a:pt x="98130" y="310742"/>
                </a:cubicBezTo>
                <a:cubicBezTo>
                  <a:pt x="97270" y="302146"/>
                  <a:pt x="87801" y="292690"/>
                  <a:pt x="76610" y="288392"/>
                </a:cubicBezTo>
                <a:lnTo>
                  <a:pt x="26685" y="269480"/>
                </a:lnTo>
                <a:cubicBezTo>
                  <a:pt x="15494" y="265182"/>
                  <a:pt x="861" y="253147"/>
                  <a:pt x="0" y="241113"/>
                </a:cubicBezTo>
                <a:cubicBezTo>
                  <a:pt x="0" y="229938"/>
                  <a:pt x="1722" y="214465"/>
                  <a:pt x="9469" y="192114"/>
                </a:cubicBezTo>
                <a:cubicBezTo>
                  <a:pt x="17216" y="170624"/>
                  <a:pt x="25824" y="158589"/>
                  <a:pt x="33571" y="151712"/>
                </a:cubicBezTo>
                <a:cubicBezTo>
                  <a:pt x="42179" y="143116"/>
                  <a:pt x="61116" y="143976"/>
                  <a:pt x="72307" y="148274"/>
                </a:cubicBezTo>
                <a:lnTo>
                  <a:pt x="113625" y="163747"/>
                </a:lnTo>
                <a:cubicBezTo>
                  <a:pt x="124815" y="168045"/>
                  <a:pt x="138588" y="164607"/>
                  <a:pt x="145474" y="156870"/>
                </a:cubicBezTo>
                <a:cubicBezTo>
                  <a:pt x="152360" y="148274"/>
                  <a:pt x="154082" y="133660"/>
                  <a:pt x="148917" y="122485"/>
                </a:cubicBezTo>
                <a:lnTo>
                  <a:pt x="131701" y="84662"/>
                </a:lnTo>
                <a:cubicBezTo>
                  <a:pt x="127397" y="73487"/>
                  <a:pt x="125676" y="54575"/>
                  <a:pt x="133423" y="45979"/>
                </a:cubicBezTo>
                <a:cubicBezTo>
                  <a:pt x="141170" y="38243"/>
                  <a:pt x="153221" y="27927"/>
                  <a:pt x="174741" y="18471"/>
                </a:cubicBezTo>
                <a:cubicBezTo>
                  <a:pt x="194539" y="9015"/>
                  <a:pt x="209172" y="6437"/>
                  <a:pt x="220363" y="6437"/>
                </a:cubicBezTo>
                <a:cubicBezTo>
                  <a:pt x="232414" y="6437"/>
                  <a:pt x="244465" y="21050"/>
                  <a:pt x="249630" y="32225"/>
                </a:cubicBezTo>
                <a:lnTo>
                  <a:pt x="262542" y="60593"/>
                </a:lnTo>
                <a:cubicBezTo>
                  <a:pt x="267706" y="71768"/>
                  <a:pt x="280618" y="78645"/>
                  <a:pt x="292669" y="76925"/>
                </a:cubicBezTo>
                <a:cubicBezTo>
                  <a:pt x="299556" y="76925"/>
                  <a:pt x="306442" y="76066"/>
                  <a:pt x="314189" y="76066"/>
                </a:cubicBezTo>
                <a:cubicBezTo>
                  <a:pt x="315050" y="76066"/>
                  <a:pt x="315911" y="76066"/>
                  <a:pt x="316772" y="76066"/>
                </a:cubicBezTo>
                <a:cubicBezTo>
                  <a:pt x="318493" y="76066"/>
                  <a:pt x="323658" y="67470"/>
                  <a:pt x="327962" y="56295"/>
                </a:cubicBezTo>
                <a:lnTo>
                  <a:pt x="338291" y="27068"/>
                </a:lnTo>
                <a:cubicBezTo>
                  <a:pt x="342595" y="15892"/>
                  <a:pt x="355507" y="2998"/>
                  <a:pt x="367558" y="1279"/>
                </a:cubicBezTo>
                <a:cubicBezTo>
                  <a:pt x="374014" y="-10"/>
                  <a:pt x="381761" y="-440"/>
                  <a:pt x="390369" y="527"/>
                </a:cubicBezTo>
                <a:close/>
              </a:path>
            </a:pathLst>
          </a:custGeom>
          <a:solidFill>
            <a:srgbClr val="673B28"/>
          </a:solidFill>
          <a:ln>
            <a:noFill/>
          </a:ln>
        </p:spPr>
        <p:txBody>
          <a:bodyPr wrap="square" lIns="91440" tIns="45720" rIns="91440" bIns="45720">
            <a:normAutofit/>
          </a:bodyPr>
          <a:lstStyle/>
          <a:p>
            <a:endParaRPr lang="zh-CN" altLang="en-US" b="1">
              <a:solidFill>
                <a:schemeClr val="tx1"/>
              </a:solidFill>
            </a:endParaRPr>
          </a:p>
        </p:txBody>
      </p:sp>
      <p:sp>
        <p:nvSpPr>
          <p:cNvPr id="2" name="íŝľîḓé"/>
          <p:cNvSpPr/>
          <p:nvPr/>
        </p:nvSpPr>
        <p:spPr>
          <a:xfrm rot="10800000" flipV="1">
            <a:off x="6677516" y="2383234"/>
            <a:ext cx="916766" cy="916766"/>
          </a:xfrm>
          <a:prstGeom prst="ellipse">
            <a:avLst/>
          </a:prstGeom>
          <a:noFill/>
          <a:ln>
            <a:solidFill>
              <a:srgbClr val="FE9805"/>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a:solidFill>
                <a:schemeClr val="tx1"/>
              </a:solidFill>
            </a:endParaRPr>
          </a:p>
        </p:txBody>
      </p:sp>
      <p:sp>
        <p:nvSpPr>
          <p:cNvPr id="8" name="íŝḷîḓê"/>
          <p:cNvSpPr/>
          <p:nvPr/>
        </p:nvSpPr>
        <p:spPr bwMode="auto">
          <a:xfrm>
            <a:off x="6880651" y="2566888"/>
            <a:ext cx="510497" cy="46527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rgbClr val="FE9805"/>
          </a:solidFill>
          <a:ln>
            <a:noFill/>
          </a:ln>
        </p:spPr>
        <p:txBody>
          <a:bodyPr wrap="square" lIns="91440" tIns="45720" rIns="91440" bIns="45720">
            <a:normAutofit/>
          </a:bodyPr>
          <a:lstStyle/>
          <a:p>
            <a:endParaRPr lang="zh-CN" altLang="en-US" b="1" dirty="0">
              <a:solidFill>
                <a:schemeClr val="tx1"/>
              </a:solidFill>
            </a:endParaRPr>
          </a:p>
        </p:txBody>
      </p:sp>
      <p:sp>
        <p:nvSpPr>
          <p:cNvPr id="9" name="îṥ1iḓê"/>
          <p:cNvSpPr/>
          <p:nvPr/>
        </p:nvSpPr>
        <p:spPr>
          <a:xfrm rot="10800000" flipV="1">
            <a:off x="6677517" y="4324570"/>
            <a:ext cx="916766" cy="916766"/>
          </a:xfrm>
          <a:prstGeom prst="ellipse">
            <a:avLst/>
          </a:prstGeom>
          <a:no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a:solidFill>
                <a:schemeClr val="tx1"/>
              </a:solidFill>
            </a:endParaRPr>
          </a:p>
        </p:txBody>
      </p:sp>
      <p:sp>
        <p:nvSpPr>
          <p:cNvPr id="10" name="îšľïďe"/>
          <p:cNvSpPr/>
          <p:nvPr/>
        </p:nvSpPr>
        <p:spPr bwMode="auto">
          <a:xfrm>
            <a:off x="6964842" y="4617527"/>
            <a:ext cx="342114" cy="323360"/>
          </a:xfrm>
          <a:custGeom>
            <a:avLst/>
            <a:gdLst>
              <a:gd name="connsiteX0" fmla="*/ 7031 w 607639"/>
              <a:gd name="connsiteY0" fmla="*/ 350992 h 574332"/>
              <a:gd name="connsiteX1" fmla="*/ 600519 w 607639"/>
              <a:gd name="connsiteY1" fmla="*/ 350992 h 574332"/>
              <a:gd name="connsiteX2" fmla="*/ 607639 w 607639"/>
              <a:gd name="connsiteY2" fmla="*/ 358013 h 574332"/>
              <a:gd name="connsiteX3" fmla="*/ 607639 w 607639"/>
              <a:gd name="connsiteY3" fmla="*/ 393207 h 574332"/>
              <a:gd name="connsiteX4" fmla="*/ 558152 w 607639"/>
              <a:gd name="connsiteY4" fmla="*/ 442621 h 574332"/>
              <a:gd name="connsiteX5" fmla="*/ 383613 w 607639"/>
              <a:gd name="connsiteY5" fmla="*/ 442621 h 574332"/>
              <a:gd name="connsiteX6" fmla="*/ 405330 w 607639"/>
              <a:gd name="connsiteY6" fmla="*/ 532028 h 574332"/>
              <a:gd name="connsiteX7" fmla="*/ 432121 w 607639"/>
              <a:gd name="connsiteY7" fmla="*/ 532028 h 574332"/>
              <a:gd name="connsiteX8" fmla="*/ 453304 w 607639"/>
              <a:gd name="connsiteY8" fmla="*/ 553180 h 574332"/>
              <a:gd name="connsiteX9" fmla="*/ 432121 w 607639"/>
              <a:gd name="connsiteY9" fmla="*/ 574332 h 574332"/>
              <a:gd name="connsiteX10" fmla="*/ 175429 w 607639"/>
              <a:gd name="connsiteY10" fmla="*/ 574332 h 574332"/>
              <a:gd name="connsiteX11" fmla="*/ 154246 w 607639"/>
              <a:gd name="connsiteY11" fmla="*/ 553180 h 574332"/>
              <a:gd name="connsiteX12" fmla="*/ 175429 w 607639"/>
              <a:gd name="connsiteY12" fmla="*/ 532028 h 574332"/>
              <a:gd name="connsiteX13" fmla="*/ 202309 w 607639"/>
              <a:gd name="connsiteY13" fmla="*/ 532028 h 574332"/>
              <a:gd name="connsiteX14" fmla="*/ 224026 w 607639"/>
              <a:gd name="connsiteY14" fmla="*/ 442621 h 574332"/>
              <a:gd name="connsiteX15" fmla="*/ 49487 w 607639"/>
              <a:gd name="connsiteY15" fmla="*/ 442621 h 574332"/>
              <a:gd name="connsiteX16" fmla="*/ 0 w 607639"/>
              <a:gd name="connsiteY16" fmla="*/ 393207 h 574332"/>
              <a:gd name="connsiteX17" fmla="*/ 0 w 607639"/>
              <a:gd name="connsiteY17" fmla="*/ 358013 h 574332"/>
              <a:gd name="connsiteX18" fmla="*/ 7031 w 607639"/>
              <a:gd name="connsiteY18" fmla="*/ 350992 h 574332"/>
              <a:gd name="connsiteX19" fmla="*/ 459979 w 607639"/>
              <a:gd name="connsiteY19" fmla="*/ 139441 h 574332"/>
              <a:gd name="connsiteX20" fmla="*/ 445827 w 607639"/>
              <a:gd name="connsiteY20" fmla="*/ 153572 h 574332"/>
              <a:gd name="connsiteX21" fmla="*/ 445827 w 607639"/>
              <a:gd name="connsiteY21" fmla="*/ 256042 h 574332"/>
              <a:gd name="connsiteX22" fmla="*/ 459979 w 607639"/>
              <a:gd name="connsiteY22" fmla="*/ 270173 h 574332"/>
              <a:gd name="connsiteX23" fmla="*/ 521749 w 607639"/>
              <a:gd name="connsiteY23" fmla="*/ 270173 h 574332"/>
              <a:gd name="connsiteX24" fmla="*/ 535901 w 607639"/>
              <a:gd name="connsiteY24" fmla="*/ 256042 h 574332"/>
              <a:gd name="connsiteX25" fmla="*/ 535901 w 607639"/>
              <a:gd name="connsiteY25" fmla="*/ 153572 h 574332"/>
              <a:gd name="connsiteX26" fmla="*/ 521749 w 607639"/>
              <a:gd name="connsiteY26" fmla="*/ 139441 h 574332"/>
              <a:gd name="connsiteX27" fmla="*/ 85890 w 607639"/>
              <a:gd name="connsiteY27" fmla="*/ 124955 h 574332"/>
              <a:gd name="connsiteX28" fmla="*/ 71738 w 607639"/>
              <a:gd name="connsiteY28" fmla="*/ 139086 h 574332"/>
              <a:gd name="connsiteX29" fmla="*/ 71738 w 607639"/>
              <a:gd name="connsiteY29" fmla="*/ 256042 h 574332"/>
              <a:gd name="connsiteX30" fmla="*/ 85890 w 607639"/>
              <a:gd name="connsiteY30" fmla="*/ 270173 h 574332"/>
              <a:gd name="connsiteX31" fmla="*/ 147571 w 607639"/>
              <a:gd name="connsiteY31" fmla="*/ 270173 h 574332"/>
              <a:gd name="connsiteX32" fmla="*/ 161723 w 607639"/>
              <a:gd name="connsiteY32" fmla="*/ 256042 h 574332"/>
              <a:gd name="connsiteX33" fmla="*/ 161723 w 607639"/>
              <a:gd name="connsiteY33" fmla="*/ 139086 h 574332"/>
              <a:gd name="connsiteX34" fmla="*/ 147571 w 607639"/>
              <a:gd name="connsiteY34" fmla="*/ 124955 h 574332"/>
              <a:gd name="connsiteX35" fmla="*/ 210586 w 607639"/>
              <a:gd name="connsiteY35" fmla="*/ 81585 h 574332"/>
              <a:gd name="connsiteX36" fmla="*/ 196435 w 607639"/>
              <a:gd name="connsiteY36" fmla="*/ 95627 h 574332"/>
              <a:gd name="connsiteX37" fmla="*/ 196435 w 607639"/>
              <a:gd name="connsiteY37" fmla="*/ 256042 h 574332"/>
              <a:gd name="connsiteX38" fmla="*/ 210586 w 607639"/>
              <a:gd name="connsiteY38" fmla="*/ 270173 h 574332"/>
              <a:gd name="connsiteX39" fmla="*/ 272356 w 607639"/>
              <a:gd name="connsiteY39" fmla="*/ 270173 h 574332"/>
              <a:gd name="connsiteX40" fmla="*/ 286419 w 607639"/>
              <a:gd name="connsiteY40" fmla="*/ 256042 h 574332"/>
              <a:gd name="connsiteX41" fmla="*/ 286419 w 607639"/>
              <a:gd name="connsiteY41" fmla="*/ 95627 h 574332"/>
              <a:gd name="connsiteX42" fmla="*/ 272356 w 607639"/>
              <a:gd name="connsiteY42" fmla="*/ 81585 h 574332"/>
              <a:gd name="connsiteX43" fmla="*/ 335283 w 607639"/>
              <a:gd name="connsiteY43" fmla="*/ 52613 h 574332"/>
              <a:gd name="connsiteX44" fmla="*/ 321131 w 607639"/>
              <a:gd name="connsiteY44" fmla="*/ 66743 h 574332"/>
              <a:gd name="connsiteX45" fmla="*/ 321131 w 607639"/>
              <a:gd name="connsiteY45" fmla="*/ 256042 h 574332"/>
              <a:gd name="connsiteX46" fmla="*/ 335283 w 607639"/>
              <a:gd name="connsiteY46" fmla="*/ 270173 h 574332"/>
              <a:gd name="connsiteX47" fmla="*/ 397053 w 607639"/>
              <a:gd name="connsiteY47" fmla="*/ 270173 h 574332"/>
              <a:gd name="connsiteX48" fmla="*/ 411115 w 607639"/>
              <a:gd name="connsiteY48" fmla="*/ 256042 h 574332"/>
              <a:gd name="connsiteX49" fmla="*/ 411115 w 607639"/>
              <a:gd name="connsiteY49" fmla="*/ 66743 h 574332"/>
              <a:gd name="connsiteX50" fmla="*/ 397053 w 607639"/>
              <a:gd name="connsiteY50" fmla="*/ 52613 h 574332"/>
              <a:gd name="connsiteX51" fmla="*/ 49487 w 607639"/>
              <a:gd name="connsiteY51" fmla="*/ 0 h 574332"/>
              <a:gd name="connsiteX52" fmla="*/ 558152 w 607639"/>
              <a:gd name="connsiteY52" fmla="*/ 0 h 574332"/>
              <a:gd name="connsiteX53" fmla="*/ 607639 w 607639"/>
              <a:gd name="connsiteY53" fmla="*/ 49413 h 574332"/>
              <a:gd name="connsiteX54" fmla="*/ 607639 w 607639"/>
              <a:gd name="connsiteY54" fmla="*/ 315675 h 574332"/>
              <a:gd name="connsiteX55" fmla="*/ 600519 w 607639"/>
              <a:gd name="connsiteY55" fmla="*/ 322696 h 574332"/>
              <a:gd name="connsiteX56" fmla="*/ 7031 w 607639"/>
              <a:gd name="connsiteY56" fmla="*/ 322696 h 574332"/>
              <a:gd name="connsiteX57" fmla="*/ 0 w 607639"/>
              <a:gd name="connsiteY57" fmla="*/ 315675 h 574332"/>
              <a:gd name="connsiteX58" fmla="*/ 0 w 607639"/>
              <a:gd name="connsiteY58" fmla="*/ 49413 h 574332"/>
              <a:gd name="connsiteX59" fmla="*/ 49487 w 607639"/>
              <a:gd name="connsiteY59" fmla="*/ 0 h 5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639" h="574332">
                <a:moveTo>
                  <a:pt x="7031" y="350992"/>
                </a:moveTo>
                <a:lnTo>
                  <a:pt x="600519" y="350992"/>
                </a:lnTo>
                <a:cubicBezTo>
                  <a:pt x="604435" y="350992"/>
                  <a:pt x="607639" y="354103"/>
                  <a:pt x="607639" y="358013"/>
                </a:cubicBezTo>
                <a:lnTo>
                  <a:pt x="607639" y="393207"/>
                </a:lnTo>
                <a:cubicBezTo>
                  <a:pt x="607639" y="420492"/>
                  <a:pt x="585477" y="442621"/>
                  <a:pt x="558152" y="442621"/>
                </a:cubicBezTo>
                <a:lnTo>
                  <a:pt x="383613" y="442621"/>
                </a:lnTo>
                <a:lnTo>
                  <a:pt x="405330" y="532028"/>
                </a:lnTo>
                <a:lnTo>
                  <a:pt x="432121" y="532028"/>
                </a:lnTo>
                <a:cubicBezTo>
                  <a:pt x="443869" y="532028"/>
                  <a:pt x="453304" y="541538"/>
                  <a:pt x="453304" y="553180"/>
                </a:cubicBezTo>
                <a:cubicBezTo>
                  <a:pt x="453304" y="564912"/>
                  <a:pt x="443869" y="574332"/>
                  <a:pt x="432121" y="574332"/>
                </a:cubicBezTo>
                <a:lnTo>
                  <a:pt x="175429" y="574332"/>
                </a:lnTo>
                <a:cubicBezTo>
                  <a:pt x="163770" y="574332"/>
                  <a:pt x="154246" y="564912"/>
                  <a:pt x="154246" y="553180"/>
                </a:cubicBezTo>
                <a:cubicBezTo>
                  <a:pt x="154246" y="541538"/>
                  <a:pt x="163770" y="532028"/>
                  <a:pt x="175429" y="532028"/>
                </a:cubicBezTo>
                <a:lnTo>
                  <a:pt x="202309" y="532028"/>
                </a:lnTo>
                <a:lnTo>
                  <a:pt x="224026" y="442621"/>
                </a:lnTo>
                <a:lnTo>
                  <a:pt x="49487" y="442621"/>
                </a:lnTo>
                <a:cubicBezTo>
                  <a:pt x="22162" y="442621"/>
                  <a:pt x="0" y="420492"/>
                  <a:pt x="0" y="393207"/>
                </a:cubicBezTo>
                <a:lnTo>
                  <a:pt x="0" y="358013"/>
                </a:lnTo>
                <a:cubicBezTo>
                  <a:pt x="0" y="354103"/>
                  <a:pt x="3204" y="350992"/>
                  <a:pt x="7031" y="350992"/>
                </a:cubicBezTo>
                <a:close/>
                <a:moveTo>
                  <a:pt x="459979" y="139441"/>
                </a:moveTo>
                <a:cubicBezTo>
                  <a:pt x="452236" y="139441"/>
                  <a:pt x="445827" y="145751"/>
                  <a:pt x="445827" y="153572"/>
                </a:cubicBezTo>
                <a:lnTo>
                  <a:pt x="445827" y="256042"/>
                </a:lnTo>
                <a:cubicBezTo>
                  <a:pt x="445827" y="263863"/>
                  <a:pt x="452236" y="270173"/>
                  <a:pt x="459979" y="270173"/>
                </a:cubicBezTo>
                <a:lnTo>
                  <a:pt x="521749" y="270173"/>
                </a:lnTo>
                <a:cubicBezTo>
                  <a:pt x="529492" y="270173"/>
                  <a:pt x="535901" y="263863"/>
                  <a:pt x="535901" y="256042"/>
                </a:cubicBezTo>
                <a:lnTo>
                  <a:pt x="535901" y="153572"/>
                </a:lnTo>
                <a:cubicBezTo>
                  <a:pt x="535901" y="145751"/>
                  <a:pt x="529492" y="139441"/>
                  <a:pt x="521749" y="139441"/>
                </a:cubicBezTo>
                <a:close/>
                <a:moveTo>
                  <a:pt x="85890" y="124955"/>
                </a:moveTo>
                <a:cubicBezTo>
                  <a:pt x="78058" y="124955"/>
                  <a:pt x="71738" y="131265"/>
                  <a:pt x="71738" y="139086"/>
                </a:cubicBezTo>
                <a:lnTo>
                  <a:pt x="71738" y="256042"/>
                </a:lnTo>
                <a:cubicBezTo>
                  <a:pt x="71738" y="263863"/>
                  <a:pt x="78058" y="270173"/>
                  <a:pt x="85890" y="270173"/>
                </a:cubicBezTo>
                <a:lnTo>
                  <a:pt x="147571" y="270173"/>
                </a:lnTo>
                <a:cubicBezTo>
                  <a:pt x="155403" y="270173"/>
                  <a:pt x="161723" y="263863"/>
                  <a:pt x="161723" y="256042"/>
                </a:cubicBezTo>
                <a:lnTo>
                  <a:pt x="161723" y="139086"/>
                </a:lnTo>
                <a:cubicBezTo>
                  <a:pt x="161723" y="131265"/>
                  <a:pt x="155403" y="124955"/>
                  <a:pt x="147571" y="124955"/>
                </a:cubicBezTo>
                <a:close/>
                <a:moveTo>
                  <a:pt x="210586" y="81585"/>
                </a:moveTo>
                <a:cubicBezTo>
                  <a:pt x="202754" y="81585"/>
                  <a:pt x="196435" y="87895"/>
                  <a:pt x="196435" y="95627"/>
                </a:cubicBezTo>
                <a:lnTo>
                  <a:pt x="196435" y="256042"/>
                </a:lnTo>
                <a:cubicBezTo>
                  <a:pt x="196435" y="263863"/>
                  <a:pt x="202754" y="270173"/>
                  <a:pt x="210586" y="270173"/>
                </a:cubicBezTo>
                <a:lnTo>
                  <a:pt x="272356" y="270173"/>
                </a:lnTo>
                <a:cubicBezTo>
                  <a:pt x="280100" y="270173"/>
                  <a:pt x="286419" y="263863"/>
                  <a:pt x="286419" y="256042"/>
                </a:cubicBezTo>
                <a:lnTo>
                  <a:pt x="286419" y="95627"/>
                </a:lnTo>
                <a:cubicBezTo>
                  <a:pt x="286419" y="87895"/>
                  <a:pt x="280100" y="81585"/>
                  <a:pt x="272356" y="81585"/>
                </a:cubicBezTo>
                <a:close/>
                <a:moveTo>
                  <a:pt x="335283" y="52613"/>
                </a:moveTo>
                <a:cubicBezTo>
                  <a:pt x="327450" y="52613"/>
                  <a:pt x="321131" y="58923"/>
                  <a:pt x="321131" y="66743"/>
                </a:cubicBezTo>
                <a:lnTo>
                  <a:pt x="321131" y="256042"/>
                </a:lnTo>
                <a:cubicBezTo>
                  <a:pt x="321131" y="263863"/>
                  <a:pt x="327450" y="270173"/>
                  <a:pt x="335283" y="270173"/>
                </a:cubicBezTo>
                <a:lnTo>
                  <a:pt x="397053" y="270173"/>
                </a:lnTo>
                <a:cubicBezTo>
                  <a:pt x="404796" y="270173"/>
                  <a:pt x="411115" y="263863"/>
                  <a:pt x="411115" y="256042"/>
                </a:cubicBezTo>
                <a:lnTo>
                  <a:pt x="411115" y="66743"/>
                </a:lnTo>
                <a:cubicBezTo>
                  <a:pt x="411115" y="58923"/>
                  <a:pt x="404796" y="52613"/>
                  <a:pt x="397053" y="52613"/>
                </a:cubicBezTo>
                <a:close/>
                <a:moveTo>
                  <a:pt x="49487" y="0"/>
                </a:moveTo>
                <a:lnTo>
                  <a:pt x="558152" y="0"/>
                </a:lnTo>
                <a:cubicBezTo>
                  <a:pt x="585477" y="0"/>
                  <a:pt x="607639" y="22129"/>
                  <a:pt x="607639" y="49413"/>
                </a:cubicBezTo>
                <a:lnTo>
                  <a:pt x="607639" y="315675"/>
                </a:lnTo>
                <a:cubicBezTo>
                  <a:pt x="607639" y="319586"/>
                  <a:pt x="604435" y="322696"/>
                  <a:pt x="600519" y="322696"/>
                </a:cubicBezTo>
                <a:lnTo>
                  <a:pt x="7031" y="322696"/>
                </a:lnTo>
                <a:cubicBezTo>
                  <a:pt x="3204" y="322696"/>
                  <a:pt x="0" y="319586"/>
                  <a:pt x="0" y="315675"/>
                </a:cubicBezTo>
                <a:lnTo>
                  <a:pt x="0" y="49413"/>
                </a:lnTo>
                <a:cubicBezTo>
                  <a:pt x="0" y="22129"/>
                  <a:pt x="22162" y="0"/>
                  <a:pt x="49487" y="0"/>
                </a:cubicBezTo>
                <a:close/>
              </a:path>
            </a:pathLst>
          </a:custGeom>
          <a:solidFill>
            <a:srgbClr val="673B28"/>
          </a:solidFill>
          <a:ln>
            <a:noFill/>
          </a:ln>
        </p:spPr>
        <p:txBody>
          <a:bodyPr wrap="square" lIns="91440" tIns="45720" rIns="91440" bIns="45720" anchor="ctr">
            <a:normAutofit fontScale="72500"/>
          </a:bodyPr>
          <a:lstStyle/>
          <a:p>
            <a:pPr algn="ctr"/>
            <a:endParaRPr b="1">
              <a:solidFill>
                <a:schemeClr val="tx1"/>
              </a:solidFill>
            </a:endParaRPr>
          </a:p>
        </p:txBody>
      </p:sp>
      <p:sp>
        <p:nvSpPr>
          <p:cNvPr id="11" name="ïşḷíde"/>
          <p:cNvSpPr/>
          <p:nvPr/>
        </p:nvSpPr>
        <p:spPr>
          <a:xfrm>
            <a:off x="4486810" y="4324570"/>
            <a:ext cx="916766" cy="916766"/>
          </a:xfrm>
          <a:prstGeom prst="ellipse">
            <a:avLst/>
          </a:prstGeom>
          <a:noFill/>
          <a:ln>
            <a:solidFill>
              <a:srgbClr val="FE9805"/>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a:solidFill>
                <a:schemeClr val="tx1"/>
              </a:solidFill>
            </a:endParaRPr>
          </a:p>
        </p:txBody>
      </p:sp>
      <p:sp>
        <p:nvSpPr>
          <p:cNvPr id="12" name="íŝľíďè"/>
          <p:cNvSpPr/>
          <p:nvPr/>
        </p:nvSpPr>
        <p:spPr bwMode="auto">
          <a:xfrm>
            <a:off x="4669910" y="4662575"/>
            <a:ext cx="550567" cy="310736"/>
          </a:xfrm>
          <a:custGeom>
            <a:avLst/>
            <a:gdLst>
              <a:gd name="T0" fmla="*/ 5639 w 6827"/>
              <a:gd name="T1" fmla="*/ 1484 h 3859"/>
              <a:gd name="T2" fmla="*/ 5302 w 6827"/>
              <a:gd name="T3" fmla="*/ 1533 h 3859"/>
              <a:gd name="T4" fmla="*/ 3413 w 6827"/>
              <a:gd name="T5" fmla="*/ 0 h 3859"/>
              <a:gd name="T6" fmla="*/ 1525 w 6827"/>
              <a:gd name="T7" fmla="*/ 1533 h 3859"/>
              <a:gd name="T8" fmla="*/ 1187 w 6827"/>
              <a:gd name="T9" fmla="*/ 1484 h 3859"/>
              <a:gd name="T10" fmla="*/ 0 w 6827"/>
              <a:gd name="T11" fmla="*/ 2671 h 3859"/>
              <a:gd name="T12" fmla="*/ 1187 w 6827"/>
              <a:gd name="T13" fmla="*/ 3859 h 3859"/>
              <a:gd name="T14" fmla="*/ 5639 w 6827"/>
              <a:gd name="T15" fmla="*/ 3859 h 3859"/>
              <a:gd name="T16" fmla="*/ 6827 w 6827"/>
              <a:gd name="T17" fmla="*/ 2671 h 3859"/>
              <a:gd name="T18" fmla="*/ 5639 w 6827"/>
              <a:gd name="T19" fmla="*/ 1484 h 3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27" h="3859">
                <a:moveTo>
                  <a:pt x="5639" y="1484"/>
                </a:moveTo>
                <a:cubicBezTo>
                  <a:pt x="5522" y="1484"/>
                  <a:pt x="5409" y="1501"/>
                  <a:pt x="5302" y="1533"/>
                </a:cubicBezTo>
                <a:cubicBezTo>
                  <a:pt x="5119" y="658"/>
                  <a:pt x="4343" y="0"/>
                  <a:pt x="3413" y="0"/>
                </a:cubicBezTo>
                <a:cubicBezTo>
                  <a:pt x="2484" y="0"/>
                  <a:pt x="1708" y="658"/>
                  <a:pt x="1525" y="1533"/>
                </a:cubicBezTo>
                <a:cubicBezTo>
                  <a:pt x="1418" y="1501"/>
                  <a:pt x="1305" y="1484"/>
                  <a:pt x="1187" y="1484"/>
                </a:cubicBezTo>
                <a:cubicBezTo>
                  <a:pt x="532" y="1484"/>
                  <a:pt x="0" y="2016"/>
                  <a:pt x="0" y="2671"/>
                </a:cubicBezTo>
                <a:cubicBezTo>
                  <a:pt x="0" y="3327"/>
                  <a:pt x="532" y="3859"/>
                  <a:pt x="1187" y="3859"/>
                </a:cubicBezTo>
                <a:lnTo>
                  <a:pt x="5639" y="3859"/>
                </a:lnTo>
                <a:cubicBezTo>
                  <a:pt x="6295" y="3859"/>
                  <a:pt x="6827" y="3327"/>
                  <a:pt x="6827" y="2671"/>
                </a:cubicBezTo>
                <a:cubicBezTo>
                  <a:pt x="6827" y="2016"/>
                  <a:pt x="6295" y="1484"/>
                  <a:pt x="5639" y="1484"/>
                </a:cubicBezTo>
                <a:close/>
              </a:path>
            </a:pathLst>
          </a:custGeom>
          <a:solidFill>
            <a:srgbClr val="FE9805"/>
          </a:solidFill>
          <a:ln>
            <a:noFill/>
          </a:ln>
        </p:spPr>
        <p:txBody>
          <a:bodyPr wrap="square" lIns="91440" tIns="45720" rIns="91440" bIns="45720">
            <a:normAutofit fontScale="72500"/>
          </a:bodyPr>
          <a:lstStyle/>
          <a:p>
            <a:endParaRPr lang="zh-CN" altLang="en-US" b="1">
              <a:solidFill>
                <a:schemeClr val="tx1"/>
              </a:solidFill>
            </a:endParaRPr>
          </a:p>
        </p:txBody>
      </p:sp>
      <p:cxnSp>
        <p:nvCxnSpPr>
          <p:cNvPr id="13" name="直接连接符 12"/>
          <p:cNvCxnSpPr/>
          <p:nvPr/>
        </p:nvCxnSpPr>
        <p:spPr>
          <a:xfrm>
            <a:off x="1173858" y="2551346"/>
            <a:ext cx="2884300" cy="0"/>
          </a:xfrm>
          <a:prstGeom prst="line">
            <a:avLst/>
          </a:prstGeom>
          <a:ln w="3175" cap="rnd">
            <a:solidFill>
              <a:srgbClr val="673B28"/>
            </a:solidFill>
            <a:round/>
          </a:ln>
        </p:spPr>
        <p:style>
          <a:lnRef idx="1">
            <a:schemeClr val="accent1"/>
          </a:lnRef>
          <a:fillRef idx="0">
            <a:schemeClr val="accent1"/>
          </a:fillRef>
          <a:effectRef idx="0">
            <a:schemeClr val="accent1"/>
          </a:effectRef>
          <a:fontRef idx="minor">
            <a:schemeClr val="tx1"/>
          </a:fontRef>
        </p:style>
      </p:cxnSp>
      <p:sp>
        <p:nvSpPr>
          <p:cNvPr id="14" name="î$ḻïďê"/>
          <p:cNvSpPr txBox="1"/>
          <p:nvPr/>
        </p:nvSpPr>
        <p:spPr>
          <a:xfrm flipH="1">
            <a:off x="1122799" y="2825082"/>
            <a:ext cx="2986418" cy="528111"/>
          </a:xfrm>
          <a:prstGeom prst="rect">
            <a:avLst/>
          </a:prstGeom>
          <a:noFill/>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endParaRPr lang="zh-CN" altLang="en-US" sz="1050" b="1" spc="300"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15" name="isḻiḋè"/>
          <p:cNvSpPr txBox="1"/>
          <p:nvPr/>
        </p:nvSpPr>
        <p:spPr>
          <a:xfrm flipH="1">
            <a:off x="1128111" y="2597422"/>
            <a:ext cx="3155563" cy="3504674"/>
          </a:xfrm>
          <a:prstGeom prst="rect">
            <a:avLst/>
          </a:prstGeom>
          <a:noFill/>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b="1" spc="300"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洛阳席先生在京东商城ｉｓｈｏｐ数码专营店购买了两块手机电池，收货后，他发现货品与广告宣传不符。将情况反映至京东客服，但京东商城以赠送６０元代金券了事。将此事投诉到洛阳消协，消协以经营者欺诈为由依照“退一赔三”进行调解，京东商城先行赔付消费者１１６０元。</a:t>
            </a:r>
            <a:endParaRPr lang="zh-CN" altLang="en-US" sz="1400" b="1" spc="300"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16" name="文本框 15"/>
          <p:cNvSpPr txBox="1"/>
          <p:nvPr/>
        </p:nvSpPr>
        <p:spPr>
          <a:xfrm>
            <a:off x="3345180" y="1243965"/>
            <a:ext cx="6918325" cy="521970"/>
          </a:xfrm>
          <a:prstGeom prst="rect">
            <a:avLst/>
          </a:prstGeom>
          <a:noFill/>
        </p:spPr>
        <p:txBody>
          <a:bodyPr wrap="square" rtlCol="0">
            <a:spAutoFit/>
          </a:bodyPr>
          <a:lstStyle/>
          <a:p>
            <a:r>
              <a:rPr lang="zh-CN" altLang="en-US" sz="2800" kern="0" spc="150" dirty="0">
                <a:solidFill>
                  <a:srgbClr val="673B28"/>
                </a:solidFill>
                <a:latin typeface="汉仪雅酷黑 75W" panose="020B0804020202020204" charset="-122"/>
                <a:ea typeface="汉仪雅酷黑 75W" panose="020B0804020202020204" charset="-122"/>
                <a:cs typeface="+mn-ea"/>
              </a:rPr>
              <a:t>网购电池遇假冒消协调解“退一赔三”</a:t>
            </a:r>
            <a:endParaRPr lang="zh-CN" altLang="en-US" sz="2800" kern="0" spc="150" dirty="0">
              <a:solidFill>
                <a:srgbClr val="673B28"/>
              </a:solidFill>
              <a:latin typeface="汉仪雅酷黑 75W" panose="020B0804020202020204" charset="-122"/>
              <a:ea typeface="汉仪雅酷黑 75W" panose="020B0804020202020204" charset="-122"/>
              <a:cs typeface="+mn-ea"/>
            </a:endParaRPr>
          </a:p>
        </p:txBody>
      </p:sp>
      <p:sp>
        <p:nvSpPr>
          <p:cNvPr id="17" name="isḻiḋè"/>
          <p:cNvSpPr txBox="1"/>
          <p:nvPr/>
        </p:nvSpPr>
        <p:spPr>
          <a:xfrm flipH="1">
            <a:off x="8062012" y="2383234"/>
            <a:ext cx="3553715" cy="3871262"/>
          </a:xfrm>
          <a:prstGeom prst="rect">
            <a:avLst/>
          </a:prstGeom>
          <a:noFill/>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b="1" spc="300"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经营者提供商品或者服务有欺诈行为的，应当按照消费者的要求增加赔偿其受到的损失，增加赔偿的金额为消费者购买商品的价款或者接受服务的费用的三倍；增加赔偿的金额不足五百元的，为五百元。”本案，京东商城在接到诉求后，并未采取措施纠正侵权行为，对消费者的质疑推诿拖延，仅以赠券草草了事，变相拒绝消费者合理诉求，违背诚信原则，属于典型消费欺诈行为。</a:t>
            </a:r>
            <a:endParaRPr lang="zh-CN" altLang="en-US" sz="1400" b="1" spc="300"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18" name="矩形 17"/>
          <p:cNvSpPr/>
          <p:nvPr/>
        </p:nvSpPr>
        <p:spPr>
          <a:xfrm>
            <a:off x="8062013" y="1983124"/>
            <a:ext cx="1364476" cy="398780"/>
          </a:xfrm>
          <a:prstGeom prst="rect">
            <a:avLst/>
          </a:prstGeom>
          <a:noFill/>
        </p:spPr>
        <p:txBody>
          <a:bodyPr wrap="square" rtlCol="0">
            <a:spAutoFit/>
          </a:bodyPr>
          <a:lstStyle/>
          <a:p>
            <a:r>
              <a:rPr lang="zh-CN" altLang="en-US" sz="2000" b="1" spc="300" dirty="0">
                <a:solidFill>
                  <a:schemeClr val="tx1"/>
                </a:solidFill>
                <a:latin typeface="思源黑体 Medium" panose="020B0600000000000000" pitchFamily="34" charset="-122"/>
                <a:ea typeface="思源黑体 Medium" panose="020B0600000000000000" pitchFamily="34" charset="-122"/>
              </a:rPr>
              <a:t>以案说法</a:t>
            </a:r>
            <a:endParaRPr lang="zh-CN" altLang="en-US" sz="2000" b="1" spc="300" dirty="0">
              <a:solidFill>
                <a:schemeClr val="tx1"/>
              </a:solidFill>
              <a:latin typeface="思源黑体 Medium" panose="020B0600000000000000" pitchFamily="34" charset="-122"/>
              <a:ea typeface="思源黑体 Medium" panose="020B0600000000000000" pitchFamily="34" charset="-122"/>
            </a:endParaRPr>
          </a:p>
        </p:txBody>
      </p:sp>
      <p:cxnSp>
        <p:nvCxnSpPr>
          <p:cNvPr id="3" name="直接连接符 2"/>
          <p:cNvCxnSpPr/>
          <p:nvPr/>
        </p:nvCxnSpPr>
        <p:spPr>
          <a:xfrm>
            <a:off x="8197645" y="2383234"/>
            <a:ext cx="2884300" cy="0"/>
          </a:xfrm>
          <a:prstGeom prst="line">
            <a:avLst/>
          </a:prstGeom>
          <a:ln w="3175" cap="rnd">
            <a:solidFill>
              <a:srgbClr val="673B28"/>
            </a:solidFill>
            <a:round/>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173858" y="1928144"/>
            <a:ext cx="1364476" cy="398780"/>
          </a:xfrm>
          <a:prstGeom prst="rect">
            <a:avLst/>
          </a:prstGeom>
          <a:noFill/>
        </p:spPr>
        <p:txBody>
          <a:bodyPr wrap="square" rtlCol="0">
            <a:spAutoFit/>
          </a:bodyPr>
          <a:lstStyle/>
          <a:p>
            <a:r>
              <a:rPr lang="zh-CN" altLang="en-US" sz="2000" b="1" spc="300" dirty="0">
                <a:solidFill>
                  <a:schemeClr val="tx1"/>
                </a:solidFill>
                <a:latin typeface="思源黑体 Medium" panose="020B0600000000000000" pitchFamily="34" charset="-122"/>
                <a:ea typeface="思源黑体 Medium" panose="020B0600000000000000" pitchFamily="34" charset="-122"/>
              </a:rPr>
              <a:t>案例</a:t>
            </a:r>
            <a:r>
              <a:rPr lang="en-US" altLang="zh-CN" sz="2000" b="1" spc="300" dirty="0">
                <a:solidFill>
                  <a:schemeClr val="tx1"/>
                </a:solidFill>
                <a:latin typeface="思源黑体 Medium" panose="020B0600000000000000" pitchFamily="34" charset="-122"/>
                <a:ea typeface="思源黑体 Medium" panose="020B0600000000000000" pitchFamily="34" charset="-122"/>
              </a:rPr>
              <a:t>1</a:t>
            </a:r>
            <a:endParaRPr lang="en-US" altLang="zh-CN" sz="2000" b="1" spc="300" dirty="0">
              <a:solidFill>
                <a:schemeClr val="tx1"/>
              </a:solidFill>
              <a:latin typeface="思源黑体 Medium" panose="020B0600000000000000" pitchFamily="34" charset="-122"/>
              <a:ea typeface="思源黑体 Medium" panose="020B0600000000000000" pitchFamily="34" charset="-122"/>
            </a:endParaRPr>
          </a:p>
        </p:txBody>
      </p:sp>
      <p:sp>
        <p:nvSpPr>
          <p:cNvPr id="7" name="明月设计4" descr="7b0a20202020227461726765744d6f64756c65223a202270726f636573734f6e6c696e65466f6e7473220a7d0a"/>
          <p:cNvSpPr txBox="1"/>
          <p:nvPr/>
        </p:nvSpPr>
        <p:spPr>
          <a:xfrm>
            <a:off x="1597025" y="445135"/>
            <a:ext cx="64033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4" descr="7b0a20202020227461726765744d6f64756c65223a202270726f636573734f6e6c696e65466f6e7473220a7d0a"/>
          <p:cNvSpPr txBox="1"/>
          <p:nvPr/>
        </p:nvSpPr>
        <p:spPr>
          <a:xfrm>
            <a:off x="1597025" y="445135"/>
            <a:ext cx="64033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5"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cxnSp>
        <p:nvCxnSpPr>
          <p:cNvPr id="35" name="直接连接符 34"/>
          <p:cNvCxnSpPr/>
          <p:nvPr/>
        </p:nvCxnSpPr>
        <p:spPr>
          <a:xfrm>
            <a:off x="1231969" y="2377610"/>
            <a:ext cx="2884300" cy="0"/>
          </a:xfrm>
          <a:prstGeom prst="line">
            <a:avLst/>
          </a:prstGeom>
          <a:ln w="3175" cap="rnd">
            <a:solidFill>
              <a:srgbClr val="673B28"/>
            </a:solidFill>
            <a:round/>
          </a:ln>
        </p:spPr>
        <p:style>
          <a:lnRef idx="1">
            <a:schemeClr val="accent1"/>
          </a:lnRef>
          <a:fillRef idx="0">
            <a:schemeClr val="accent1"/>
          </a:fillRef>
          <a:effectRef idx="0">
            <a:schemeClr val="accent1"/>
          </a:effectRef>
          <a:fontRef idx="minor">
            <a:schemeClr val="tx1"/>
          </a:fontRef>
        </p:style>
      </p:cxnSp>
      <p:sp>
        <p:nvSpPr>
          <p:cNvPr id="36" name="î$ḻïďê"/>
          <p:cNvSpPr txBox="1"/>
          <p:nvPr/>
        </p:nvSpPr>
        <p:spPr>
          <a:xfrm flipH="1">
            <a:off x="1180910" y="2651346"/>
            <a:ext cx="2986418" cy="528111"/>
          </a:xfrm>
          <a:prstGeom prst="rect">
            <a:avLst/>
          </a:prstGeom>
          <a:noFill/>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endParaRPr lang="zh-CN" altLang="en-US" sz="1050" b="1" spc="300"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37" name="isḻiḋè"/>
          <p:cNvSpPr txBox="1"/>
          <p:nvPr/>
        </p:nvSpPr>
        <p:spPr>
          <a:xfrm flipH="1">
            <a:off x="1186221" y="2423686"/>
            <a:ext cx="3268432" cy="4022834"/>
          </a:xfrm>
          <a:prstGeom prst="rect">
            <a:avLst/>
          </a:prstGeom>
          <a:noFill/>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b="1" spc="300"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谢先生等１１户小区业主向洛阳市消协反映，洛阳海晨置业有限公司开发的升龙天玺商品房存在房屋设计不合理、销售时虚假宣传等问题。洛阳消协对该公司约谈后，对方却对投诉业主采取停水停电行为，导致矛盾升级。洛阳消协终止调解后，启动支持诉讼机制，委托律师团公益律师向法院提起诉讼。同年１１月，法院一审判定开发商违约，１１户业主拿到相应赔偿金。</a:t>
            </a:r>
            <a:endParaRPr lang="zh-CN" altLang="en-US" sz="1400" b="1" spc="300"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38" name="文本框 37"/>
          <p:cNvSpPr txBox="1"/>
          <p:nvPr/>
        </p:nvSpPr>
        <p:spPr>
          <a:xfrm>
            <a:off x="3327400" y="1146175"/>
            <a:ext cx="7421880" cy="521970"/>
          </a:xfrm>
          <a:prstGeom prst="rect">
            <a:avLst/>
          </a:prstGeom>
          <a:noFill/>
        </p:spPr>
        <p:txBody>
          <a:bodyPr wrap="square" rtlCol="0">
            <a:spAutoFit/>
          </a:bodyPr>
          <a:lstStyle/>
          <a:p>
            <a:r>
              <a:rPr lang="zh-CN" altLang="en-US" sz="2800" kern="0" spc="150" dirty="0">
                <a:solidFill>
                  <a:srgbClr val="673B28"/>
                </a:solidFill>
                <a:latin typeface="汉仪雅酷黑 75W" panose="020B0804020202020204" charset="-122"/>
                <a:ea typeface="汉仪雅酷黑 75W" panose="020B0804020202020204" charset="-122"/>
                <a:cs typeface="+mn-ea"/>
              </a:rPr>
              <a:t>商品房未经验收强制交付引发群体投诉</a:t>
            </a:r>
            <a:endParaRPr lang="zh-CN" altLang="en-US" sz="2800" kern="0" spc="150" dirty="0">
              <a:solidFill>
                <a:srgbClr val="673B28"/>
              </a:solidFill>
              <a:latin typeface="汉仪雅酷黑 75W" panose="020B0804020202020204" charset="-122"/>
              <a:ea typeface="汉仪雅酷黑 75W" panose="020B0804020202020204" charset="-122"/>
              <a:cs typeface="+mn-ea"/>
            </a:endParaRPr>
          </a:p>
        </p:txBody>
      </p:sp>
      <p:sp>
        <p:nvSpPr>
          <p:cNvPr id="39" name="isḻiḋè"/>
          <p:cNvSpPr txBox="1"/>
          <p:nvPr/>
        </p:nvSpPr>
        <p:spPr>
          <a:xfrm flipH="1">
            <a:off x="8120123" y="2209498"/>
            <a:ext cx="3553715" cy="3871262"/>
          </a:xfrm>
          <a:prstGeom prst="rect">
            <a:avLst/>
          </a:prstGeom>
          <a:noFill/>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b="1" spc="300"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开发商应当按照合同约定，将符合交付使用条件的商品房按期交付给买受人。未能按期交付的，开发商应当承担违约责任。本案中，开发商未经过相关部门的验收就进行交房的行为已经违规，通过停水停电来强制消费者妥协，其行为已构成严重侵权，应承担相应的法律责任。</a:t>
            </a:r>
            <a:endParaRPr lang="zh-CN" altLang="en-US" sz="1400" b="1" spc="300"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40" name="矩形 39"/>
          <p:cNvSpPr/>
          <p:nvPr/>
        </p:nvSpPr>
        <p:spPr>
          <a:xfrm>
            <a:off x="8120124" y="1809388"/>
            <a:ext cx="1364476" cy="398780"/>
          </a:xfrm>
          <a:prstGeom prst="rect">
            <a:avLst/>
          </a:prstGeom>
          <a:noFill/>
        </p:spPr>
        <p:txBody>
          <a:bodyPr wrap="square" rtlCol="0">
            <a:spAutoFit/>
          </a:bodyPr>
          <a:lstStyle/>
          <a:p>
            <a:r>
              <a:rPr lang="zh-CN" altLang="en-US" sz="2000" b="1" spc="300" dirty="0">
                <a:solidFill>
                  <a:schemeClr val="tx1"/>
                </a:solidFill>
                <a:latin typeface="思源黑体 Medium" panose="020B0600000000000000" pitchFamily="34" charset="-122"/>
                <a:ea typeface="思源黑体 Medium" panose="020B0600000000000000" pitchFamily="34" charset="-122"/>
              </a:rPr>
              <a:t>以案说法</a:t>
            </a:r>
            <a:endParaRPr lang="zh-CN" altLang="en-US" sz="2000" b="1" spc="300" dirty="0">
              <a:solidFill>
                <a:schemeClr val="tx1"/>
              </a:solidFill>
              <a:latin typeface="思源黑体 Medium" panose="020B0600000000000000" pitchFamily="34" charset="-122"/>
              <a:ea typeface="思源黑体 Medium" panose="020B0600000000000000" pitchFamily="34" charset="-122"/>
            </a:endParaRPr>
          </a:p>
        </p:txBody>
      </p:sp>
      <p:cxnSp>
        <p:nvCxnSpPr>
          <p:cNvPr id="41" name="直接连接符 40"/>
          <p:cNvCxnSpPr/>
          <p:nvPr/>
        </p:nvCxnSpPr>
        <p:spPr>
          <a:xfrm>
            <a:off x="8255756" y="2209498"/>
            <a:ext cx="2884300" cy="0"/>
          </a:xfrm>
          <a:prstGeom prst="line">
            <a:avLst/>
          </a:prstGeom>
          <a:ln w="3175" cap="rnd">
            <a:solidFill>
              <a:srgbClr val="673B28"/>
            </a:solidFill>
            <a:round/>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1231969" y="1754408"/>
            <a:ext cx="1364476" cy="398780"/>
          </a:xfrm>
          <a:prstGeom prst="rect">
            <a:avLst/>
          </a:prstGeom>
          <a:noFill/>
        </p:spPr>
        <p:txBody>
          <a:bodyPr wrap="square" rtlCol="0">
            <a:spAutoFit/>
          </a:bodyPr>
          <a:lstStyle/>
          <a:p>
            <a:r>
              <a:rPr lang="zh-CN" altLang="en-US" sz="2000" b="1" spc="300" dirty="0">
                <a:solidFill>
                  <a:schemeClr val="tx1"/>
                </a:solidFill>
                <a:latin typeface="思源黑体 Medium" panose="020B0600000000000000" pitchFamily="34" charset="-122"/>
                <a:ea typeface="思源黑体 Medium" panose="020B0600000000000000" pitchFamily="34" charset="-122"/>
              </a:rPr>
              <a:t>案例</a:t>
            </a:r>
            <a:r>
              <a:rPr lang="en-US" altLang="zh-CN" sz="2000" b="1" spc="300" dirty="0">
                <a:solidFill>
                  <a:schemeClr val="tx1"/>
                </a:solidFill>
                <a:latin typeface="思源黑体 Medium" panose="020B0600000000000000" pitchFamily="34" charset="-122"/>
                <a:ea typeface="思源黑体 Medium" panose="020B0600000000000000" pitchFamily="34" charset="-122"/>
              </a:rPr>
              <a:t>2</a:t>
            </a:r>
            <a:endParaRPr lang="en-US" altLang="zh-CN" sz="2000" b="1" spc="300" dirty="0">
              <a:solidFill>
                <a:schemeClr val="tx1"/>
              </a:solidFill>
              <a:latin typeface="思源黑体 Medium" panose="020B0600000000000000" pitchFamily="34" charset="-122"/>
              <a:ea typeface="思源黑体 Medium" panose="020B0600000000000000" pitchFamily="34" charset="-122"/>
            </a:endParaRPr>
          </a:p>
        </p:txBody>
      </p:sp>
      <p:sp>
        <p:nvSpPr>
          <p:cNvPr id="7" name="î$líďè"/>
          <p:cNvSpPr/>
          <p:nvPr/>
        </p:nvSpPr>
        <p:spPr>
          <a:xfrm>
            <a:off x="4486810" y="2383234"/>
            <a:ext cx="916766" cy="916766"/>
          </a:xfrm>
          <a:prstGeom prst="ellipse">
            <a:avLst/>
          </a:prstGeom>
          <a:no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a:solidFill>
                <a:schemeClr val="tx1"/>
              </a:solidFill>
            </a:endParaRPr>
          </a:p>
        </p:txBody>
      </p:sp>
      <p:sp>
        <p:nvSpPr>
          <p:cNvPr id="21" name="ïşliḓè"/>
          <p:cNvSpPr/>
          <p:nvPr/>
        </p:nvSpPr>
        <p:spPr bwMode="auto">
          <a:xfrm>
            <a:off x="4716889" y="2633820"/>
            <a:ext cx="456609" cy="455317"/>
          </a:xfrm>
          <a:custGeom>
            <a:avLst/>
            <a:gdLst>
              <a:gd name="connsiteX0" fmla="*/ 303461 w 607465"/>
              <a:gd name="connsiteY0" fmla="*/ 241994 h 605749"/>
              <a:gd name="connsiteX1" fmla="*/ 354648 w 607465"/>
              <a:gd name="connsiteY1" fmla="*/ 293112 h 605749"/>
              <a:gd name="connsiteX2" fmla="*/ 303461 w 607465"/>
              <a:gd name="connsiteY2" fmla="*/ 344230 h 605749"/>
              <a:gd name="connsiteX3" fmla="*/ 252274 w 607465"/>
              <a:gd name="connsiteY3" fmla="*/ 293112 h 605749"/>
              <a:gd name="connsiteX4" fmla="*/ 303461 w 607465"/>
              <a:gd name="connsiteY4" fmla="*/ 241994 h 605749"/>
              <a:gd name="connsiteX5" fmla="*/ 303860 w 607465"/>
              <a:gd name="connsiteY5" fmla="*/ 130222 h 605749"/>
              <a:gd name="connsiteX6" fmla="*/ 141170 w 607465"/>
              <a:gd name="connsiteY6" fmla="*/ 292690 h 605749"/>
              <a:gd name="connsiteX7" fmla="*/ 303860 w 607465"/>
              <a:gd name="connsiteY7" fmla="*/ 456018 h 605749"/>
              <a:gd name="connsiteX8" fmla="*/ 466549 w 607465"/>
              <a:gd name="connsiteY8" fmla="*/ 292690 h 605749"/>
              <a:gd name="connsiteX9" fmla="*/ 303860 w 607465"/>
              <a:gd name="connsiteY9" fmla="*/ 130222 h 605749"/>
              <a:gd name="connsiteX10" fmla="*/ 390369 w 607465"/>
              <a:gd name="connsiteY10" fmla="*/ 527 h 605749"/>
              <a:gd name="connsiteX11" fmla="*/ 418345 w 607465"/>
              <a:gd name="connsiteY11" fmla="*/ 8156 h 605749"/>
              <a:gd name="connsiteX12" fmla="*/ 455359 w 607465"/>
              <a:gd name="connsiteY12" fmla="*/ 34804 h 605749"/>
              <a:gd name="connsiteX13" fmla="*/ 459663 w 607465"/>
              <a:gd name="connsiteY13" fmla="*/ 73487 h 605749"/>
              <a:gd name="connsiteX14" fmla="*/ 450194 w 607465"/>
              <a:gd name="connsiteY14" fmla="*/ 97556 h 605749"/>
              <a:gd name="connsiteX15" fmla="*/ 458802 w 607465"/>
              <a:gd name="connsiteY15" fmla="*/ 131941 h 605749"/>
              <a:gd name="connsiteX16" fmla="*/ 465688 w 607465"/>
              <a:gd name="connsiteY16" fmla="*/ 137958 h 605749"/>
              <a:gd name="connsiteX17" fmla="*/ 500120 w 607465"/>
              <a:gd name="connsiteY17" fmla="*/ 144835 h 605749"/>
              <a:gd name="connsiteX18" fmla="*/ 524222 w 607465"/>
              <a:gd name="connsiteY18" fmla="*/ 134520 h 605749"/>
              <a:gd name="connsiteX19" fmla="*/ 562958 w 607465"/>
              <a:gd name="connsiteY19" fmla="*/ 136239 h 605749"/>
              <a:gd name="connsiteX20" fmla="*/ 594807 w 607465"/>
              <a:gd name="connsiteY20" fmla="*/ 179220 h 605749"/>
              <a:gd name="connsiteX21" fmla="*/ 601694 w 607465"/>
              <a:gd name="connsiteY21" fmla="*/ 222201 h 605749"/>
              <a:gd name="connsiteX22" fmla="*/ 576731 w 607465"/>
              <a:gd name="connsiteY22" fmla="*/ 252288 h 605749"/>
              <a:gd name="connsiteX23" fmla="*/ 549185 w 607465"/>
              <a:gd name="connsiteY23" fmla="*/ 264323 h 605749"/>
              <a:gd name="connsiteX24" fmla="*/ 530248 w 607465"/>
              <a:gd name="connsiteY24" fmla="*/ 283234 h 605749"/>
              <a:gd name="connsiteX25" fmla="*/ 530248 w 607465"/>
              <a:gd name="connsiteY25" fmla="*/ 292690 h 605749"/>
              <a:gd name="connsiteX26" fmla="*/ 530248 w 607465"/>
              <a:gd name="connsiteY26" fmla="*/ 307303 h 605749"/>
              <a:gd name="connsiteX27" fmla="*/ 549185 w 607465"/>
              <a:gd name="connsiteY27" fmla="*/ 328794 h 605749"/>
              <a:gd name="connsiteX28" fmla="*/ 579313 w 607465"/>
              <a:gd name="connsiteY28" fmla="*/ 340829 h 605749"/>
              <a:gd name="connsiteX29" fmla="*/ 605998 w 607465"/>
              <a:gd name="connsiteY29" fmla="*/ 369196 h 605749"/>
              <a:gd name="connsiteX30" fmla="*/ 599111 w 607465"/>
              <a:gd name="connsiteY30" fmla="*/ 425071 h 605749"/>
              <a:gd name="connsiteX31" fmla="*/ 573288 w 607465"/>
              <a:gd name="connsiteY31" fmla="*/ 459456 h 605749"/>
              <a:gd name="connsiteX32" fmla="*/ 533691 w 607465"/>
              <a:gd name="connsiteY32" fmla="*/ 461175 h 605749"/>
              <a:gd name="connsiteX33" fmla="*/ 494095 w 607465"/>
              <a:gd name="connsiteY33" fmla="*/ 446562 h 605749"/>
              <a:gd name="connsiteX34" fmla="*/ 459663 w 607465"/>
              <a:gd name="connsiteY34" fmla="*/ 452579 h 605749"/>
              <a:gd name="connsiteX35" fmla="*/ 453637 w 607465"/>
              <a:gd name="connsiteY35" fmla="*/ 484385 h 605749"/>
              <a:gd name="connsiteX36" fmla="*/ 471714 w 607465"/>
              <a:gd name="connsiteY36" fmla="*/ 525647 h 605749"/>
              <a:gd name="connsiteX37" fmla="*/ 472575 w 607465"/>
              <a:gd name="connsiteY37" fmla="*/ 565189 h 605749"/>
              <a:gd name="connsiteX38" fmla="*/ 435561 w 607465"/>
              <a:gd name="connsiteY38" fmla="*/ 593557 h 605749"/>
              <a:gd name="connsiteX39" fmla="*/ 384774 w 607465"/>
              <a:gd name="connsiteY39" fmla="*/ 602153 h 605749"/>
              <a:gd name="connsiteX40" fmla="*/ 354646 w 607465"/>
              <a:gd name="connsiteY40" fmla="*/ 578943 h 605749"/>
              <a:gd name="connsiteX41" fmla="*/ 332266 w 607465"/>
              <a:gd name="connsiteY41" fmla="*/ 528226 h 605749"/>
              <a:gd name="connsiteX42" fmla="*/ 318493 w 607465"/>
              <a:gd name="connsiteY42" fmla="*/ 508454 h 605749"/>
              <a:gd name="connsiteX43" fmla="*/ 314189 w 607465"/>
              <a:gd name="connsiteY43" fmla="*/ 508454 h 605749"/>
              <a:gd name="connsiteX44" fmla="*/ 303860 w 607465"/>
              <a:gd name="connsiteY44" fmla="*/ 508454 h 605749"/>
              <a:gd name="connsiteX45" fmla="*/ 286644 w 607465"/>
              <a:gd name="connsiteY45" fmla="*/ 528226 h 605749"/>
              <a:gd name="connsiteX46" fmla="*/ 266846 w 607465"/>
              <a:gd name="connsiteY46" fmla="*/ 579803 h 605749"/>
              <a:gd name="connsiteX47" fmla="*/ 238439 w 607465"/>
              <a:gd name="connsiteY47" fmla="*/ 605591 h 605749"/>
              <a:gd name="connsiteX48" fmla="*/ 189374 w 607465"/>
              <a:gd name="connsiteY48" fmla="*/ 596136 h 605749"/>
              <a:gd name="connsiteX49" fmla="*/ 148917 w 607465"/>
              <a:gd name="connsiteY49" fmla="*/ 572926 h 605749"/>
              <a:gd name="connsiteX50" fmla="*/ 146335 w 607465"/>
              <a:gd name="connsiteY50" fmla="*/ 533383 h 605749"/>
              <a:gd name="connsiteX51" fmla="*/ 166994 w 607465"/>
              <a:gd name="connsiteY51" fmla="*/ 479227 h 605749"/>
              <a:gd name="connsiteX52" fmla="*/ 165272 w 607465"/>
              <a:gd name="connsiteY52" fmla="*/ 450000 h 605749"/>
              <a:gd name="connsiteX53" fmla="*/ 136005 w 607465"/>
              <a:gd name="connsiteY53" fmla="*/ 450000 h 605749"/>
              <a:gd name="connsiteX54" fmla="*/ 82636 w 607465"/>
              <a:gd name="connsiteY54" fmla="*/ 474070 h 605749"/>
              <a:gd name="connsiteX55" fmla="*/ 43900 w 607465"/>
              <a:gd name="connsiteY55" fmla="*/ 472350 h 605749"/>
              <a:gd name="connsiteX56" fmla="*/ 15494 w 607465"/>
              <a:gd name="connsiteY56" fmla="*/ 431089 h 605749"/>
              <a:gd name="connsiteX57" fmla="*/ 3443 w 607465"/>
              <a:gd name="connsiteY57" fmla="*/ 386388 h 605749"/>
              <a:gd name="connsiteX58" fmla="*/ 29267 w 607465"/>
              <a:gd name="connsiteY58" fmla="*/ 356302 h 605749"/>
              <a:gd name="connsiteX59" fmla="*/ 80054 w 607465"/>
              <a:gd name="connsiteY59" fmla="*/ 333952 h 605749"/>
              <a:gd name="connsiteX60" fmla="*/ 98130 w 607465"/>
              <a:gd name="connsiteY60" fmla="*/ 310742 h 605749"/>
              <a:gd name="connsiteX61" fmla="*/ 76610 w 607465"/>
              <a:gd name="connsiteY61" fmla="*/ 288392 h 605749"/>
              <a:gd name="connsiteX62" fmla="*/ 26685 w 607465"/>
              <a:gd name="connsiteY62" fmla="*/ 269480 h 605749"/>
              <a:gd name="connsiteX63" fmla="*/ 0 w 607465"/>
              <a:gd name="connsiteY63" fmla="*/ 241113 h 605749"/>
              <a:gd name="connsiteX64" fmla="*/ 9469 w 607465"/>
              <a:gd name="connsiteY64" fmla="*/ 192114 h 605749"/>
              <a:gd name="connsiteX65" fmla="*/ 33571 w 607465"/>
              <a:gd name="connsiteY65" fmla="*/ 151712 h 605749"/>
              <a:gd name="connsiteX66" fmla="*/ 72307 w 607465"/>
              <a:gd name="connsiteY66" fmla="*/ 148274 h 605749"/>
              <a:gd name="connsiteX67" fmla="*/ 113625 w 607465"/>
              <a:gd name="connsiteY67" fmla="*/ 163747 h 605749"/>
              <a:gd name="connsiteX68" fmla="*/ 145474 w 607465"/>
              <a:gd name="connsiteY68" fmla="*/ 156870 h 605749"/>
              <a:gd name="connsiteX69" fmla="*/ 148917 w 607465"/>
              <a:gd name="connsiteY69" fmla="*/ 122485 h 605749"/>
              <a:gd name="connsiteX70" fmla="*/ 131701 w 607465"/>
              <a:gd name="connsiteY70" fmla="*/ 84662 h 605749"/>
              <a:gd name="connsiteX71" fmla="*/ 133423 w 607465"/>
              <a:gd name="connsiteY71" fmla="*/ 45979 h 605749"/>
              <a:gd name="connsiteX72" fmla="*/ 174741 w 607465"/>
              <a:gd name="connsiteY72" fmla="*/ 18471 h 605749"/>
              <a:gd name="connsiteX73" fmla="*/ 220363 w 607465"/>
              <a:gd name="connsiteY73" fmla="*/ 6437 h 605749"/>
              <a:gd name="connsiteX74" fmla="*/ 249630 w 607465"/>
              <a:gd name="connsiteY74" fmla="*/ 32225 h 605749"/>
              <a:gd name="connsiteX75" fmla="*/ 262542 w 607465"/>
              <a:gd name="connsiteY75" fmla="*/ 60593 h 605749"/>
              <a:gd name="connsiteX76" fmla="*/ 292669 w 607465"/>
              <a:gd name="connsiteY76" fmla="*/ 76925 h 605749"/>
              <a:gd name="connsiteX77" fmla="*/ 314189 w 607465"/>
              <a:gd name="connsiteY77" fmla="*/ 76066 h 605749"/>
              <a:gd name="connsiteX78" fmla="*/ 316772 w 607465"/>
              <a:gd name="connsiteY78" fmla="*/ 76066 h 605749"/>
              <a:gd name="connsiteX79" fmla="*/ 327962 w 607465"/>
              <a:gd name="connsiteY79" fmla="*/ 56295 h 605749"/>
              <a:gd name="connsiteX80" fmla="*/ 338291 w 607465"/>
              <a:gd name="connsiteY80" fmla="*/ 27068 h 605749"/>
              <a:gd name="connsiteX81" fmla="*/ 367558 w 607465"/>
              <a:gd name="connsiteY81" fmla="*/ 1279 h 605749"/>
              <a:gd name="connsiteX82" fmla="*/ 390369 w 607465"/>
              <a:gd name="connsiteY82" fmla="*/ 527 h 60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7465" h="605749">
                <a:moveTo>
                  <a:pt x="303461" y="241994"/>
                </a:moveTo>
                <a:cubicBezTo>
                  <a:pt x="331731" y="241994"/>
                  <a:pt x="354648" y="264880"/>
                  <a:pt x="354648" y="293112"/>
                </a:cubicBezTo>
                <a:cubicBezTo>
                  <a:pt x="354648" y="321344"/>
                  <a:pt x="331731" y="344230"/>
                  <a:pt x="303461" y="344230"/>
                </a:cubicBezTo>
                <a:cubicBezTo>
                  <a:pt x="275191" y="344230"/>
                  <a:pt x="252274" y="321344"/>
                  <a:pt x="252274" y="293112"/>
                </a:cubicBezTo>
                <a:cubicBezTo>
                  <a:pt x="252274" y="264880"/>
                  <a:pt x="275191" y="241994"/>
                  <a:pt x="303461" y="241994"/>
                </a:cubicBezTo>
                <a:close/>
                <a:moveTo>
                  <a:pt x="303860" y="130222"/>
                </a:moveTo>
                <a:cubicBezTo>
                  <a:pt x="213476" y="130222"/>
                  <a:pt x="141170" y="203290"/>
                  <a:pt x="141170" y="292690"/>
                </a:cubicBezTo>
                <a:cubicBezTo>
                  <a:pt x="141170" y="382950"/>
                  <a:pt x="213476" y="456018"/>
                  <a:pt x="303860" y="456018"/>
                </a:cubicBezTo>
                <a:cubicBezTo>
                  <a:pt x="393382" y="456018"/>
                  <a:pt x="466549" y="382950"/>
                  <a:pt x="466549" y="292690"/>
                </a:cubicBezTo>
                <a:cubicBezTo>
                  <a:pt x="466549" y="203290"/>
                  <a:pt x="393382" y="130222"/>
                  <a:pt x="303860" y="130222"/>
                </a:cubicBezTo>
                <a:close/>
                <a:moveTo>
                  <a:pt x="390369" y="527"/>
                </a:moveTo>
                <a:cubicBezTo>
                  <a:pt x="398977" y="1494"/>
                  <a:pt x="408446" y="3858"/>
                  <a:pt x="418345" y="8156"/>
                </a:cubicBezTo>
                <a:cubicBezTo>
                  <a:pt x="436422" y="15892"/>
                  <a:pt x="448473" y="26208"/>
                  <a:pt x="455359" y="34804"/>
                </a:cubicBezTo>
                <a:cubicBezTo>
                  <a:pt x="463967" y="43400"/>
                  <a:pt x="463967" y="62312"/>
                  <a:pt x="459663" y="73487"/>
                </a:cubicBezTo>
                <a:lnTo>
                  <a:pt x="450194" y="97556"/>
                </a:lnTo>
                <a:cubicBezTo>
                  <a:pt x="445890" y="109591"/>
                  <a:pt x="450194" y="124205"/>
                  <a:pt x="458802" y="131941"/>
                </a:cubicBezTo>
                <a:cubicBezTo>
                  <a:pt x="461385" y="133660"/>
                  <a:pt x="463106" y="136239"/>
                  <a:pt x="465688" y="137958"/>
                </a:cubicBezTo>
                <a:cubicBezTo>
                  <a:pt x="474296" y="146555"/>
                  <a:pt x="488930" y="149993"/>
                  <a:pt x="500120" y="144835"/>
                </a:cubicBezTo>
                <a:lnTo>
                  <a:pt x="524222" y="134520"/>
                </a:lnTo>
                <a:cubicBezTo>
                  <a:pt x="534552" y="129362"/>
                  <a:pt x="553489" y="129362"/>
                  <a:pt x="562958" y="136239"/>
                </a:cubicBezTo>
                <a:cubicBezTo>
                  <a:pt x="573288" y="143976"/>
                  <a:pt x="586199" y="157730"/>
                  <a:pt x="594807" y="179220"/>
                </a:cubicBezTo>
                <a:cubicBezTo>
                  <a:pt x="601694" y="196413"/>
                  <a:pt x="602554" y="211026"/>
                  <a:pt x="601694" y="222201"/>
                </a:cubicBezTo>
                <a:cubicBezTo>
                  <a:pt x="600833" y="234236"/>
                  <a:pt x="587921" y="247130"/>
                  <a:pt x="576731" y="252288"/>
                </a:cubicBezTo>
                <a:lnTo>
                  <a:pt x="549185" y="264323"/>
                </a:lnTo>
                <a:cubicBezTo>
                  <a:pt x="537995" y="269480"/>
                  <a:pt x="530248" y="277217"/>
                  <a:pt x="530248" y="283234"/>
                </a:cubicBezTo>
                <a:cubicBezTo>
                  <a:pt x="530248" y="285813"/>
                  <a:pt x="530248" y="289251"/>
                  <a:pt x="530248" y="292690"/>
                </a:cubicBezTo>
                <a:cubicBezTo>
                  <a:pt x="530248" y="296988"/>
                  <a:pt x="530248" y="302146"/>
                  <a:pt x="530248" y="307303"/>
                </a:cubicBezTo>
                <a:cubicBezTo>
                  <a:pt x="529387" y="315040"/>
                  <a:pt x="537134" y="324496"/>
                  <a:pt x="549185" y="328794"/>
                </a:cubicBezTo>
                <a:lnTo>
                  <a:pt x="579313" y="340829"/>
                </a:lnTo>
                <a:cubicBezTo>
                  <a:pt x="590503" y="345127"/>
                  <a:pt x="603415" y="357161"/>
                  <a:pt x="605998" y="369196"/>
                </a:cubicBezTo>
                <a:cubicBezTo>
                  <a:pt x="608580" y="383810"/>
                  <a:pt x="608580" y="403581"/>
                  <a:pt x="599111" y="425071"/>
                </a:cubicBezTo>
                <a:cubicBezTo>
                  <a:pt x="591364" y="442264"/>
                  <a:pt x="581895" y="453439"/>
                  <a:pt x="573288" y="459456"/>
                </a:cubicBezTo>
                <a:cubicBezTo>
                  <a:pt x="563819" y="467193"/>
                  <a:pt x="544881" y="465473"/>
                  <a:pt x="533691" y="461175"/>
                </a:cubicBezTo>
                <a:lnTo>
                  <a:pt x="494095" y="446562"/>
                </a:lnTo>
                <a:cubicBezTo>
                  <a:pt x="482904" y="442264"/>
                  <a:pt x="467410" y="444843"/>
                  <a:pt x="459663" y="452579"/>
                </a:cubicBezTo>
                <a:cubicBezTo>
                  <a:pt x="451916" y="459456"/>
                  <a:pt x="448473" y="474070"/>
                  <a:pt x="453637" y="484385"/>
                </a:cubicBezTo>
                <a:lnTo>
                  <a:pt x="471714" y="525647"/>
                </a:lnTo>
                <a:cubicBezTo>
                  <a:pt x="476879" y="536822"/>
                  <a:pt x="479461" y="555734"/>
                  <a:pt x="472575" y="565189"/>
                </a:cubicBezTo>
                <a:cubicBezTo>
                  <a:pt x="466549" y="575505"/>
                  <a:pt x="455359" y="585820"/>
                  <a:pt x="435561" y="593557"/>
                </a:cubicBezTo>
                <a:cubicBezTo>
                  <a:pt x="415763" y="601293"/>
                  <a:pt x="397686" y="602153"/>
                  <a:pt x="384774" y="602153"/>
                </a:cubicBezTo>
                <a:cubicBezTo>
                  <a:pt x="372723" y="601293"/>
                  <a:pt x="358950" y="589259"/>
                  <a:pt x="354646" y="578943"/>
                </a:cubicBezTo>
                <a:lnTo>
                  <a:pt x="332266" y="528226"/>
                </a:lnTo>
                <a:cubicBezTo>
                  <a:pt x="327101" y="517910"/>
                  <a:pt x="321075" y="508454"/>
                  <a:pt x="318493" y="508454"/>
                </a:cubicBezTo>
                <a:cubicBezTo>
                  <a:pt x="316772" y="508454"/>
                  <a:pt x="315050" y="508454"/>
                  <a:pt x="314189" y="508454"/>
                </a:cubicBezTo>
                <a:cubicBezTo>
                  <a:pt x="310746" y="508454"/>
                  <a:pt x="307303" y="508454"/>
                  <a:pt x="303860" y="508454"/>
                </a:cubicBezTo>
                <a:cubicBezTo>
                  <a:pt x="298695" y="508454"/>
                  <a:pt x="290948" y="517051"/>
                  <a:pt x="286644" y="528226"/>
                </a:cubicBezTo>
                <a:lnTo>
                  <a:pt x="266846" y="579803"/>
                </a:lnTo>
                <a:cubicBezTo>
                  <a:pt x="262542" y="590978"/>
                  <a:pt x="250490" y="605591"/>
                  <a:pt x="238439" y="605591"/>
                </a:cubicBezTo>
                <a:cubicBezTo>
                  <a:pt x="228110" y="606451"/>
                  <a:pt x="211755" y="603872"/>
                  <a:pt x="189374" y="596136"/>
                </a:cubicBezTo>
                <a:cubicBezTo>
                  <a:pt x="168715" y="589259"/>
                  <a:pt x="156664" y="580663"/>
                  <a:pt x="148917" y="572926"/>
                </a:cubicBezTo>
                <a:cubicBezTo>
                  <a:pt x="141170" y="564330"/>
                  <a:pt x="142031" y="544558"/>
                  <a:pt x="146335" y="533383"/>
                </a:cubicBezTo>
                <a:lnTo>
                  <a:pt x="166994" y="479227"/>
                </a:lnTo>
                <a:cubicBezTo>
                  <a:pt x="171298" y="467193"/>
                  <a:pt x="170437" y="455158"/>
                  <a:pt x="165272" y="450000"/>
                </a:cubicBezTo>
                <a:cubicBezTo>
                  <a:pt x="160107" y="444843"/>
                  <a:pt x="147195" y="444843"/>
                  <a:pt x="136005" y="450000"/>
                </a:cubicBezTo>
                <a:lnTo>
                  <a:pt x="82636" y="474070"/>
                </a:lnTo>
                <a:cubicBezTo>
                  <a:pt x="71446" y="479227"/>
                  <a:pt x="52508" y="480947"/>
                  <a:pt x="43900" y="472350"/>
                </a:cubicBezTo>
                <a:cubicBezTo>
                  <a:pt x="35292" y="465473"/>
                  <a:pt x="25824" y="452579"/>
                  <a:pt x="15494" y="431089"/>
                </a:cubicBezTo>
                <a:cubicBezTo>
                  <a:pt x="6026" y="411317"/>
                  <a:pt x="3443" y="396704"/>
                  <a:pt x="3443" y="386388"/>
                </a:cubicBezTo>
                <a:cubicBezTo>
                  <a:pt x="4304" y="374354"/>
                  <a:pt x="18077" y="361460"/>
                  <a:pt x="29267" y="356302"/>
                </a:cubicBezTo>
                <a:lnTo>
                  <a:pt x="80054" y="333952"/>
                </a:lnTo>
                <a:cubicBezTo>
                  <a:pt x="90383" y="328794"/>
                  <a:pt x="98991" y="318479"/>
                  <a:pt x="98130" y="310742"/>
                </a:cubicBezTo>
                <a:cubicBezTo>
                  <a:pt x="97270" y="302146"/>
                  <a:pt x="87801" y="292690"/>
                  <a:pt x="76610" y="288392"/>
                </a:cubicBezTo>
                <a:lnTo>
                  <a:pt x="26685" y="269480"/>
                </a:lnTo>
                <a:cubicBezTo>
                  <a:pt x="15494" y="265182"/>
                  <a:pt x="861" y="253147"/>
                  <a:pt x="0" y="241113"/>
                </a:cubicBezTo>
                <a:cubicBezTo>
                  <a:pt x="0" y="229938"/>
                  <a:pt x="1722" y="214465"/>
                  <a:pt x="9469" y="192114"/>
                </a:cubicBezTo>
                <a:cubicBezTo>
                  <a:pt x="17216" y="170624"/>
                  <a:pt x="25824" y="158589"/>
                  <a:pt x="33571" y="151712"/>
                </a:cubicBezTo>
                <a:cubicBezTo>
                  <a:pt x="42179" y="143116"/>
                  <a:pt x="61116" y="143976"/>
                  <a:pt x="72307" y="148274"/>
                </a:cubicBezTo>
                <a:lnTo>
                  <a:pt x="113625" y="163747"/>
                </a:lnTo>
                <a:cubicBezTo>
                  <a:pt x="124815" y="168045"/>
                  <a:pt x="138588" y="164607"/>
                  <a:pt x="145474" y="156870"/>
                </a:cubicBezTo>
                <a:cubicBezTo>
                  <a:pt x="152360" y="148274"/>
                  <a:pt x="154082" y="133660"/>
                  <a:pt x="148917" y="122485"/>
                </a:cubicBezTo>
                <a:lnTo>
                  <a:pt x="131701" y="84662"/>
                </a:lnTo>
                <a:cubicBezTo>
                  <a:pt x="127397" y="73487"/>
                  <a:pt x="125676" y="54575"/>
                  <a:pt x="133423" y="45979"/>
                </a:cubicBezTo>
                <a:cubicBezTo>
                  <a:pt x="141170" y="38243"/>
                  <a:pt x="153221" y="27927"/>
                  <a:pt x="174741" y="18471"/>
                </a:cubicBezTo>
                <a:cubicBezTo>
                  <a:pt x="194539" y="9015"/>
                  <a:pt x="209172" y="6437"/>
                  <a:pt x="220363" y="6437"/>
                </a:cubicBezTo>
                <a:cubicBezTo>
                  <a:pt x="232414" y="6437"/>
                  <a:pt x="244465" y="21050"/>
                  <a:pt x="249630" y="32225"/>
                </a:cubicBezTo>
                <a:lnTo>
                  <a:pt x="262542" y="60593"/>
                </a:lnTo>
                <a:cubicBezTo>
                  <a:pt x="267706" y="71768"/>
                  <a:pt x="280618" y="78645"/>
                  <a:pt x="292669" y="76925"/>
                </a:cubicBezTo>
                <a:cubicBezTo>
                  <a:pt x="299556" y="76925"/>
                  <a:pt x="306442" y="76066"/>
                  <a:pt x="314189" y="76066"/>
                </a:cubicBezTo>
                <a:cubicBezTo>
                  <a:pt x="315050" y="76066"/>
                  <a:pt x="315911" y="76066"/>
                  <a:pt x="316772" y="76066"/>
                </a:cubicBezTo>
                <a:cubicBezTo>
                  <a:pt x="318493" y="76066"/>
                  <a:pt x="323658" y="67470"/>
                  <a:pt x="327962" y="56295"/>
                </a:cubicBezTo>
                <a:lnTo>
                  <a:pt x="338291" y="27068"/>
                </a:lnTo>
                <a:cubicBezTo>
                  <a:pt x="342595" y="15892"/>
                  <a:pt x="355507" y="2998"/>
                  <a:pt x="367558" y="1279"/>
                </a:cubicBezTo>
                <a:cubicBezTo>
                  <a:pt x="374014" y="-10"/>
                  <a:pt x="381761" y="-440"/>
                  <a:pt x="390369" y="527"/>
                </a:cubicBezTo>
                <a:close/>
              </a:path>
            </a:pathLst>
          </a:custGeom>
          <a:solidFill>
            <a:srgbClr val="673B28"/>
          </a:solidFill>
          <a:ln>
            <a:noFill/>
          </a:ln>
        </p:spPr>
        <p:txBody>
          <a:bodyPr wrap="square" lIns="91440" tIns="45720" rIns="91440" bIns="45720">
            <a:normAutofit/>
          </a:bodyPr>
          <a:lstStyle/>
          <a:p>
            <a:endParaRPr lang="zh-CN" altLang="en-US" b="1">
              <a:solidFill>
                <a:schemeClr val="tx1"/>
              </a:solidFill>
            </a:endParaRPr>
          </a:p>
        </p:txBody>
      </p:sp>
      <p:sp>
        <p:nvSpPr>
          <p:cNvPr id="22" name="íŝľîḓé"/>
          <p:cNvSpPr/>
          <p:nvPr/>
        </p:nvSpPr>
        <p:spPr>
          <a:xfrm rot="10800000" flipV="1">
            <a:off x="6677516" y="2383234"/>
            <a:ext cx="916766" cy="916766"/>
          </a:xfrm>
          <a:prstGeom prst="ellipse">
            <a:avLst/>
          </a:prstGeom>
          <a:noFill/>
          <a:ln>
            <a:solidFill>
              <a:srgbClr val="FE9805"/>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a:solidFill>
                <a:schemeClr val="tx1"/>
              </a:solidFill>
            </a:endParaRPr>
          </a:p>
        </p:txBody>
      </p:sp>
      <p:sp>
        <p:nvSpPr>
          <p:cNvPr id="23" name="íŝḷîḓê"/>
          <p:cNvSpPr/>
          <p:nvPr/>
        </p:nvSpPr>
        <p:spPr bwMode="auto">
          <a:xfrm>
            <a:off x="6880651" y="2566888"/>
            <a:ext cx="510497" cy="46527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rgbClr val="FE9805"/>
          </a:solidFill>
          <a:ln>
            <a:noFill/>
          </a:ln>
        </p:spPr>
        <p:txBody>
          <a:bodyPr wrap="square" lIns="91440" tIns="45720" rIns="91440" bIns="45720">
            <a:normAutofit/>
          </a:bodyPr>
          <a:lstStyle/>
          <a:p>
            <a:endParaRPr lang="zh-CN" altLang="en-US" b="1" dirty="0">
              <a:solidFill>
                <a:schemeClr val="tx1"/>
              </a:solidFill>
            </a:endParaRPr>
          </a:p>
        </p:txBody>
      </p:sp>
      <p:sp>
        <p:nvSpPr>
          <p:cNvPr id="24" name="îṥ1iḓê"/>
          <p:cNvSpPr/>
          <p:nvPr/>
        </p:nvSpPr>
        <p:spPr>
          <a:xfrm rot="10800000" flipV="1">
            <a:off x="6677517" y="4324570"/>
            <a:ext cx="916766" cy="916766"/>
          </a:xfrm>
          <a:prstGeom prst="ellipse">
            <a:avLst/>
          </a:prstGeom>
          <a:no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a:solidFill>
                <a:schemeClr val="tx1"/>
              </a:solidFill>
            </a:endParaRPr>
          </a:p>
        </p:txBody>
      </p:sp>
      <p:sp>
        <p:nvSpPr>
          <p:cNvPr id="25" name="îšľïďe"/>
          <p:cNvSpPr/>
          <p:nvPr/>
        </p:nvSpPr>
        <p:spPr bwMode="auto">
          <a:xfrm>
            <a:off x="6964842" y="4617527"/>
            <a:ext cx="342114" cy="323360"/>
          </a:xfrm>
          <a:custGeom>
            <a:avLst/>
            <a:gdLst>
              <a:gd name="connsiteX0" fmla="*/ 7031 w 607639"/>
              <a:gd name="connsiteY0" fmla="*/ 350992 h 574332"/>
              <a:gd name="connsiteX1" fmla="*/ 600519 w 607639"/>
              <a:gd name="connsiteY1" fmla="*/ 350992 h 574332"/>
              <a:gd name="connsiteX2" fmla="*/ 607639 w 607639"/>
              <a:gd name="connsiteY2" fmla="*/ 358013 h 574332"/>
              <a:gd name="connsiteX3" fmla="*/ 607639 w 607639"/>
              <a:gd name="connsiteY3" fmla="*/ 393207 h 574332"/>
              <a:gd name="connsiteX4" fmla="*/ 558152 w 607639"/>
              <a:gd name="connsiteY4" fmla="*/ 442621 h 574332"/>
              <a:gd name="connsiteX5" fmla="*/ 383613 w 607639"/>
              <a:gd name="connsiteY5" fmla="*/ 442621 h 574332"/>
              <a:gd name="connsiteX6" fmla="*/ 405330 w 607639"/>
              <a:gd name="connsiteY6" fmla="*/ 532028 h 574332"/>
              <a:gd name="connsiteX7" fmla="*/ 432121 w 607639"/>
              <a:gd name="connsiteY7" fmla="*/ 532028 h 574332"/>
              <a:gd name="connsiteX8" fmla="*/ 453304 w 607639"/>
              <a:gd name="connsiteY8" fmla="*/ 553180 h 574332"/>
              <a:gd name="connsiteX9" fmla="*/ 432121 w 607639"/>
              <a:gd name="connsiteY9" fmla="*/ 574332 h 574332"/>
              <a:gd name="connsiteX10" fmla="*/ 175429 w 607639"/>
              <a:gd name="connsiteY10" fmla="*/ 574332 h 574332"/>
              <a:gd name="connsiteX11" fmla="*/ 154246 w 607639"/>
              <a:gd name="connsiteY11" fmla="*/ 553180 h 574332"/>
              <a:gd name="connsiteX12" fmla="*/ 175429 w 607639"/>
              <a:gd name="connsiteY12" fmla="*/ 532028 h 574332"/>
              <a:gd name="connsiteX13" fmla="*/ 202309 w 607639"/>
              <a:gd name="connsiteY13" fmla="*/ 532028 h 574332"/>
              <a:gd name="connsiteX14" fmla="*/ 224026 w 607639"/>
              <a:gd name="connsiteY14" fmla="*/ 442621 h 574332"/>
              <a:gd name="connsiteX15" fmla="*/ 49487 w 607639"/>
              <a:gd name="connsiteY15" fmla="*/ 442621 h 574332"/>
              <a:gd name="connsiteX16" fmla="*/ 0 w 607639"/>
              <a:gd name="connsiteY16" fmla="*/ 393207 h 574332"/>
              <a:gd name="connsiteX17" fmla="*/ 0 w 607639"/>
              <a:gd name="connsiteY17" fmla="*/ 358013 h 574332"/>
              <a:gd name="connsiteX18" fmla="*/ 7031 w 607639"/>
              <a:gd name="connsiteY18" fmla="*/ 350992 h 574332"/>
              <a:gd name="connsiteX19" fmla="*/ 459979 w 607639"/>
              <a:gd name="connsiteY19" fmla="*/ 139441 h 574332"/>
              <a:gd name="connsiteX20" fmla="*/ 445827 w 607639"/>
              <a:gd name="connsiteY20" fmla="*/ 153572 h 574332"/>
              <a:gd name="connsiteX21" fmla="*/ 445827 w 607639"/>
              <a:gd name="connsiteY21" fmla="*/ 256042 h 574332"/>
              <a:gd name="connsiteX22" fmla="*/ 459979 w 607639"/>
              <a:gd name="connsiteY22" fmla="*/ 270173 h 574332"/>
              <a:gd name="connsiteX23" fmla="*/ 521749 w 607639"/>
              <a:gd name="connsiteY23" fmla="*/ 270173 h 574332"/>
              <a:gd name="connsiteX24" fmla="*/ 535901 w 607639"/>
              <a:gd name="connsiteY24" fmla="*/ 256042 h 574332"/>
              <a:gd name="connsiteX25" fmla="*/ 535901 w 607639"/>
              <a:gd name="connsiteY25" fmla="*/ 153572 h 574332"/>
              <a:gd name="connsiteX26" fmla="*/ 521749 w 607639"/>
              <a:gd name="connsiteY26" fmla="*/ 139441 h 574332"/>
              <a:gd name="connsiteX27" fmla="*/ 85890 w 607639"/>
              <a:gd name="connsiteY27" fmla="*/ 124955 h 574332"/>
              <a:gd name="connsiteX28" fmla="*/ 71738 w 607639"/>
              <a:gd name="connsiteY28" fmla="*/ 139086 h 574332"/>
              <a:gd name="connsiteX29" fmla="*/ 71738 w 607639"/>
              <a:gd name="connsiteY29" fmla="*/ 256042 h 574332"/>
              <a:gd name="connsiteX30" fmla="*/ 85890 w 607639"/>
              <a:gd name="connsiteY30" fmla="*/ 270173 h 574332"/>
              <a:gd name="connsiteX31" fmla="*/ 147571 w 607639"/>
              <a:gd name="connsiteY31" fmla="*/ 270173 h 574332"/>
              <a:gd name="connsiteX32" fmla="*/ 161723 w 607639"/>
              <a:gd name="connsiteY32" fmla="*/ 256042 h 574332"/>
              <a:gd name="connsiteX33" fmla="*/ 161723 w 607639"/>
              <a:gd name="connsiteY33" fmla="*/ 139086 h 574332"/>
              <a:gd name="connsiteX34" fmla="*/ 147571 w 607639"/>
              <a:gd name="connsiteY34" fmla="*/ 124955 h 574332"/>
              <a:gd name="connsiteX35" fmla="*/ 210586 w 607639"/>
              <a:gd name="connsiteY35" fmla="*/ 81585 h 574332"/>
              <a:gd name="connsiteX36" fmla="*/ 196435 w 607639"/>
              <a:gd name="connsiteY36" fmla="*/ 95627 h 574332"/>
              <a:gd name="connsiteX37" fmla="*/ 196435 w 607639"/>
              <a:gd name="connsiteY37" fmla="*/ 256042 h 574332"/>
              <a:gd name="connsiteX38" fmla="*/ 210586 w 607639"/>
              <a:gd name="connsiteY38" fmla="*/ 270173 h 574332"/>
              <a:gd name="connsiteX39" fmla="*/ 272356 w 607639"/>
              <a:gd name="connsiteY39" fmla="*/ 270173 h 574332"/>
              <a:gd name="connsiteX40" fmla="*/ 286419 w 607639"/>
              <a:gd name="connsiteY40" fmla="*/ 256042 h 574332"/>
              <a:gd name="connsiteX41" fmla="*/ 286419 w 607639"/>
              <a:gd name="connsiteY41" fmla="*/ 95627 h 574332"/>
              <a:gd name="connsiteX42" fmla="*/ 272356 w 607639"/>
              <a:gd name="connsiteY42" fmla="*/ 81585 h 574332"/>
              <a:gd name="connsiteX43" fmla="*/ 335283 w 607639"/>
              <a:gd name="connsiteY43" fmla="*/ 52613 h 574332"/>
              <a:gd name="connsiteX44" fmla="*/ 321131 w 607639"/>
              <a:gd name="connsiteY44" fmla="*/ 66743 h 574332"/>
              <a:gd name="connsiteX45" fmla="*/ 321131 w 607639"/>
              <a:gd name="connsiteY45" fmla="*/ 256042 h 574332"/>
              <a:gd name="connsiteX46" fmla="*/ 335283 w 607639"/>
              <a:gd name="connsiteY46" fmla="*/ 270173 h 574332"/>
              <a:gd name="connsiteX47" fmla="*/ 397053 w 607639"/>
              <a:gd name="connsiteY47" fmla="*/ 270173 h 574332"/>
              <a:gd name="connsiteX48" fmla="*/ 411115 w 607639"/>
              <a:gd name="connsiteY48" fmla="*/ 256042 h 574332"/>
              <a:gd name="connsiteX49" fmla="*/ 411115 w 607639"/>
              <a:gd name="connsiteY49" fmla="*/ 66743 h 574332"/>
              <a:gd name="connsiteX50" fmla="*/ 397053 w 607639"/>
              <a:gd name="connsiteY50" fmla="*/ 52613 h 574332"/>
              <a:gd name="connsiteX51" fmla="*/ 49487 w 607639"/>
              <a:gd name="connsiteY51" fmla="*/ 0 h 574332"/>
              <a:gd name="connsiteX52" fmla="*/ 558152 w 607639"/>
              <a:gd name="connsiteY52" fmla="*/ 0 h 574332"/>
              <a:gd name="connsiteX53" fmla="*/ 607639 w 607639"/>
              <a:gd name="connsiteY53" fmla="*/ 49413 h 574332"/>
              <a:gd name="connsiteX54" fmla="*/ 607639 w 607639"/>
              <a:gd name="connsiteY54" fmla="*/ 315675 h 574332"/>
              <a:gd name="connsiteX55" fmla="*/ 600519 w 607639"/>
              <a:gd name="connsiteY55" fmla="*/ 322696 h 574332"/>
              <a:gd name="connsiteX56" fmla="*/ 7031 w 607639"/>
              <a:gd name="connsiteY56" fmla="*/ 322696 h 574332"/>
              <a:gd name="connsiteX57" fmla="*/ 0 w 607639"/>
              <a:gd name="connsiteY57" fmla="*/ 315675 h 574332"/>
              <a:gd name="connsiteX58" fmla="*/ 0 w 607639"/>
              <a:gd name="connsiteY58" fmla="*/ 49413 h 574332"/>
              <a:gd name="connsiteX59" fmla="*/ 49487 w 607639"/>
              <a:gd name="connsiteY59" fmla="*/ 0 h 5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639" h="574332">
                <a:moveTo>
                  <a:pt x="7031" y="350992"/>
                </a:moveTo>
                <a:lnTo>
                  <a:pt x="600519" y="350992"/>
                </a:lnTo>
                <a:cubicBezTo>
                  <a:pt x="604435" y="350992"/>
                  <a:pt x="607639" y="354103"/>
                  <a:pt x="607639" y="358013"/>
                </a:cubicBezTo>
                <a:lnTo>
                  <a:pt x="607639" y="393207"/>
                </a:lnTo>
                <a:cubicBezTo>
                  <a:pt x="607639" y="420492"/>
                  <a:pt x="585477" y="442621"/>
                  <a:pt x="558152" y="442621"/>
                </a:cubicBezTo>
                <a:lnTo>
                  <a:pt x="383613" y="442621"/>
                </a:lnTo>
                <a:lnTo>
                  <a:pt x="405330" y="532028"/>
                </a:lnTo>
                <a:lnTo>
                  <a:pt x="432121" y="532028"/>
                </a:lnTo>
                <a:cubicBezTo>
                  <a:pt x="443869" y="532028"/>
                  <a:pt x="453304" y="541538"/>
                  <a:pt x="453304" y="553180"/>
                </a:cubicBezTo>
                <a:cubicBezTo>
                  <a:pt x="453304" y="564912"/>
                  <a:pt x="443869" y="574332"/>
                  <a:pt x="432121" y="574332"/>
                </a:cubicBezTo>
                <a:lnTo>
                  <a:pt x="175429" y="574332"/>
                </a:lnTo>
                <a:cubicBezTo>
                  <a:pt x="163770" y="574332"/>
                  <a:pt x="154246" y="564912"/>
                  <a:pt x="154246" y="553180"/>
                </a:cubicBezTo>
                <a:cubicBezTo>
                  <a:pt x="154246" y="541538"/>
                  <a:pt x="163770" y="532028"/>
                  <a:pt x="175429" y="532028"/>
                </a:cubicBezTo>
                <a:lnTo>
                  <a:pt x="202309" y="532028"/>
                </a:lnTo>
                <a:lnTo>
                  <a:pt x="224026" y="442621"/>
                </a:lnTo>
                <a:lnTo>
                  <a:pt x="49487" y="442621"/>
                </a:lnTo>
                <a:cubicBezTo>
                  <a:pt x="22162" y="442621"/>
                  <a:pt x="0" y="420492"/>
                  <a:pt x="0" y="393207"/>
                </a:cubicBezTo>
                <a:lnTo>
                  <a:pt x="0" y="358013"/>
                </a:lnTo>
                <a:cubicBezTo>
                  <a:pt x="0" y="354103"/>
                  <a:pt x="3204" y="350992"/>
                  <a:pt x="7031" y="350992"/>
                </a:cubicBezTo>
                <a:close/>
                <a:moveTo>
                  <a:pt x="459979" y="139441"/>
                </a:moveTo>
                <a:cubicBezTo>
                  <a:pt x="452236" y="139441"/>
                  <a:pt x="445827" y="145751"/>
                  <a:pt x="445827" y="153572"/>
                </a:cubicBezTo>
                <a:lnTo>
                  <a:pt x="445827" y="256042"/>
                </a:lnTo>
                <a:cubicBezTo>
                  <a:pt x="445827" y="263863"/>
                  <a:pt x="452236" y="270173"/>
                  <a:pt x="459979" y="270173"/>
                </a:cubicBezTo>
                <a:lnTo>
                  <a:pt x="521749" y="270173"/>
                </a:lnTo>
                <a:cubicBezTo>
                  <a:pt x="529492" y="270173"/>
                  <a:pt x="535901" y="263863"/>
                  <a:pt x="535901" y="256042"/>
                </a:cubicBezTo>
                <a:lnTo>
                  <a:pt x="535901" y="153572"/>
                </a:lnTo>
                <a:cubicBezTo>
                  <a:pt x="535901" y="145751"/>
                  <a:pt x="529492" y="139441"/>
                  <a:pt x="521749" y="139441"/>
                </a:cubicBezTo>
                <a:close/>
                <a:moveTo>
                  <a:pt x="85890" y="124955"/>
                </a:moveTo>
                <a:cubicBezTo>
                  <a:pt x="78058" y="124955"/>
                  <a:pt x="71738" y="131265"/>
                  <a:pt x="71738" y="139086"/>
                </a:cubicBezTo>
                <a:lnTo>
                  <a:pt x="71738" y="256042"/>
                </a:lnTo>
                <a:cubicBezTo>
                  <a:pt x="71738" y="263863"/>
                  <a:pt x="78058" y="270173"/>
                  <a:pt x="85890" y="270173"/>
                </a:cubicBezTo>
                <a:lnTo>
                  <a:pt x="147571" y="270173"/>
                </a:lnTo>
                <a:cubicBezTo>
                  <a:pt x="155403" y="270173"/>
                  <a:pt x="161723" y="263863"/>
                  <a:pt x="161723" y="256042"/>
                </a:cubicBezTo>
                <a:lnTo>
                  <a:pt x="161723" y="139086"/>
                </a:lnTo>
                <a:cubicBezTo>
                  <a:pt x="161723" y="131265"/>
                  <a:pt x="155403" y="124955"/>
                  <a:pt x="147571" y="124955"/>
                </a:cubicBezTo>
                <a:close/>
                <a:moveTo>
                  <a:pt x="210586" y="81585"/>
                </a:moveTo>
                <a:cubicBezTo>
                  <a:pt x="202754" y="81585"/>
                  <a:pt x="196435" y="87895"/>
                  <a:pt x="196435" y="95627"/>
                </a:cubicBezTo>
                <a:lnTo>
                  <a:pt x="196435" y="256042"/>
                </a:lnTo>
                <a:cubicBezTo>
                  <a:pt x="196435" y="263863"/>
                  <a:pt x="202754" y="270173"/>
                  <a:pt x="210586" y="270173"/>
                </a:cubicBezTo>
                <a:lnTo>
                  <a:pt x="272356" y="270173"/>
                </a:lnTo>
                <a:cubicBezTo>
                  <a:pt x="280100" y="270173"/>
                  <a:pt x="286419" y="263863"/>
                  <a:pt x="286419" y="256042"/>
                </a:cubicBezTo>
                <a:lnTo>
                  <a:pt x="286419" y="95627"/>
                </a:lnTo>
                <a:cubicBezTo>
                  <a:pt x="286419" y="87895"/>
                  <a:pt x="280100" y="81585"/>
                  <a:pt x="272356" y="81585"/>
                </a:cubicBezTo>
                <a:close/>
                <a:moveTo>
                  <a:pt x="335283" y="52613"/>
                </a:moveTo>
                <a:cubicBezTo>
                  <a:pt x="327450" y="52613"/>
                  <a:pt x="321131" y="58923"/>
                  <a:pt x="321131" y="66743"/>
                </a:cubicBezTo>
                <a:lnTo>
                  <a:pt x="321131" y="256042"/>
                </a:lnTo>
                <a:cubicBezTo>
                  <a:pt x="321131" y="263863"/>
                  <a:pt x="327450" y="270173"/>
                  <a:pt x="335283" y="270173"/>
                </a:cubicBezTo>
                <a:lnTo>
                  <a:pt x="397053" y="270173"/>
                </a:lnTo>
                <a:cubicBezTo>
                  <a:pt x="404796" y="270173"/>
                  <a:pt x="411115" y="263863"/>
                  <a:pt x="411115" y="256042"/>
                </a:cubicBezTo>
                <a:lnTo>
                  <a:pt x="411115" y="66743"/>
                </a:lnTo>
                <a:cubicBezTo>
                  <a:pt x="411115" y="58923"/>
                  <a:pt x="404796" y="52613"/>
                  <a:pt x="397053" y="52613"/>
                </a:cubicBezTo>
                <a:close/>
                <a:moveTo>
                  <a:pt x="49487" y="0"/>
                </a:moveTo>
                <a:lnTo>
                  <a:pt x="558152" y="0"/>
                </a:lnTo>
                <a:cubicBezTo>
                  <a:pt x="585477" y="0"/>
                  <a:pt x="607639" y="22129"/>
                  <a:pt x="607639" y="49413"/>
                </a:cubicBezTo>
                <a:lnTo>
                  <a:pt x="607639" y="315675"/>
                </a:lnTo>
                <a:cubicBezTo>
                  <a:pt x="607639" y="319586"/>
                  <a:pt x="604435" y="322696"/>
                  <a:pt x="600519" y="322696"/>
                </a:cubicBezTo>
                <a:lnTo>
                  <a:pt x="7031" y="322696"/>
                </a:lnTo>
                <a:cubicBezTo>
                  <a:pt x="3204" y="322696"/>
                  <a:pt x="0" y="319586"/>
                  <a:pt x="0" y="315675"/>
                </a:cubicBezTo>
                <a:lnTo>
                  <a:pt x="0" y="49413"/>
                </a:lnTo>
                <a:cubicBezTo>
                  <a:pt x="0" y="22129"/>
                  <a:pt x="22162" y="0"/>
                  <a:pt x="49487" y="0"/>
                </a:cubicBezTo>
                <a:close/>
              </a:path>
            </a:pathLst>
          </a:custGeom>
          <a:solidFill>
            <a:srgbClr val="673B28"/>
          </a:solidFill>
          <a:ln>
            <a:noFill/>
          </a:ln>
        </p:spPr>
        <p:txBody>
          <a:bodyPr wrap="square" lIns="91440" tIns="45720" rIns="91440" bIns="45720" anchor="ctr">
            <a:normAutofit fontScale="72500"/>
          </a:bodyPr>
          <a:lstStyle/>
          <a:p>
            <a:pPr algn="ctr"/>
            <a:endParaRPr b="1">
              <a:solidFill>
                <a:schemeClr val="tx1"/>
              </a:solidFill>
            </a:endParaRPr>
          </a:p>
        </p:txBody>
      </p:sp>
      <p:sp>
        <p:nvSpPr>
          <p:cNvPr id="26" name="ïşḷíde"/>
          <p:cNvSpPr/>
          <p:nvPr/>
        </p:nvSpPr>
        <p:spPr>
          <a:xfrm>
            <a:off x="4486810" y="4324570"/>
            <a:ext cx="916766" cy="916766"/>
          </a:xfrm>
          <a:prstGeom prst="ellipse">
            <a:avLst/>
          </a:prstGeom>
          <a:noFill/>
          <a:ln>
            <a:solidFill>
              <a:srgbClr val="FE9805"/>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a:solidFill>
                <a:schemeClr val="tx1"/>
              </a:solidFill>
            </a:endParaRPr>
          </a:p>
        </p:txBody>
      </p:sp>
      <p:sp>
        <p:nvSpPr>
          <p:cNvPr id="43" name="íŝľíďè"/>
          <p:cNvSpPr/>
          <p:nvPr/>
        </p:nvSpPr>
        <p:spPr bwMode="auto">
          <a:xfrm>
            <a:off x="4669910" y="4662575"/>
            <a:ext cx="550567" cy="310736"/>
          </a:xfrm>
          <a:custGeom>
            <a:avLst/>
            <a:gdLst>
              <a:gd name="T0" fmla="*/ 5639 w 6827"/>
              <a:gd name="T1" fmla="*/ 1484 h 3859"/>
              <a:gd name="T2" fmla="*/ 5302 w 6827"/>
              <a:gd name="T3" fmla="*/ 1533 h 3859"/>
              <a:gd name="T4" fmla="*/ 3413 w 6827"/>
              <a:gd name="T5" fmla="*/ 0 h 3859"/>
              <a:gd name="T6" fmla="*/ 1525 w 6827"/>
              <a:gd name="T7" fmla="*/ 1533 h 3859"/>
              <a:gd name="T8" fmla="*/ 1187 w 6827"/>
              <a:gd name="T9" fmla="*/ 1484 h 3859"/>
              <a:gd name="T10" fmla="*/ 0 w 6827"/>
              <a:gd name="T11" fmla="*/ 2671 h 3859"/>
              <a:gd name="T12" fmla="*/ 1187 w 6827"/>
              <a:gd name="T13" fmla="*/ 3859 h 3859"/>
              <a:gd name="T14" fmla="*/ 5639 w 6827"/>
              <a:gd name="T15" fmla="*/ 3859 h 3859"/>
              <a:gd name="T16" fmla="*/ 6827 w 6827"/>
              <a:gd name="T17" fmla="*/ 2671 h 3859"/>
              <a:gd name="T18" fmla="*/ 5639 w 6827"/>
              <a:gd name="T19" fmla="*/ 1484 h 3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27" h="3859">
                <a:moveTo>
                  <a:pt x="5639" y="1484"/>
                </a:moveTo>
                <a:cubicBezTo>
                  <a:pt x="5522" y="1484"/>
                  <a:pt x="5409" y="1501"/>
                  <a:pt x="5302" y="1533"/>
                </a:cubicBezTo>
                <a:cubicBezTo>
                  <a:pt x="5119" y="658"/>
                  <a:pt x="4343" y="0"/>
                  <a:pt x="3413" y="0"/>
                </a:cubicBezTo>
                <a:cubicBezTo>
                  <a:pt x="2484" y="0"/>
                  <a:pt x="1708" y="658"/>
                  <a:pt x="1525" y="1533"/>
                </a:cubicBezTo>
                <a:cubicBezTo>
                  <a:pt x="1418" y="1501"/>
                  <a:pt x="1305" y="1484"/>
                  <a:pt x="1187" y="1484"/>
                </a:cubicBezTo>
                <a:cubicBezTo>
                  <a:pt x="532" y="1484"/>
                  <a:pt x="0" y="2016"/>
                  <a:pt x="0" y="2671"/>
                </a:cubicBezTo>
                <a:cubicBezTo>
                  <a:pt x="0" y="3327"/>
                  <a:pt x="532" y="3859"/>
                  <a:pt x="1187" y="3859"/>
                </a:cubicBezTo>
                <a:lnTo>
                  <a:pt x="5639" y="3859"/>
                </a:lnTo>
                <a:cubicBezTo>
                  <a:pt x="6295" y="3859"/>
                  <a:pt x="6827" y="3327"/>
                  <a:pt x="6827" y="2671"/>
                </a:cubicBezTo>
                <a:cubicBezTo>
                  <a:pt x="6827" y="2016"/>
                  <a:pt x="6295" y="1484"/>
                  <a:pt x="5639" y="1484"/>
                </a:cubicBezTo>
                <a:close/>
              </a:path>
            </a:pathLst>
          </a:custGeom>
          <a:solidFill>
            <a:srgbClr val="FE9805"/>
          </a:solidFill>
          <a:ln>
            <a:noFill/>
          </a:ln>
        </p:spPr>
        <p:txBody>
          <a:bodyPr wrap="square" lIns="91440" tIns="45720" rIns="91440" bIns="45720">
            <a:normAutofit fontScale="72500"/>
          </a:bodyPr>
          <a:lstStyle/>
          <a:p>
            <a:endParaRPr lang="zh-CN" altLang="en-US" b="1">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5" name="明月设计2"/>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5" name="明月设计3"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04</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9" name="明月设计4" descr="7b0a20202020227461726765744d6f64756c65223a202270726f636573734f6e6c696e65466f6e7473220a7d0a"/>
          <p:cNvSpPr txBox="1"/>
          <p:nvPr/>
        </p:nvSpPr>
        <p:spPr>
          <a:xfrm>
            <a:off x="656590" y="2590800"/>
            <a:ext cx="6078855" cy="1476375"/>
          </a:xfrm>
          <a:prstGeom prst="rect">
            <a:avLst/>
          </a:prstGeom>
          <a:noFill/>
        </p:spPr>
        <p:txBody>
          <a:bodyPr wrap="square" rtlCol="0">
            <a:spAutoFit/>
          </a:bodyPr>
          <a:lstStyle/>
          <a:p>
            <a:pPr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怎么看待自身权益</a:t>
            </a:r>
            <a:endParaRPr lang="zh-CN" altLang="en-US" sz="4500" dirty="0">
              <a:solidFill>
                <a:srgbClr val="673B28"/>
              </a:solidFill>
              <a:latin typeface="汉仪雅酷黑 75W" panose="020B0804020202020204" charset="-122"/>
              <a:ea typeface="汉仪雅酷黑 75W" panose="020B0804020202020204" charset="-122"/>
              <a:cs typeface="+mn-ea"/>
              <a:sym typeface="+mn-lt"/>
            </a:endParaRPr>
          </a:p>
          <a:p>
            <a:pPr algn="l" defTabSz="913765"/>
            <a:endParaRPr lang="zh-CN" altLang="en-US" sz="4500" dirty="0">
              <a:solidFill>
                <a:srgbClr val="673B28"/>
              </a:solidFill>
              <a:latin typeface="汉仪雅酷黑 75W" panose="020B0804020202020204" charset="-122"/>
              <a:ea typeface="汉仪雅酷黑 75W" panose="020B0804020202020204" charset="-122"/>
              <a:cs typeface="+mn-ea"/>
              <a:sym typeface="+mn-lt"/>
            </a:endParaRPr>
          </a:p>
        </p:txBody>
      </p:sp>
      <p:sp>
        <p:nvSpPr>
          <p:cNvPr id="4" name="明月设计5"/>
          <p:cNvSpPr txBox="1"/>
          <p:nvPr/>
        </p:nvSpPr>
        <p:spPr>
          <a:xfrm>
            <a:off x="656590" y="3374390"/>
            <a:ext cx="4251960" cy="321945"/>
          </a:xfrm>
          <a:prstGeom prst="rect">
            <a:avLst/>
          </a:prstGeom>
          <a:noFill/>
        </p:spPr>
        <p:txBody>
          <a:bodyPr wrap="square" rtlCol="0">
            <a:spAutoFit/>
          </a:bodyPr>
          <a:lstStyle/>
          <a:p>
            <a:pPr algn="l" fontAlgn="auto">
              <a:lnSpc>
                <a:spcPts val="1800"/>
              </a:lnSpc>
            </a:pP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避开消费陷阱，维护自身消费权益</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7"/>
          <p:cNvGrpSpPr/>
          <p:nvPr/>
        </p:nvGrpSpPr>
        <p:grpSpPr>
          <a:xfrm>
            <a:off x="424815" y="6389370"/>
            <a:ext cx="597535" cy="133350"/>
            <a:chOff x="2813" y="9615"/>
            <a:chExt cx="1094" cy="250"/>
          </a:xfrm>
        </p:grpSpPr>
        <p:sp>
          <p:nvSpPr>
            <p:cNvPr id="3" name="明月设计7-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7-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7-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明月设计1"/>
          <p:cNvSpPr/>
          <p:nvPr/>
        </p:nvSpPr>
        <p:spPr>
          <a:xfrm>
            <a:off x="551815" y="1560195"/>
            <a:ext cx="3674745" cy="2203450"/>
          </a:xfrm>
          <a:prstGeom prst="rect">
            <a:avLst/>
          </a:prstGeom>
          <a:solidFill>
            <a:srgbClr val="FCE3DC"/>
          </a:solidFill>
          <a:ln>
            <a:solidFill>
              <a:srgbClr val="673B28">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9" name="明月设计2" descr="7b0a20202020227461726765744d6f64756c65223a202270726f636573734f6e6c696e65466f6e7473220a7d0a"/>
          <p:cNvSpPr txBox="1"/>
          <p:nvPr/>
        </p:nvSpPr>
        <p:spPr>
          <a:xfrm>
            <a:off x="1597025" y="445135"/>
            <a:ext cx="592201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3"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7" name="明月设计4"/>
          <p:cNvSpPr/>
          <p:nvPr/>
        </p:nvSpPr>
        <p:spPr>
          <a:xfrm>
            <a:off x="944880" y="4517390"/>
            <a:ext cx="2833370" cy="929640"/>
          </a:xfrm>
          <a:prstGeom prst="rect">
            <a:avLst/>
          </a:prstGeom>
          <a:ln w="25400">
            <a:noFill/>
            <a:prstDash val="dash"/>
          </a:ln>
        </p:spPr>
        <p:txBody>
          <a:bodyPr wrap="square">
            <a:spAutoFit/>
          </a:bodyPr>
          <a:lstStyle/>
          <a:p>
            <a:pPr lvl="0" algn="just">
              <a:lnSpc>
                <a:spcPct val="130000"/>
              </a:lnSpc>
              <a:spcBef>
                <a:spcPts val="600"/>
              </a:spcBef>
              <a:buClrTx/>
              <a:buSzTx/>
              <a:buFontTx/>
            </a:pPr>
            <a:r>
              <a:rPr lang="zh-CN" altLang="en-US" sz="14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针对青少年日常消费场景，讲解基础消费权利，避开消费陷阱，维护自身消费权益</a:t>
            </a:r>
            <a:endParaRPr lang="zh-CN" altLang="en-US" sz="14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2" name="明月设计6"/>
          <p:cNvSpPr/>
          <p:nvPr/>
        </p:nvSpPr>
        <p:spPr>
          <a:xfrm>
            <a:off x="944880" y="3752850"/>
            <a:ext cx="3281045" cy="597535"/>
          </a:xfrm>
          <a:prstGeom prst="rect">
            <a:avLst/>
          </a:prstGeom>
          <a:ln w="25400">
            <a:noFill/>
            <a:prstDash val="dash"/>
          </a:ln>
        </p:spPr>
        <p:txBody>
          <a:bodyPr wrap="square" rtlCol="0">
            <a:noAutofit/>
          </a:bodyPr>
          <a:lstStyle/>
          <a:p>
            <a:pPr lvl="0" algn="l">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为什么？</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4" name="明月设计8" descr="D:\素材\freepik\法律\资源 2@1000x.png资源 2@1000x"/>
          <p:cNvPicPr>
            <a:picLocks noChangeAspect="1"/>
          </p:cNvPicPr>
          <p:nvPr/>
        </p:nvPicPr>
        <p:blipFill>
          <a:blip r:embed="rId1">
            <a:lum contrast="6000"/>
          </a:blip>
          <a:srcRect/>
          <a:stretch>
            <a:fillRect/>
          </a:stretch>
        </p:blipFill>
        <p:spPr>
          <a:xfrm>
            <a:off x="1115695" y="1774190"/>
            <a:ext cx="2470150" cy="1836420"/>
          </a:xfrm>
          <a:prstGeom prst="rect">
            <a:avLst/>
          </a:prstGeom>
        </p:spPr>
      </p:pic>
      <p:sp>
        <p:nvSpPr>
          <p:cNvPr id="5" name="明月设计9"/>
          <p:cNvSpPr/>
          <p:nvPr/>
        </p:nvSpPr>
        <p:spPr>
          <a:xfrm>
            <a:off x="551815" y="1560195"/>
            <a:ext cx="3674745" cy="4623435"/>
          </a:xfrm>
          <a:prstGeom prst="rect">
            <a:avLst/>
          </a:prstGeom>
          <a:noFill/>
          <a:ln>
            <a:solidFill>
              <a:srgbClr val="673B28">
                <a:alpha val="50000"/>
              </a:srgbClr>
            </a:solidFill>
          </a:ln>
          <a:extLst>
            <a:ext uri="{909E8E84-426E-40DD-AFC4-6F175D3DCCD1}">
              <a14:hiddenFill xmlns:a14="http://schemas.microsoft.com/office/drawing/2010/main">
                <a:solidFill>
                  <a:srgbClr val="FCE3D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9" name="明月设计10"/>
          <p:cNvSpPr/>
          <p:nvPr/>
        </p:nvSpPr>
        <p:spPr>
          <a:xfrm>
            <a:off x="4767580" y="2132965"/>
            <a:ext cx="5504815" cy="1922145"/>
          </a:xfrm>
          <a:prstGeom prst="rect">
            <a:avLst/>
          </a:prstGeom>
          <a:ln w="25400">
            <a:noFill/>
            <a:prstDash val="dash"/>
          </a:ln>
        </p:spPr>
        <p:txBody>
          <a:bodyPr wrap="square">
            <a:spAutoFit/>
          </a:bodyPr>
          <a:lstStyle/>
          <a:p>
            <a:pPr lvl="0" algn="just">
              <a:lnSpc>
                <a:spcPct val="130000"/>
              </a:lnSpc>
              <a:spcBef>
                <a:spcPts val="600"/>
              </a:spcBef>
              <a:buClrTx/>
              <a:buSzTx/>
              <a:buFontTx/>
            </a:pPr>
            <a:r>
              <a:rPr lang="zh-CN" altLang="en-US" sz="20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1. 知晓</a:t>
            </a:r>
            <a:r>
              <a:rPr lang="zh-CN" altLang="en-US" sz="20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自身基础消费权利，理性合理消费；</a:t>
            </a:r>
            <a:endParaRPr lang="en-US" altLang="zh-CN" sz="20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a:p>
            <a:pPr lvl="0" algn="just">
              <a:lnSpc>
                <a:spcPct val="130000"/>
              </a:lnSpc>
              <a:spcBef>
                <a:spcPts val="600"/>
              </a:spcBef>
              <a:buClrTx/>
              <a:buSzTx/>
              <a:buFontTx/>
            </a:pPr>
            <a:r>
              <a:rPr lang="zh-CN" altLang="en-US" sz="20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2. 识别日常消费霸王条款、消费套路；</a:t>
            </a:r>
            <a:endParaRPr lang="en-US" altLang="zh-CN" sz="20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a:p>
            <a:pPr lvl="0" algn="just">
              <a:lnSpc>
                <a:spcPct val="130000"/>
              </a:lnSpc>
              <a:spcBef>
                <a:spcPts val="600"/>
              </a:spcBef>
              <a:buClrTx/>
              <a:buSzTx/>
              <a:buFontTx/>
            </a:pPr>
            <a:r>
              <a:rPr lang="zh-CN" altLang="en-US" sz="20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3. 防范日常消费欺诈、花钱陷阱；</a:t>
            </a:r>
            <a:endParaRPr lang="en-US" altLang="zh-CN" sz="20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a:p>
            <a:pPr lvl="0" algn="just">
              <a:lnSpc>
                <a:spcPct val="130000"/>
              </a:lnSpc>
              <a:spcBef>
                <a:spcPts val="600"/>
              </a:spcBef>
              <a:buClrTx/>
              <a:buSzTx/>
              <a:buFontTx/>
            </a:pPr>
            <a:r>
              <a:rPr lang="zh-CN" altLang="en-US" sz="20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4. 遇到不合理消费，知道正当维权方式。</a:t>
            </a:r>
            <a:endParaRPr lang="zh-CN" altLang="en-US" sz="20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5" name="明月设计12"/>
          <p:cNvSpPr/>
          <p:nvPr/>
        </p:nvSpPr>
        <p:spPr>
          <a:xfrm>
            <a:off x="4993005" y="1490980"/>
            <a:ext cx="684530" cy="403860"/>
          </a:xfrm>
          <a:prstGeom prst="roundRect">
            <a:avLst>
              <a:gd name="adj" fmla="val 50000"/>
            </a:avLst>
          </a:prstGeom>
          <a:solidFill>
            <a:srgbClr val="FE9805"/>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800" dirty="0">
              <a:latin typeface="汉仪中黑S" panose="00020600040101010101" charset="-122"/>
              <a:cs typeface="汉仪中黑S" panose="00020600040101010101" charset="-122"/>
            </a:endParaRPr>
          </a:p>
        </p:txBody>
      </p:sp>
      <p:sp>
        <p:nvSpPr>
          <p:cNvPr id="16" name="明月设计13"/>
          <p:cNvSpPr>
            <a:spLocks noChangeAspect="1"/>
          </p:cNvSpPr>
          <p:nvPr/>
        </p:nvSpPr>
        <p:spPr bwMode="auto">
          <a:xfrm>
            <a:off x="5250815" y="1595120"/>
            <a:ext cx="168910" cy="19177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800" dirty="0">
              <a:latin typeface="汉仪中黑S" panose="00020600040101010101" charset="-122"/>
              <a:cs typeface="汉仪中黑S" panose="00020600040101010101" charset="-122"/>
            </a:endParaRPr>
          </a:p>
        </p:txBody>
      </p:sp>
      <p:sp>
        <p:nvSpPr>
          <p:cNvPr id="11" name="明月设计6"/>
          <p:cNvSpPr/>
          <p:nvPr/>
        </p:nvSpPr>
        <p:spPr>
          <a:xfrm>
            <a:off x="5770880" y="1297305"/>
            <a:ext cx="3281045" cy="597535"/>
          </a:xfrm>
          <a:prstGeom prst="rect">
            <a:avLst/>
          </a:prstGeom>
          <a:ln w="25400">
            <a:noFill/>
            <a:prstDash val="dash"/>
          </a:ln>
        </p:spPr>
        <p:txBody>
          <a:bodyPr wrap="square" rtlCol="0">
            <a:noAutofit/>
          </a:bodyPr>
          <a:lstStyle/>
          <a:p>
            <a:pPr lvl="0" algn="l">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怎么看待</a:t>
            </a: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自身权益</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13" name="图片 12"/>
          <p:cNvPicPr>
            <a:picLocks noChangeAspect="1"/>
          </p:cNvPicPr>
          <p:nvPr/>
        </p:nvPicPr>
        <p:blipFill>
          <a:blip r:embed="rId2"/>
          <a:stretch>
            <a:fillRect/>
          </a:stretch>
        </p:blipFill>
        <p:spPr>
          <a:xfrm>
            <a:off x="4636135" y="4293235"/>
            <a:ext cx="2546985" cy="1865630"/>
          </a:xfrm>
          <a:prstGeom prst="rect">
            <a:avLst/>
          </a:prstGeom>
        </p:spPr>
      </p:pic>
      <p:pic>
        <p:nvPicPr>
          <p:cNvPr id="14" name="图片 13"/>
          <p:cNvPicPr>
            <a:picLocks noChangeAspect="1"/>
          </p:cNvPicPr>
          <p:nvPr/>
        </p:nvPicPr>
        <p:blipFill>
          <a:blip r:embed="rId3"/>
          <a:stretch>
            <a:fillRect/>
          </a:stretch>
        </p:blipFill>
        <p:spPr>
          <a:xfrm>
            <a:off x="7279005" y="4293235"/>
            <a:ext cx="2238375" cy="1856105"/>
          </a:xfrm>
          <a:prstGeom prst="rect">
            <a:avLst/>
          </a:prstGeom>
        </p:spPr>
      </p:pic>
      <p:pic>
        <p:nvPicPr>
          <p:cNvPr id="17" name="图片 16"/>
          <p:cNvPicPr>
            <a:picLocks noChangeAspect="1"/>
          </p:cNvPicPr>
          <p:nvPr/>
        </p:nvPicPr>
        <p:blipFill>
          <a:blip r:embed="rId4"/>
          <a:stretch>
            <a:fillRect/>
          </a:stretch>
        </p:blipFill>
        <p:spPr>
          <a:xfrm>
            <a:off x="9613265" y="4293235"/>
            <a:ext cx="2321560" cy="169735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明月设计1"/>
          <p:cNvSpPr/>
          <p:nvPr>
            <p:custDataLst>
              <p:tags r:id="rId1"/>
            </p:custDataLst>
          </p:nvPr>
        </p:nvSpPr>
        <p:spPr>
          <a:xfrm>
            <a:off x="763270" y="1557020"/>
            <a:ext cx="3289300" cy="3963670"/>
          </a:xfrm>
          <a:prstGeom prst="roundRect">
            <a:avLst/>
          </a:prstGeom>
          <a:gradFill>
            <a:gsLst>
              <a:gs pos="22000">
                <a:srgbClr val="FE9805">
                  <a:alpha val="8000"/>
                </a:srgbClr>
              </a:gs>
              <a:gs pos="100000">
                <a:srgbClr val="FCE3DC">
                  <a:alpha val="0"/>
                </a:srgbClr>
              </a:gs>
            </a:gsLst>
            <a:lin ang="5400000"/>
          </a:gradFill>
          <a:ln>
            <a:solidFill>
              <a:srgbClr val="673B28">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9" name="明月设计2"/>
          <p:cNvSpPr/>
          <p:nvPr>
            <p:custDataLst>
              <p:tags r:id="rId2"/>
            </p:custDataLst>
          </p:nvPr>
        </p:nvSpPr>
        <p:spPr>
          <a:xfrm>
            <a:off x="2080895" y="1927860"/>
            <a:ext cx="646430" cy="64643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9" name="明月设计3" descr="7b0a20202020227461726765744d6f64756c65223a202270726f636573734f6e6c696e65466f6e7473220a7d0a"/>
          <p:cNvSpPr txBox="1"/>
          <p:nvPr/>
        </p:nvSpPr>
        <p:spPr>
          <a:xfrm>
            <a:off x="1597025" y="445135"/>
            <a:ext cx="645731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altLang="en-US"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 name="明月设计5"/>
          <p:cNvSpPr/>
          <p:nvPr>
            <p:custDataLst>
              <p:tags r:id="rId3"/>
            </p:custDataLst>
          </p:nvPr>
        </p:nvSpPr>
        <p:spPr>
          <a:xfrm>
            <a:off x="1099503" y="3564255"/>
            <a:ext cx="2609215" cy="1927225"/>
          </a:xfrm>
          <a:prstGeom prst="rect">
            <a:avLst/>
          </a:prstGeom>
          <a:ln w="25400">
            <a:noFill/>
            <a:prstDash val="dash"/>
          </a:ln>
        </p:spPr>
        <p:txBody>
          <a:bodyPr wrap="square">
            <a:spAutoFit/>
          </a:bodyPr>
          <a:lstStyle/>
          <a:p>
            <a:pPr lvl="0" algn="ctr" fontAlgn="auto">
              <a:lnSpc>
                <a:spcPct val="130000"/>
              </a:lnSpc>
              <a:spcBef>
                <a:spcPts val="600"/>
              </a:spcBef>
              <a:buClrTx/>
              <a:buSzTx/>
              <a:buFontTx/>
            </a:pPr>
            <a:r>
              <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树立正确消费观，不攀比、不盲目花钱、不超前消费、理性购买文具、零食、生活用品；</a:t>
            </a:r>
            <a:endPar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a:p>
            <a:pPr lvl="0" algn="ctr" fontAlgn="auto">
              <a:lnSpc>
                <a:spcPct val="130000"/>
              </a:lnSpc>
              <a:spcBef>
                <a:spcPts val="600"/>
              </a:spcBef>
              <a:buClrTx/>
              <a:buSzTx/>
              <a:buFontTx/>
            </a:pPr>
            <a:endPar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4" name="明月设计6"/>
          <p:cNvSpPr/>
          <p:nvPr>
            <p:custDataLst>
              <p:tags r:id="rId4"/>
            </p:custDataLst>
          </p:nvPr>
        </p:nvSpPr>
        <p:spPr>
          <a:xfrm>
            <a:off x="1438275" y="2700655"/>
            <a:ext cx="1932940" cy="737235"/>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理性消费</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1" name="明月设计7"/>
          <p:cNvSpPr/>
          <p:nvPr>
            <p:custDataLst>
              <p:tags r:id="rId5"/>
            </p:custDataLst>
          </p:nvPr>
        </p:nvSpPr>
        <p:spPr>
          <a:xfrm>
            <a:off x="1978343" y="1903095"/>
            <a:ext cx="851535" cy="509270"/>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01</a:t>
            </a:r>
            <a:endPar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2" name="明月设计8"/>
          <p:cNvSpPr/>
          <p:nvPr>
            <p:custDataLst>
              <p:tags r:id="rId6"/>
            </p:custDataLst>
          </p:nvPr>
        </p:nvSpPr>
        <p:spPr>
          <a:xfrm>
            <a:off x="4439285" y="1557020"/>
            <a:ext cx="3289300" cy="3963670"/>
          </a:xfrm>
          <a:prstGeom prst="roundRect">
            <a:avLst/>
          </a:prstGeom>
          <a:gradFill>
            <a:gsLst>
              <a:gs pos="22000">
                <a:srgbClr val="FE9805">
                  <a:alpha val="8000"/>
                </a:srgbClr>
              </a:gs>
              <a:gs pos="100000">
                <a:srgbClr val="FCE3DC">
                  <a:alpha val="0"/>
                </a:srgbClr>
              </a:gs>
            </a:gsLst>
            <a:lin ang="5400000"/>
          </a:gradFill>
          <a:ln>
            <a:solidFill>
              <a:srgbClr val="673B28">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3" name="明月设计9"/>
          <p:cNvSpPr/>
          <p:nvPr>
            <p:custDataLst>
              <p:tags r:id="rId7"/>
            </p:custDataLst>
          </p:nvPr>
        </p:nvSpPr>
        <p:spPr>
          <a:xfrm>
            <a:off x="5760720" y="1927860"/>
            <a:ext cx="646430" cy="64643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10"/>
          <p:cNvSpPr/>
          <p:nvPr>
            <p:custDataLst>
              <p:tags r:id="rId8"/>
            </p:custDataLst>
          </p:nvPr>
        </p:nvSpPr>
        <p:spPr>
          <a:xfrm>
            <a:off x="4779328" y="3564255"/>
            <a:ext cx="2609215" cy="810260"/>
          </a:xfrm>
          <a:prstGeom prst="rect">
            <a:avLst/>
          </a:prstGeom>
          <a:ln w="25400">
            <a:noFill/>
            <a:prstDash val="dash"/>
          </a:ln>
        </p:spPr>
        <p:txBody>
          <a:bodyPr wrap="square">
            <a:spAutoFit/>
          </a:bodyPr>
          <a:lstStyle/>
          <a:p>
            <a:pPr lvl="0" algn="ctr">
              <a:lnSpc>
                <a:spcPct val="130000"/>
              </a:lnSpc>
              <a:spcBef>
                <a:spcPts val="600"/>
              </a:spcBef>
              <a:buClrTx/>
              <a:buSzTx/>
              <a:buFontTx/>
            </a:pPr>
            <a:r>
              <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花钱买东西，有权买到合格、安全的商品；</a:t>
            </a:r>
            <a:endPar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5" name="明月设计11"/>
          <p:cNvSpPr/>
          <p:nvPr>
            <p:custDataLst>
              <p:tags r:id="rId9"/>
            </p:custDataLst>
          </p:nvPr>
        </p:nvSpPr>
        <p:spPr>
          <a:xfrm>
            <a:off x="4866640" y="2700655"/>
            <a:ext cx="2620010" cy="737235"/>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基础消费权利</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6" name="明月设计12"/>
          <p:cNvSpPr/>
          <p:nvPr>
            <p:custDataLst>
              <p:tags r:id="rId10"/>
            </p:custDataLst>
          </p:nvPr>
        </p:nvSpPr>
        <p:spPr>
          <a:xfrm>
            <a:off x="5658168" y="1903095"/>
            <a:ext cx="851535" cy="509270"/>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02</a:t>
            </a:r>
            <a:endPar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7" name="明月设计13"/>
          <p:cNvSpPr/>
          <p:nvPr>
            <p:custDataLst>
              <p:tags r:id="rId11"/>
            </p:custDataLst>
          </p:nvPr>
        </p:nvSpPr>
        <p:spPr>
          <a:xfrm>
            <a:off x="8115300" y="1557020"/>
            <a:ext cx="3289300" cy="3963670"/>
          </a:xfrm>
          <a:prstGeom prst="roundRect">
            <a:avLst/>
          </a:prstGeom>
          <a:gradFill>
            <a:gsLst>
              <a:gs pos="22000">
                <a:srgbClr val="FE9805">
                  <a:alpha val="8000"/>
                </a:srgbClr>
              </a:gs>
              <a:gs pos="100000">
                <a:srgbClr val="FCE3DC">
                  <a:alpha val="0"/>
                </a:srgbClr>
              </a:gs>
            </a:gsLst>
            <a:lin ang="5400000"/>
          </a:gradFill>
          <a:ln>
            <a:solidFill>
              <a:srgbClr val="673B28">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8" name="明月设计14"/>
          <p:cNvSpPr/>
          <p:nvPr>
            <p:custDataLst>
              <p:tags r:id="rId12"/>
            </p:custDataLst>
          </p:nvPr>
        </p:nvSpPr>
        <p:spPr>
          <a:xfrm>
            <a:off x="9436735" y="1927860"/>
            <a:ext cx="646430" cy="64643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20" name="明月设计15"/>
          <p:cNvSpPr/>
          <p:nvPr>
            <p:custDataLst>
              <p:tags r:id="rId13"/>
            </p:custDataLst>
          </p:nvPr>
        </p:nvSpPr>
        <p:spPr>
          <a:xfrm>
            <a:off x="8455343" y="3564255"/>
            <a:ext cx="2609215" cy="1927225"/>
          </a:xfrm>
          <a:prstGeom prst="rect">
            <a:avLst/>
          </a:prstGeom>
          <a:ln w="25400">
            <a:noFill/>
            <a:prstDash val="dash"/>
          </a:ln>
        </p:spPr>
        <p:txBody>
          <a:bodyPr wrap="square">
            <a:spAutoFit/>
          </a:bodyPr>
          <a:lstStyle/>
          <a:p>
            <a:pPr lvl="0" algn="ctr">
              <a:lnSpc>
                <a:spcPct val="130000"/>
              </a:lnSpc>
              <a:spcBef>
                <a:spcPts val="600"/>
              </a:spcBef>
              <a:buClrTx/>
              <a:buSzTx/>
              <a:buFontTx/>
            </a:pPr>
            <a:r>
              <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“售出一概不退”“打折商品不换不退”“私自加价”等都是不合理规则；</a:t>
            </a:r>
            <a:endPar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a:p>
            <a:pPr lvl="0" algn="ctr">
              <a:lnSpc>
                <a:spcPct val="130000"/>
              </a:lnSpc>
              <a:spcBef>
                <a:spcPts val="600"/>
              </a:spcBef>
              <a:buClrTx/>
              <a:buSzTx/>
              <a:buFontTx/>
            </a:pPr>
            <a:endPar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21" name="明月设计16"/>
          <p:cNvSpPr/>
          <p:nvPr>
            <p:custDataLst>
              <p:tags r:id="rId14"/>
            </p:custDataLst>
          </p:nvPr>
        </p:nvSpPr>
        <p:spPr>
          <a:xfrm>
            <a:off x="8593455" y="2738120"/>
            <a:ext cx="2332990" cy="737235"/>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霸王条款识别</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2" name="明月设计17"/>
          <p:cNvSpPr/>
          <p:nvPr>
            <p:custDataLst>
              <p:tags r:id="rId15"/>
            </p:custDataLst>
          </p:nvPr>
        </p:nvSpPr>
        <p:spPr>
          <a:xfrm>
            <a:off x="9334183" y="1903095"/>
            <a:ext cx="851535" cy="509270"/>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03</a:t>
            </a:r>
            <a:endPar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06234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7" name="明月设计3"/>
          <p:cNvSpPr/>
          <p:nvPr>
            <p:custDataLst>
              <p:tags r:id="rId1"/>
            </p:custDataLst>
          </p:nvPr>
        </p:nvSpPr>
        <p:spPr>
          <a:xfrm>
            <a:off x="819150" y="1684020"/>
            <a:ext cx="3289300" cy="3963670"/>
          </a:xfrm>
          <a:prstGeom prst="roundRect">
            <a:avLst/>
          </a:prstGeom>
          <a:gradFill>
            <a:gsLst>
              <a:gs pos="22000">
                <a:srgbClr val="FE9805">
                  <a:alpha val="8000"/>
                </a:srgbClr>
              </a:gs>
              <a:gs pos="100000">
                <a:srgbClr val="FCE3DC">
                  <a:alpha val="0"/>
                </a:srgbClr>
              </a:gs>
            </a:gsLst>
            <a:lin ang="5400000"/>
          </a:gradFill>
          <a:ln>
            <a:solidFill>
              <a:srgbClr val="673B28">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8" name="明月设计4"/>
          <p:cNvSpPr/>
          <p:nvPr>
            <p:custDataLst>
              <p:tags r:id="rId2"/>
            </p:custDataLst>
          </p:nvPr>
        </p:nvSpPr>
        <p:spPr>
          <a:xfrm>
            <a:off x="2140585" y="2054860"/>
            <a:ext cx="646430" cy="64643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22" name="明月设计5"/>
          <p:cNvSpPr/>
          <p:nvPr>
            <p:custDataLst>
              <p:tags r:id="rId3"/>
            </p:custDataLst>
          </p:nvPr>
        </p:nvSpPr>
        <p:spPr>
          <a:xfrm>
            <a:off x="2038033" y="2030095"/>
            <a:ext cx="851535" cy="509270"/>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04</a:t>
            </a:r>
            <a:endPar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3" name="明月设计6"/>
          <p:cNvSpPr/>
          <p:nvPr>
            <p:custDataLst>
              <p:tags r:id="rId4"/>
            </p:custDataLst>
          </p:nvPr>
        </p:nvSpPr>
        <p:spPr>
          <a:xfrm>
            <a:off x="1236345" y="3691255"/>
            <a:ext cx="2456180" cy="1966595"/>
          </a:xfrm>
          <a:prstGeom prst="rect">
            <a:avLst/>
          </a:prstGeom>
          <a:ln w="25400">
            <a:noFill/>
            <a:prstDash val="dash"/>
          </a:ln>
        </p:spPr>
        <p:txBody>
          <a:bodyPr wrap="square">
            <a:spAutoFit/>
          </a:bodyPr>
          <a:lstStyle/>
          <a:p>
            <a:pPr lvl="0" algn="ctr">
              <a:lnSpc>
                <a:spcPct val="130000"/>
              </a:lnSpc>
              <a:spcBef>
                <a:spcPts val="600"/>
              </a:spcBef>
              <a:buClrTx/>
              <a:buSzTx/>
              <a:buFontTx/>
            </a:pPr>
            <a:r>
              <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买到劣质商品、多收费、被坑骗，找商家沟通、告诉家长老师，合理维权；</a:t>
            </a:r>
            <a:endPar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a:p>
            <a:pPr lvl="0" algn="ctr">
              <a:lnSpc>
                <a:spcPct val="130000"/>
              </a:lnSpc>
              <a:spcBef>
                <a:spcPts val="600"/>
              </a:spcBef>
              <a:buClrTx/>
              <a:buSzTx/>
              <a:buFontTx/>
            </a:pPr>
            <a:endPar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4" name="明月设计7"/>
          <p:cNvSpPr/>
          <p:nvPr>
            <p:custDataLst>
              <p:tags r:id="rId5"/>
            </p:custDataLst>
          </p:nvPr>
        </p:nvSpPr>
        <p:spPr>
          <a:xfrm>
            <a:off x="1327150" y="2865120"/>
            <a:ext cx="2364105" cy="737235"/>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日常消费维权</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明月设计8"/>
          <p:cNvSpPr/>
          <p:nvPr>
            <p:custDataLst>
              <p:tags r:id="rId6"/>
            </p:custDataLst>
          </p:nvPr>
        </p:nvSpPr>
        <p:spPr>
          <a:xfrm>
            <a:off x="4451350" y="1684020"/>
            <a:ext cx="3289300" cy="3963670"/>
          </a:xfrm>
          <a:prstGeom prst="roundRect">
            <a:avLst/>
          </a:prstGeom>
          <a:gradFill>
            <a:gsLst>
              <a:gs pos="22000">
                <a:srgbClr val="FE9805">
                  <a:alpha val="8000"/>
                </a:srgbClr>
              </a:gs>
              <a:gs pos="100000">
                <a:srgbClr val="FCE3DC">
                  <a:alpha val="0"/>
                </a:srgbClr>
              </a:gs>
            </a:gsLst>
            <a:lin ang="5400000"/>
          </a:gradFill>
          <a:ln>
            <a:solidFill>
              <a:srgbClr val="673B28">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9" name="明月设计9"/>
          <p:cNvSpPr/>
          <p:nvPr>
            <p:custDataLst>
              <p:tags r:id="rId7"/>
            </p:custDataLst>
          </p:nvPr>
        </p:nvSpPr>
        <p:spPr>
          <a:xfrm>
            <a:off x="5772785" y="2054860"/>
            <a:ext cx="646430" cy="64643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1" name="明月设计10"/>
          <p:cNvSpPr/>
          <p:nvPr>
            <p:custDataLst>
              <p:tags r:id="rId8"/>
            </p:custDataLst>
          </p:nvPr>
        </p:nvSpPr>
        <p:spPr>
          <a:xfrm>
            <a:off x="5670233" y="2030095"/>
            <a:ext cx="851535" cy="509270"/>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05</a:t>
            </a:r>
            <a:endPar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2" name="明月设计11"/>
          <p:cNvSpPr/>
          <p:nvPr>
            <p:custDataLst>
              <p:tags r:id="rId9"/>
            </p:custDataLst>
          </p:nvPr>
        </p:nvSpPr>
        <p:spPr>
          <a:xfrm>
            <a:off x="4728210" y="3691255"/>
            <a:ext cx="2734945" cy="1529715"/>
          </a:xfrm>
          <a:prstGeom prst="rect">
            <a:avLst/>
          </a:prstGeom>
          <a:ln w="25400">
            <a:noFill/>
            <a:prstDash val="dash"/>
          </a:ln>
        </p:spPr>
        <p:txBody>
          <a:bodyPr wrap="square">
            <a:spAutoFit/>
          </a:bodyPr>
          <a:lstStyle/>
          <a:p>
            <a:pPr lvl="0" algn="ctr">
              <a:lnSpc>
                <a:spcPct val="130000"/>
              </a:lnSpc>
              <a:spcBef>
                <a:spcPts val="600"/>
              </a:spcBef>
              <a:buClrTx/>
              <a:buSzTx/>
              <a:buFontTx/>
            </a:pPr>
            <a:r>
              <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不轻信免费送礼、不轻信抽奖中奖、不盲目网购、不随意转账花钱、防范电信诈骗、花钱套路；</a:t>
            </a:r>
            <a:endPar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3" name="明月设计12"/>
          <p:cNvSpPr/>
          <p:nvPr>
            <p:custDataLst>
              <p:tags r:id="rId10"/>
            </p:custDataLst>
          </p:nvPr>
        </p:nvSpPr>
        <p:spPr>
          <a:xfrm>
            <a:off x="4915535" y="2865120"/>
            <a:ext cx="2471420" cy="737235"/>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防范消费套路</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4" name="明月设计13"/>
          <p:cNvSpPr/>
          <p:nvPr>
            <p:custDataLst>
              <p:tags r:id="rId11"/>
            </p:custDataLst>
          </p:nvPr>
        </p:nvSpPr>
        <p:spPr>
          <a:xfrm>
            <a:off x="8083550" y="1684020"/>
            <a:ext cx="3289300" cy="3963670"/>
          </a:xfrm>
          <a:prstGeom prst="roundRect">
            <a:avLst/>
          </a:prstGeom>
          <a:gradFill>
            <a:gsLst>
              <a:gs pos="22000">
                <a:srgbClr val="FE9805">
                  <a:alpha val="8000"/>
                </a:srgbClr>
              </a:gs>
              <a:gs pos="100000">
                <a:srgbClr val="FCE3DC">
                  <a:alpha val="0"/>
                </a:srgbClr>
              </a:gs>
            </a:gsLst>
            <a:lin ang="5400000"/>
          </a:gradFill>
          <a:ln>
            <a:solidFill>
              <a:srgbClr val="673B28">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5" name="明月设计14"/>
          <p:cNvSpPr/>
          <p:nvPr>
            <p:custDataLst>
              <p:tags r:id="rId12"/>
            </p:custDataLst>
          </p:nvPr>
        </p:nvSpPr>
        <p:spPr>
          <a:xfrm>
            <a:off x="9404985" y="2054860"/>
            <a:ext cx="646430" cy="64643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6" name="明月设计15"/>
          <p:cNvSpPr/>
          <p:nvPr>
            <p:custDataLst>
              <p:tags r:id="rId13"/>
            </p:custDataLst>
          </p:nvPr>
        </p:nvSpPr>
        <p:spPr>
          <a:xfrm>
            <a:off x="9302433" y="2030095"/>
            <a:ext cx="851535" cy="509270"/>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06</a:t>
            </a:r>
            <a:endParaRPr lang="en-US" altLang="zh-CN" sz="2300" dirty="0">
              <a:solidFill>
                <a:srgbClr val="FFF5F1"/>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0" name="明月设计16"/>
          <p:cNvSpPr/>
          <p:nvPr>
            <p:custDataLst>
              <p:tags r:id="rId14"/>
            </p:custDataLst>
          </p:nvPr>
        </p:nvSpPr>
        <p:spPr>
          <a:xfrm>
            <a:off x="8500745" y="3691255"/>
            <a:ext cx="2456180" cy="1170305"/>
          </a:xfrm>
          <a:prstGeom prst="rect">
            <a:avLst/>
          </a:prstGeom>
          <a:ln w="25400">
            <a:noFill/>
            <a:prstDash val="dash"/>
          </a:ln>
        </p:spPr>
        <p:txBody>
          <a:bodyPr wrap="square">
            <a:spAutoFit/>
          </a:bodyPr>
          <a:lstStyle/>
          <a:p>
            <a:pPr lvl="0" algn="ctr">
              <a:lnSpc>
                <a:spcPct val="130000"/>
              </a:lnSpc>
              <a:spcBef>
                <a:spcPts val="600"/>
              </a:spcBef>
              <a:buClrTx/>
              <a:buSzTx/>
              <a:buFontTx/>
            </a:pPr>
            <a:r>
              <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理性消费、擦亮双眼、拒绝套路、守护自己的零花钱。</a:t>
            </a:r>
            <a:endParaRPr lang="zh-CN" altLang="en-US"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21" name="明月设计17"/>
          <p:cNvSpPr/>
          <p:nvPr>
            <p:custDataLst>
              <p:tags r:id="rId15"/>
            </p:custDataLst>
          </p:nvPr>
        </p:nvSpPr>
        <p:spPr>
          <a:xfrm>
            <a:off x="8678545" y="2827655"/>
            <a:ext cx="2006600" cy="737235"/>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自身</a:t>
            </a: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认识</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明月设计1"/>
          <p:cNvSpPr/>
          <p:nvPr>
            <p:custDataLst>
              <p:tags r:id="rId1"/>
            </p:custDataLst>
          </p:nvPr>
        </p:nvSpPr>
        <p:spPr>
          <a:xfrm>
            <a:off x="2907030" y="347980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21" name="明月设计2"/>
          <p:cNvSpPr/>
          <p:nvPr>
            <p:custDataLst>
              <p:tags r:id="rId2"/>
            </p:custDataLst>
          </p:nvPr>
        </p:nvSpPr>
        <p:spPr>
          <a:xfrm>
            <a:off x="2950210" y="191135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6" name="明月设计3"/>
          <p:cNvSpPr/>
          <p:nvPr>
            <p:custDataLst>
              <p:tags r:id="rId3"/>
            </p:custDataLst>
          </p:nvPr>
        </p:nvSpPr>
        <p:spPr>
          <a:xfrm>
            <a:off x="2950210" y="451485"/>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8" name="明月设计4" descr="7b0a20202020227461726765744d6f64756c65223a202270726f636573734f6e6c696e65466f6e7473220a7d0a"/>
          <p:cNvSpPr txBox="1"/>
          <p:nvPr/>
        </p:nvSpPr>
        <p:spPr>
          <a:xfrm>
            <a:off x="2116455" y="848360"/>
            <a:ext cx="490220" cy="4460240"/>
          </a:xfrm>
          <a:prstGeom prst="rect">
            <a:avLst/>
          </a:prstGeom>
          <a:noFill/>
        </p:spPr>
        <p:txBody>
          <a:bodyPr vert="eaVert" wrap="square" rtlCol="0">
            <a:spAutoFit/>
          </a:bodyPr>
          <a:lstStyle/>
          <a:p>
            <a:pPr algn="dist"/>
            <a:r>
              <a:rPr lang="en-US" altLang="zh-CN" sz="2000" cap="all" dirty="0">
                <a:solidFill>
                  <a:srgbClr val="673B28">
                    <a:alpha val="16000"/>
                  </a:srgbClr>
                </a:solidFill>
                <a:uFillTx/>
                <a:latin typeface="汉仪雅酷黑 75W" panose="020B0804020202020204" charset="-122"/>
                <a:ea typeface="汉仪雅酷黑 75W" panose="020B0804020202020204" charset="-122"/>
                <a:cs typeface="+mn-ea"/>
                <a:sym typeface="汉仪中黑S" panose="00020600040101010101" charset="-122"/>
              </a:rPr>
              <a:t>contents</a:t>
            </a:r>
            <a:endParaRPr lang="en-US" altLang="zh-CN" sz="2000" cap="all" dirty="0">
              <a:solidFill>
                <a:srgbClr val="673B28">
                  <a:alpha val="16000"/>
                </a:srgbClr>
              </a:solidFill>
              <a:uFillTx/>
              <a:latin typeface="汉仪雅酷黑 75W" panose="020B0804020202020204" charset="-122"/>
              <a:ea typeface="汉仪雅酷黑 75W" panose="020B0804020202020204" charset="-122"/>
              <a:cs typeface="+mn-ea"/>
              <a:sym typeface="汉仪中黑S" panose="00020600040101010101" charset="-122"/>
            </a:endParaRPr>
          </a:p>
        </p:txBody>
      </p:sp>
      <p:sp>
        <p:nvSpPr>
          <p:cNvPr id="20" name="明月设计5" descr="7b0a20202020227461726765744d6f64756c65223a202270726f636573734f6e6c696e65466f6e7473220a7d0a"/>
          <p:cNvSpPr txBox="1"/>
          <p:nvPr/>
        </p:nvSpPr>
        <p:spPr>
          <a:xfrm>
            <a:off x="839470" y="2055178"/>
            <a:ext cx="1183005" cy="2046605"/>
          </a:xfrm>
          <a:prstGeom prst="rect">
            <a:avLst/>
          </a:prstGeom>
          <a:noFill/>
        </p:spPr>
        <p:txBody>
          <a:bodyPr vert="eaVert" wrap="square" rtlCol="0">
            <a:spAutoFit/>
          </a:bodyPr>
          <a:lstStyle/>
          <a:p>
            <a:pPr lvl="0" algn="dist">
              <a:buClrTx/>
              <a:buSzTx/>
              <a:buFontTx/>
            </a:pPr>
            <a:r>
              <a:rPr lang="zh-CN" altLang="en-US" sz="6500">
                <a:solidFill>
                  <a:srgbClr val="673B28"/>
                </a:solidFill>
                <a:effectLst/>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目录</a:t>
            </a:r>
            <a:endParaRPr lang="zh-CN" altLang="en-US" sz="6500">
              <a:solidFill>
                <a:srgbClr val="673B28"/>
              </a:solidFill>
              <a:effectLst/>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93" name="明月设计7"/>
          <p:cNvSpPr/>
          <p:nvPr>
            <p:custDataLst>
              <p:tags r:id="rId4"/>
            </p:custDataLst>
          </p:nvPr>
        </p:nvSpPr>
        <p:spPr>
          <a:xfrm>
            <a:off x="3212465" y="601345"/>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94" name="明月设计8"/>
          <p:cNvSpPr txBox="1"/>
          <p:nvPr>
            <p:custDataLst>
              <p:tags r:id="rId5"/>
            </p:custDataLst>
          </p:nvPr>
        </p:nvSpPr>
        <p:spPr bwMode="auto">
          <a:xfrm>
            <a:off x="4088765" y="1044575"/>
            <a:ext cx="3385185"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（青少年在消费里面有哪些</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权利）</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114" name="明月设计9"/>
          <p:cNvSpPr txBox="1"/>
          <p:nvPr>
            <p:custDataLst>
              <p:tags r:id="rId6"/>
            </p:custDataLst>
          </p:nvPr>
        </p:nvSpPr>
        <p:spPr>
          <a:xfrm>
            <a:off x="4088765" y="610235"/>
            <a:ext cx="1484630" cy="383540"/>
          </a:xfrm>
          <a:prstGeom prst="rect">
            <a:avLst/>
          </a:prstGeom>
          <a:noFill/>
        </p:spPr>
        <p:txBody>
          <a:bodyPr vert="horz" wrap="none" lIns="91440" tIns="45720" rIns="91440" bIns="45720" rtlCol="0" anchor="t" anchorCtr="0">
            <a:noAutofit/>
          </a:bodyPr>
          <a:lstStyle/>
          <a:p>
            <a:pPr algn="l">
              <a:defRPr/>
            </a:pPr>
            <a:r>
              <a:rPr lang="zh-CN" altLang="en-US" sz="2500" kern="0" spc="150" dirty="0">
                <a:solidFill>
                  <a:srgbClr val="673B28"/>
                </a:solidFill>
                <a:latin typeface="汉仪雅酷黑 75W" panose="020B0804020202020204" charset="-122"/>
                <a:ea typeface="汉仪雅酷黑 75W" panose="020B0804020202020204" charset="-122"/>
                <a:cs typeface="+mn-ea"/>
                <a:sym typeface="+mn-lt"/>
              </a:rPr>
              <a:t>青少年消费者的</a:t>
            </a:r>
            <a:r>
              <a:rPr lang="zh-CN" altLang="en-US" sz="2500" kern="0" spc="150" dirty="0">
                <a:solidFill>
                  <a:srgbClr val="673B28"/>
                </a:solidFill>
                <a:latin typeface="汉仪雅酷黑 75W" panose="020B0804020202020204" charset="-122"/>
                <a:ea typeface="汉仪雅酷黑 75W" panose="020B0804020202020204" charset="-122"/>
                <a:cs typeface="+mn-ea"/>
                <a:sym typeface="+mn-lt"/>
              </a:rPr>
              <a:t>权利</a:t>
            </a:r>
            <a:endParaRPr lang="zh-CN" altLang="en-US" sz="2500" kern="0" spc="150" dirty="0">
              <a:solidFill>
                <a:srgbClr val="673B28"/>
              </a:solidFill>
              <a:latin typeface="汉仪雅酷黑 75W" panose="020B0804020202020204" charset="-122"/>
              <a:ea typeface="汉仪雅酷黑 75W" panose="020B0804020202020204" charset="-122"/>
              <a:cs typeface="+mn-ea"/>
              <a:sym typeface="+mn-lt"/>
            </a:endParaRPr>
          </a:p>
        </p:txBody>
      </p:sp>
      <p:sp>
        <p:nvSpPr>
          <p:cNvPr id="116" name="明月设计10"/>
          <p:cNvSpPr/>
          <p:nvPr>
            <p:custDataLst>
              <p:tags r:id="rId7"/>
            </p:custDataLst>
          </p:nvPr>
        </p:nvSpPr>
        <p:spPr>
          <a:xfrm>
            <a:off x="3414395" y="79121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2" name="明月设计11"/>
          <p:cNvSpPr/>
          <p:nvPr>
            <p:custDataLst>
              <p:tags r:id="rId8"/>
            </p:custDataLst>
          </p:nvPr>
        </p:nvSpPr>
        <p:spPr>
          <a:xfrm>
            <a:off x="3212465" y="2060575"/>
            <a:ext cx="695960" cy="695960"/>
          </a:xfrm>
          <a:prstGeom prst="ellipse">
            <a:avLst/>
          </a:prstGeom>
          <a:solidFill>
            <a:srgbClr val="FE9805"/>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3" name="明月设计12"/>
          <p:cNvSpPr txBox="1"/>
          <p:nvPr>
            <p:custDataLst>
              <p:tags r:id="rId9"/>
            </p:custDataLst>
          </p:nvPr>
        </p:nvSpPr>
        <p:spPr bwMode="auto">
          <a:xfrm>
            <a:off x="4088765" y="2503805"/>
            <a:ext cx="3317240"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（网购退换货、霸王条款识别、防范日常欺诈与套路）</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4" name="明月设计13"/>
          <p:cNvSpPr txBox="1"/>
          <p:nvPr>
            <p:custDataLst>
              <p:tags r:id="rId10"/>
            </p:custDataLst>
          </p:nvPr>
        </p:nvSpPr>
        <p:spPr>
          <a:xfrm>
            <a:off x="4088765" y="2069465"/>
            <a:ext cx="1484630" cy="383540"/>
          </a:xfrm>
          <a:prstGeom prst="rect">
            <a:avLst/>
          </a:prstGeom>
          <a:noFill/>
        </p:spPr>
        <p:txBody>
          <a:bodyPr vert="horz" wrap="none" lIns="91440" tIns="45720" rIns="91440" bIns="45720" rtlCol="0" anchor="t" anchorCtr="0">
            <a:noAutofit/>
          </a:bodyPr>
          <a:lstStyle/>
          <a:p>
            <a:pPr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消费者权益</a:t>
            </a:r>
            <a:r>
              <a:rPr lang="zh-CN" altLang="en-US" sz="2500" dirty="0">
                <a:solidFill>
                  <a:srgbClr val="673B28"/>
                </a:solidFill>
                <a:latin typeface="汉仪雅酷黑 75W" panose="020B0804020202020204" charset="-122"/>
                <a:ea typeface="汉仪雅酷黑 75W" panose="020B0804020202020204" charset="-122"/>
                <a:cs typeface="+mn-ea"/>
                <a:sym typeface="+mn-lt"/>
              </a:rPr>
              <a:t>保护法</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5" name="明月设计14"/>
          <p:cNvSpPr/>
          <p:nvPr>
            <p:custDataLst>
              <p:tags r:id="rId11"/>
            </p:custDataLst>
          </p:nvPr>
        </p:nvSpPr>
        <p:spPr>
          <a:xfrm>
            <a:off x="3414395" y="225044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6" name="明月设计15"/>
          <p:cNvSpPr/>
          <p:nvPr>
            <p:custDataLst>
              <p:tags r:id="rId12"/>
            </p:custDataLst>
          </p:nvPr>
        </p:nvSpPr>
        <p:spPr>
          <a:xfrm>
            <a:off x="3169285" y="364744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7" name="明月设计16"/>
          <p:cNvSpPr txBox="1"/>
          <p:nvPr>
            <p:custDataLst>
              <p:tags r:id="rId13"/>
            </p:custDataLst>
          </p:nvPr>
        </p:nvSpPr>
        <p:spPr bwMode="auto">
          <a:xfrm>
            <a:off x="4045585" y="4090670"/>
            <a:ext cx="3280410"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（生活中举例，如何拿起法律武器维护自身</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权益）</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8" name="明月设计17"/>
          <p:cNvSpPr txBox="1"/>
          <p:nvPr>
            <p:custDataLst>
              <p:tags r:id="rId14"/>
            </p:custDataLst>
          </p:nvPr>
        </p:nvSpPr>
        <p:spPr>
          <a:xfrm>
            <a:off x="4045585" y="3656330"/>
            <a:ext cx="1484630" cy="383540"/>
          </a:xfrm>
          <a:prstGeom prst="rect">
            <a:avLst/>
          </a:prstGeom>
          <a:noFill/>
        </p:spPr>
        <p:txBody>
          <a:bodyPr vert="horz" wrap="none" lIns="91440" tIns="45720" rIns="91440" bIns="45720" rtlCol="0" anchor="t" anchorCtr="0">
            <a:noAutofit/>
          </a:bodyPr>
          <a:lstStyle/>
          <a:p>
            <a:pPr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消费者维权案例</a:t>
            </a:r>
            <a:r>
              <a:rPr lang="zh-CN" altLang="en-US" sz="2500" dirty="0">
                <a:solidFill>
                  <a:srgbClr val="673B28"/>
                </a:solidFill>
                <a:latin typeface="汉仪雅酷黑 75W" panose="020B0804020202020204" charset="-122"/>
                <a:ea typeface="汉仪雅酷黑 75W" panose="020B0804020202020204" charset="-122"/>
                <a:cs typeface="+mn-ea"/>
                <a:sym typeface="+mn-lt"/>
              </a:rPr>
              <a:t>分析</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10" name="明月设计18"/>
          <p:cNvSpPr/>
          <p:nvPr>
            <p:custDataLst>
              <p:tags r:id="rId15"/>
            </p:custDataLst>
          </p:nvPr>
        </p:nvSpPr>
        <p:spPr>
          <a:xfrm>
            <a:off x="3371215" y="3837305"/>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12" name="明月设计2"/>
          <p:cNvSpPr/>
          <p:nvPr>
            <p:custDataLst>
              <p:tags r:id="rId16"/>
            </p:custDataLst>
          </p:nvPr>
        </p:nvSpPr>
        <p:spPr>
          <a:xfrm>
            <a:off x="2907030" y="508508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3" name="明月设计11"/>
          <p:cNvSpPr/>
          <p:nvPr>
            <p:custDataLst>
              <p:tags r:id="rId17"/>
            </p:custDataLst>
          </p:nvPr>
        </p:nvSpPr>
        <p:spPr>
          <a:xfrm>
            <a:off x="3169285" y="5234305"/>
            <a:ext cx="695960" cy="695960"/>
          </a:xfrm>
          <a:prstGeom prst="ellipse">
            <a:avLst/>
          </a:prstGeom>
          <a:solidFill>
            <a:srgbClr val="FE9805"/>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4" name="明月设计12"/>
          <p:cNvSpPr txBox="1"/>
          <p:nvPr>
            <p:custDataLst>
              <p:tags r:id="rId18"/>
            </p:custDataLst>
          </p:nvPr>
        </p:nvSpPr>
        <p:spPr bwMode="auto">
          <a:xfrm>
            <a:off x="4045585" y="5677535"/>
            <a:ext cx="3082925"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r>
              <a:rPr lang="zh-CN" altLang="en-US" sz="10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避开消费陷阱，维护自身消费权益</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15" name="明月设计13"/>
          <p:cNvSpPr txBox="1"/>
          <p:nvPr>
            <p:custDataLst>
              <p:tags r:id="rId19"/>
            </p:custDataLst>
          </p:nvPr>
        </p:nvSpPr>
        <p:spPr>
          <a:xfrm>
            <a:off x="4045585" y="5243195"/>
            <a:ext cx="1484630" cy="383540"/>
          </a:xfrm>
          <a:prstGeom prst="rect">
            <a:avLst/>
          </a:prstGeom>
          <a:noFill/>
        </p:spPr>
        <p:txBody>
          <a:bodyPr vert="horz" wrap="none" lIns="91440" tIns="45720" rIns="91440" bIns="45720" rtlCol="0" anchor="t" anchorCtr="0">
            <a:noAutofit/>
          </a:bodyPr>
          <a:lstStyle/>
          <a:p>
            <a:pPr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怎么看待自身</a:t>
            </a:r>
            <a:r>
              <a:rPr lang="zh-CN" altLang="en-US" sz="2500" dirty="0">
                <a:solidFill>
                  <a:srgbClr val="673B28"/>
                </a:solidFill>
                <a:latin typeface="汉仪雅酷黑 75W" panose="020B0804020202020204" charset="-122"/>
                <a:ea typeface="汉仪雅酷黑 75W" panose="020B0804020202020204" charset="-122"/>
                <a:cs typeface="+mn-ea"/>
                <a:sym typeface="+mn-lt"/>
              </a:rPr>
              <a:t>权益</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17" name="明月设计14"/>
          <p:cNvSpPr/>
          <p:nvPr>
            <p:custDataLst>
              <p:tags r:id="rId20"/>
            </p:custDataLst>
          </p:nvPr>
        </p:nvSpPr>
        <p:spPr>
          <a:xfrm>
            <a:off x="3371215" y="542417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Tree>
    <p:custDataLst>
      <p:tags r:id="rId2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582930" y="2453640"/>
            <a:ext cx="5292090" cy="783590"/>
          </a:xfrm>
          <a:prstGeom prst="rect">
            <a:avLst/>
          </a:prstGeom>
          <a:noFill/>
        </p:spPr>
        <p:txBody>
          <a:bodyPr wrap="square" rtlCol="0">
            <a:spAutoFit/>
          </a:bodyPr>
          <a:lstStyle/>
          <a:p>
            <a:pPr algn="l"/>
            <a:r>
              <a:rPr sz="4500">
                <a:solidFill>
                  <a:srgbClr val="FE9805"/>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增强学生.法制意识</a:t>
            </a:r>
            <a:endParaRPr sz="4500">
              <a:solidFill>
                <a:srgbClr val="152C4C"/>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明月设计3"/>
          <p:cNvSpPr/>
          <p:nvPr/>
        </p:nvSpPr>
        <p:spPr>
          <a:xfrm>
            <a:off x="695325" y="3375978"/>
            <a:ext cx="1846580" cy="426720"/>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endParaRPr>
          </a:p>
        </p:txBody>
      </p:sp>
      <p:sp>
        <p:nvSpPr>
          <p:cNvPr id="8" name="明月设计4"/>
          <p:cNvSpPr txBox="1"/>
          <p:nvPr/>
        </p:nvSpPr>
        <p:spPr>
          <a:xfrm>
            <a:off x="849630" y="3429000"/>
            <a:ext cx="1537335" cy="321945"/>
          </a:xfrm>
          <a:prstGeom prst="rect">
            <a:avLst/>
          </a:prstGeom>
          <a:noFill/>
        </p:spPr>
        <p:txBody>
          <a:bodyPr wrap="square" rtlCol="0">
            <a:spAutoFit/>
          </a:bodyPr>
          <a:lstStyle/>
          <a:p>
            <a:pPr algn="ctr" fontAlgn="auto">
              <a:lnSpc>
                <a:spcPts val="1800"/>
              </a:lnSpc>
            </a:pPr>
            <a:r>
              <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rPr>
              <a:t>法律</a:t>
            </a:r>
            <a:r>
              <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rPr>
              <a:t>课堂</a:t>
            </a:r>
            <a:endPar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12" name="明月设计6"/>
          <p:cNvGrpSpPr/>
          <p:nvPr/>
        </p:nvGrpSpPr>
        <p:grpSpPr>
          <a:xfrm>
            <a:off x="424815" y="6389370"/>
            <a:ext cx="597535" cy="133350"/>
            <a:chOff x="2813" y="9615"/>
            <a:chExt cx="1094" cy="250"/>
          </a:xfrm>
        </p:grpSpPr>
        <p:sp>
          <p:nvSpPr>
            <p:cNvPr id="10" name="明月设计6-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1" name="明月设计6-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3" name="明月设计6-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6" name="明月设计7" descr="7b0a20202020227461726765744d6f64756c65223a202270726f636573734f6e6c696e65466f6e7473220a7d0a"/>
          <p:cNvSpPr txBox="1"/>
          <p:nvPr/>
        </p:nvSpPr>
        <p:spPr>
          <a:xfrm>
            <a:off x="582930" y="1684020"/>
            <a:ext cx="4217670" cy="629920"/>
          </a:xfrm>
          <a:prstGeom prst="rect">
            <a:avLst/>
          </a:prstGeom>
          <a:noFill/>
        </p:spPr>
        <p:txBody>
          <a:bodyPr wrap="square" rtlCol="0">
            <a:spAutoFit/>
          </a:bodyPr>
          <a:lstStyle/>
          <a:p>
            <a:pPr algn="l"/>
            <a:r>
              <a:rPr lang="zh-CN" sz="3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感谢观看</a:t>
            </a:r>
            <a:endParaRPr lang="zh-CN" sz="3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2" descr="7b0a20202020227461726765744d6f64756c65223a202270726f636573734f6e6c696e65466f6e7473220a7d0a"/>
          <p:cNvSpPr txBox="1"/>
          <p:nvPr/>
        </p:nvSpPr>
        <p:spPr>
          <a:xfrm>
            <a:off x="656590" y="2590800"/>
            <a:ext cx="5548630" cy="783590"/>
          </a:xfrm>
          <a:prstGeom prst="rect">
            <a:avLst/>
          </a:prstGeom>
          <a:noFill/>
        </p:spPr>
        <p:txBody>
          <a:bodyPr wrap="square" rtlCol="0">
            <a:spAutoFit/>
          </a:bodyPr>
          <a:lstStyle/>
          <a:p>
            <a:pPr algn="l"/>
            <a:r>
              <a:rPr lang="zh-CN" altLang="en-US" sz="4500" kern="0" spc="150" dirty="0">
                <a:solidFill>
                  <a:srgbClr val="673B28"/>
                </a:solidFill>
                <a:latin typeface="汉仪雅酷黑 75W" panose="020B0804020202020204" charset="-122"/>
                <a:ea typeface="汉仪雅酷黑 75W" panose="020B0804020202020204" charset="-122"/>
                <a:cs typeface="+mn-ea"/>
                <a:sym typeface="+mn-lt"/>
              </a:rPr>
              <a:t>青少年消费者的权利</a:t>
            </a:r>
            <a:endPar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明月设计3"/>
          <p:cNvSpPr txBox="1"/>
          <p:nvPr/>
        </p:nvSpPr>
        <p:spPr>
          <a:xfrm>
            <a:off x="656590" y="3374390"/>
            <a:ext cx="4251960" cy="321945"/>
          </a:xfrm>
          <a:prstGeom prst="rect">
            <a:avLst/>
          </a:prstGeom>
          <a:noFill/>
        </p:spPr>
        <p:txBody>
          <a:bodyPr wrap="square" rtlCol="0">
            <a:spAutoFit/>
          </a:bodyPr>
          <a:lstStyle/>
          <a:p>
            <a:pPr algn="l" fontAlgn="auto">
              <a:lnSpc>
                <a:spcPts val="1800"/>
              </a:lnSpc>
            </a:pPr>
            <a:r>
              <a:rPr lang="zh-CN" altLang="en-US" sz="1800"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青少年在消费里面有哪些权利</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5"/>
          <p:cNvGrpSpPr/>
          <p:nvPr/>
        </p:nvGrpSpPr>
        <p:grpSpPr>
          <a:xfrm>
            <a:off x="424815" y="6389370"/>
            <a:ext cx="597535" cy="133350"/>
            <a:chOff x="2813" y="9615"/>
            <a:chExt cx="1094" cy="250"/>
          </a:xfrm>
        </p:grpSpPr>
        <p:sp>
          <p:nvSpPr>
            <p:cNvPr id="3" name="明月设计5-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5-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5-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15" name="明月设计6"/>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6" name="明月设计7"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01</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4"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5"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3" name="椭圆 2"/>
          <p:cNvSpPr/>
          <p:nvPr>
            <p:custDataLst>
              <p:tags r:id="rId1"/>
            </p:custDataLst>
          </p:nvPr>
        </p:nvSpPr>
        <p:spPr>
          <a:xfrm>
            <a:off x="583810" y="1460603"/>
            <a:ext cx="410810" cy="410810"/>
          </a:xfrm>
          <a:prstGeom prst="ellipse">
            <a:avLst/>
          </a:prstGeom>
          <a:noFill/>
          <a:ln>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alpha val="91000"/>
                </a:schemeClr>
              </a:solidFill>
            </a:endParaRPr>
          </a:p>
        </p:txBody>
      </p:sp>
      <p:sp>
        <p:nvSpPr>
          <p:cNvPr id="4" name="椭圆 41"/>
          <p:cNvSpPr/>
          <p:nvPr>
            <p:custDataLst>
              <p:tags r:id="rId2"/>
            </p:custDataLst>
          </p:nvPr>
        </p:nvSpPr>
        <p:spPr>
          <a:xfrm flipH="1">
            <a:off x="696453" y="1570753"/>
            <a:ext cx="199233" cy="161102"/>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alpha val="91000"/>
                </a:schemeClr>
              </a:solidFill>
            </a:endParaRPr>
          </a:p>
        </p:txBody>
      </p:sp>
      <p:grpSp>
        <p:nvGrpSpPr>
          <p:cNvPr id="5" name="组合 4"/>
          <p:cNvGrpSpPr/>
          <p:nvPr>
            <p:custDataLst>
              <p:tags r:id="rId3"/>
            </p:custDataLst>
          </p:nvPr>
        </p:nvGrpSpPr>
        <p:grpSpPr>
          <a:xfrm>
            <a:off x="1107263" y="1460603"/>
            <a:ext cx="3865794" cy="1011566"/>
            <a:chOff x="1850213" y="1494970"/>
            <a:chExt cx="3865794" cy="1011566"/>
          </a:xfrm>
        </p:grpSpPr>
        <p:sp>
          <p:nvSpPr>
            <p:cNvPr id="2" name="文本框 1"/>
            <p:cNvSpPr txBox="1"/>
            <p:nvPr>
              <p:custDataLst>
                <p:tags r:id="rId4"/>
              </p:custDataLst>
            </p:nvPr>
          </p:nvSpPr>
          <p:spPr>
            <a:xfrm>
              <a:off x="1850213" y="1805960"/>
              <a:ext cx="3865794" cy="700576"/>
            </a:xfrm>
            <a:prstGeom prst="rect">
              <a:avLst/>
            </a:prstGeom>
          </p:spPr>
          <p:txBody>
            <a:bodyPr wrap="square">
              <a:spAutoFit/>
            </a:bodyPr>
            <a:lstStyle>
              <a:defPPr>
                <a:defRPr lang="zh-CN"/>
              </a:defPPr>
              <a:lvl1pPr lvl="0" eaLnBrk="0" fontAlgn="base" hangingPunct="0">
                <a:lnSpc>
                  <a:spcPct val="150000"/>
                </a:lnSpc>
                <a:spcBef>
                  <a:spcPct val="0"/>
                </a:spcBef>
                <a:spcAft>
                  <a:spcPct val="0"/>
                </a:spcAft>
                <a:defRPr sz="1400">
                  <a:solidFill>
                    <a:srgbClr val="F0E0B8"/>
                  </a:solidFill>
                  <a:latin typeface="微软雅黑" panose="020B0503020204020204" charset="-122"/>
                  <a:ea typeface="微软雅黑" panose="020B0503020204020204" charset="-122"/>
                  <a:cs typeface="Arial" panose="020B0604020202020204" pitchFamily="34" charset="0"/>
                </a:defRPr>
              </a:lvl1pPr>
            </a:lstStyle>
            <a:p>
              <a:r>
                <a:rPr lang="zh-CN" altLang="en-US" dirty="0">
                  <a:solidFill>
                    <a:schemeClr val="tx1">
                      <a:alpha val="91000"/>
                    </a:schemeClr>
                  </a:solidFill>
                  <a:latin typeface="思源黑体 Medium" panose="020B0600000000000000" pitchFamily="34" charset="-122"/>
                  <a:ea typeface="思源黑体 Medium" panose="020B0600000000000000" pitchFamily="34" charset="-122"/>
                </a:rPr>
                <a:t>消费者在购买、使用商品和接受服务时享有人身、财产安全不受损害的权利。</a:t>
              </a:r>
              <a:endParaRPr lang="zh-CN" altLang="en-US" dirty="0">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8" name="矩形 7"/>
            <p:cNvSpPr/>
            <p:nvPr>
              <p:custDataLst>
                <p:tags r:id="rId5"/>
              </p:custDataLst>
            </p:nvPr>
          </p:nvSpPr>
          <p:spPr>
            <a:xfrm>
              <a:off x="1856942" y="1494970"/>
              <a:ext cx="877163" cy="369332"/>
            </a:xfrm>
            <a:prstGeom prst="rect">
              <a:avLst/>
            </a:prstGeom>
          </p:spPr>
          <p:txBody>
            <a:bodyPr wrap="none">
              <a:spAutoFit/>
            </a:bodyPr>
            <a:lstStyle/>
            <a:p>
              <a:r>
                <a:rPr lang="zh-CN" altLang="en-US" b="1" dirty="0">
                  <a:solidFill>
                    <a:schemeClr val="tx1">
                      <a:alpha val="91000"/>
                    </a:schemeClr>
                  </a:solidFill>
                  <a:latin typeface="思源黑体 Medium" panose="020B0600000000000000" pitchFamily="34" charset="-122"/>
                  <a:ea typeface="思源黑体 Medium" panose="020B0600000000000000" pitchFamily="34" charset="-122"/>
                </a:rPr>
                <a:t>安全权</a:t>
              </a:r>
              <a:endParaRPr lang="zh-CN" altLang="en-US" b="1" i="0" dirty="0">
                <a:solidFill>
                  <a:schemeClr val="tx1">
                    <a:alpha val="91000"/>
                  </a:schemeClr>
                </a:solidFill>
                <a:effectLst/>
                <a:latin typeface="思源黑体 Medium" panose="020B0600000000000000" pitchFamily="34" charset="-122"/>
                <a:ea typeface="思源黑体 Medium" panose="020B0600000000000000" pitchFamily="34" charset="-122"/>
              </a:endParaRPr>
            </a:p>
          </p:txBody>
        </p:sp>
      </p:grpSp>
      <p:sp>
        <p:nvSpPr>
          <p:cNvPr id="9" name="椭圆 8"/>
          <p:cNvSpPr/>
          <p:nvPr>
            <p:custDataLst>
              <p:tags r:id="rId6"/>
            </p:custDataLst>
          </p:nvPr>
        </p:nvSpPr>
        <p:spPr>
          <a:xfrm>
            <a:off x="583810" y="2710946"/>
            <a:ext cx="410810" cy="410810"/>
          </a:xfrm>
          <a:prstGeom prst="ellipse">
            <a:avLst/>
          </a:prstGeom>
          <a:noFill/>
          <a:ln>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alpha val="91000"/>
                </a:schemeClr>
              </a:solidFill>
            </a:endParaRPr>
          </a:p>
        </p:txBody>
      </p:sp>
      <p:sp>
        <p:nvSpPr>
          <p:cNvPr id="10" name="椭圆 38"/>
          <p:cNvSpPr/>
          <p:nvPr>
            <p:custDataLst>
              <p:tags r:id="rId7"/>
            </p:custDataLst>
          </p:nvPr>
        </p:nvSpPr>
        <p:spPr>
          <a:xfrm flipH="1">
            <a:off x="696453" y="2787732"/>
            <a:ext cx="199233" cy="188009"/>
          </a:xfrm>
          <a:custGeom>
            <a:avLst/>
            <a:gdLst>
              <a:gd name="connsiteX0" fmla="*/ 255815 w 338138"/>
              <a:gd name="connsiteY0" fmla="*/ 276225 h 319088"/>
              <a:gd name="connsiteX1" fmla="*/ 267653 w 338138"/>
              <a:gd name="connsiteY1" fmla="*/ 282720 h 319088"/>
              <a:gd name="connsiteX2" fmla="*/ 275546 w 338138"/>
              <a:gd name="connsiteY2" fmla="*/ 282720 h 319088"/>
              <a:gd name="connsiteX3" fmla="*/ 287384 w 338138"/>
              <a:gd name="connsiteY3" fmla="*/ 276225 h 319088"/>
              <a:gd name="connsiteX4" fmla="*/ 290015 w 338138"/>
              <a:gd name="connsiteY4" fmla="*/ 277524 h 319088"/>
              <a:gd name="connsiteX5" fmla="*/ 295276 w 338138"/>
              <a:gd name="connsiteY5" fmla="*/ 284018 h 319088"/>
              <a:gd name="connsiteX6" fmla="*/ 295276 w 338138"/>
              <a:gd name="connsiteY6" fmla="*/ 315191 h 319088"/>
              <a:gd name="connsiteX7" fmla="*/ 271600 w 338138"/>
              <a:gd name="connsiteY7" fmla="*/ 319088 h 319088"/>
              <a:gd name="connsiteX8" fmla="*/ 249238 w 338138"/>
              <a:gd name="connsiteY8" fmla="*/ 315191 h 319088"/>
              <a:gd name="connsiteX9" fmla="*/ 249238 w 338138"/>
              <a:gd name="connsiteY9" fmla="*/ 284018 h 319088"/>
              <a:gd name="connsiteX10" fmla="*/ 253184 w 338138"/>
              <a:gd name="connsiteY10" fmla="*/ 277524 h 319088"/>
              <a:gd name="connsiteX11" fmla="*/ 255815 w 338138"/>
              <a:gd name="connsiteY11" fmla="*/ 276225 h 319088"/>
              <a:gd name="connsiteX12" fmla="*/ 50755 w 338138"/>
              <a:gd name="connsiteY12" fmla="*/ 276225 h 319088"/>
              <a:gd name="connsiteX13" fmla="*/ 62593 w 338138"/>
              <a:gd name="connsiteY13" fmla="*/ 282720 h 319088"/>
              <a:gd name="connsiteX14" fmla="*/ 70486 w 338138"/>
              <a:gd name="connsiteY14" fmla="*/ 282720 h 319088"/>
              <a:gd name="connsiteX15" fmla="*/ 82324 w 338138"/>
              <a:gd name="connsiteY15" fmla="*/ 276225 h 319088"/>
              <a:gd name="connsiteX16" fmla="*/ 84955 w 338138"/>
              <a:gd name="connsiteY16" fmla="*/ 277524 h 319088"/>
              <a:gd name="connsiteX17" fmla="*/ 88901 w 338138"/>
              <a:gd name="connsiteY17" fmla="*/ 284018 h 319088"/>
              <a:gd name="connsiteX18" fmla="*/ 88901 w 338138"/>
              <a:gd name="connsiteY18" fmla="*/ 315191 h 319088"/>
              <a:gd name="connsiteX19" fmla="*/ 66539 w 338138"/>
              <a:gd name="connsiteY19" fmla="*/ 319088 h 319088"/>
              <a:gd name="connsiteX20" fmla="*/ 42863 w 338138"/>
              <a:gd name="connsiteY20" fmla="*/ 315191 h 319088"/>
              <a:gd name="connsiteX21" fmla="*/ 42863 w 338138"/>
              <a:gd name="connsiteY21" fmla="*/ 284018 h 319088"/>
              <a:gd name="connsiteX22" fmla="*/ 48124 w 338138"/>
              <a:gd name="connsiteY22" fmla="*/ 277524 h 319088"/>
              <a:gd name="connsiteX23" fmla="*/ 50755 w 338138"/>
              <a:gd name="connsiteY23" fmla="*/ 276225 h 319088"/>
              <a:gd name="connsiteX24" fmla="*/ 273050 w 338138"/>
              <a:gd name="connsiteY24" fmla="*/ 214313 h 319088"/>
              <a:gd name="connsiteX25" fmla="*/ 282575 w 338138"/>
              <a:gd name="connsiteY25" fmla="*/ 224632 h 319088"/>
              <a:gd name="connsiteX26" fmla="*/ 273050 w 338138"/>
              <a:gd name="connsiteY26" fmla="*/ 234951 h 319088"/>
              <a:gd name="connsiteX27" fmla="*/ 263525 w 338138"/>
              <a:gd name="connsiteY27" fmla="*/ 224632 h 319088"/>
              <a:gd name="connsiteX28" fmla="*/ 273050 w 338138"/>
              <a:gd name="connsiteY28" fmla="*/ 214313 h 319088"/>
              <a:gd name="connsiteX29" fmla="*/ 65882 w 338138"/>
              <a:gd name="connsiteY29" fmla="*/ 214313 h 319088"/>
              <a:gd name="connsiteX30" fmla="*/ 76201 w 338138"/>
              <a:gd name="connsiteY30" fmla="*/ 224632 h 319088"/>
              <a:gd name="connsiteX31" fmla="*/ 65882 w 338138"/>
              <a:gd name="connsiteY31" fmla="*/ 234951 h 319088"/>
              <a:gd name="connsiteX32" fmla="*/ 55563 w 338138"/>
              <a:gd name="connsiteY32" fmla="*/ 224632 h 319088"/>
              <a:gd name="connsiteX33" fmla="*/ 65882 w 338138"/>
              <a:gd name="connsiteY33" fmla="*/ 214313 h 319088"/>
              <a:gd name="connsiteX34" fmla="*/ 272257 w 338138"/>
              <a:gd name="connsiteY34" fmla="*/ 196850 h 319088"/>
              <a:gd name="connsiteX35" fmla="*/ 244475 w 338138"/>
              <a:gd name="connsiteY35" fmla="*/ 224632 h 319088"/>
              <a:gd name="connsiteX36" fmla="*/ 272257 w 338138"/>
              <a:gd name="connsiteY36" fmla="*/ 252414 h 319088"/>
              <a:gd name="connsiteX37" fmla="*/ 300039 w 338138"/>
              <a:gd name="connsiteY37" fmla="*/ 224632 h 319088"/>
              <a:gd name="connsiteX38" fmla="*/ 272257 w 338138"/>
              <a:gd name="connsiteY38" fmla="*/ 196850 h 319088"/>
              <a:gd name="connsiteX39" fmla="*/ 65882 w 338138"/>
              <a:gd name="connsiteY39" fmla="*/ 196850 h 319088"/>
              <a:gd name="connsiteX40" fmla="*/ 38100 w 338138"/>
              <a:gd name="connsiteY40" fmla="*/ 224632 h 319088"/>
              <a:gd name="connsiteX41" fmla="*/ 65882 w 338138"/>
              <a:gd name="connsiteY41" fmla="*/ 252414 h 319088"/>
              <a:gd name="connsiteX42" fmla="*/ 93664 w 338138"/>
              <a:gd name="connsiteY42" fmla="*/ 224632 h 319088"/>
              <a:gd name="connsiteX43" fmla="*/ 65882 w 338138"/>
              <a:gd name="connsiteY43" fmla="*/ 196850 h 319088"/>
              <a:gd name="connsiteX44" fmla="*/ 272257 w 338138"/>
              <a:gd name="connsiteY44" fmla="*/ 187325 h 319088"/>
              <a:gd name="connsiteX45" fmla="*/ 338138 w 338138"/>
              <a:gd name="connsiteY45" fmla="*/ 253322 h 319088"/>
              <a:gd name="connsiteX46" fmla="*/ 313103 w 338138"/>
              <a:gd name="connsiteY46" fmla="*/ 304800 h 319088"/>
              <a:gd name="connsiteX47" fmla="*/ 313103 w 338138"/>
              <a:gd name="connsiteY47" fmla="*/ 283681 h 319088"/>
              <a:gd name="connsiteX48" fmla="*/ 295974 w 338138"/>
              <a:gd name="connsiteY48" fmla="*/ 259922 h 319088"/>
              <a:gd name="connsiteX49" fmla="*/ 290704 w 338138"/>
              <a:gd name="connsiteY49" fmla="*/ 258602 h 319088"/>
              <a:gd name="connsiteX50" fmla="*/ 284115 w 338138"/>
              <a:gd name="connsiteY50" fmla="*/ 258602 h 319088"/>
              <a:gd name="connsiteX51" fmla="*/ 272257 w 338138"/>
              <a:gd name="connsiteY51" fmla="*/ 265202 h 319088"/>
              <a:gd name="connsiteX52" fmla="*/ 260398 w 338138"/>
              <a:gd name="connsiteY52" fmla="*/ 258602 h 319088"/>
              <a:gd name="connsiteX53" fmla="*/ 255128 w 338138"/>
              <a:gd name="connsiteY53" fmla="*/ 258602 h 319088"/>
              <a:gd name="connsiteX54" fmla="*/ 248539 w 338138"/>
              <a:gd name="connsiteY54" fmla="*/ 259922 h 319088"/>
              <a:gd name="connsiteX55" fmla="*/ 232728 w 338138"/>
              <a:gd name="connsiteY55" fmla="*/ 283681 h 319088"/>
              <a:gd name="connsiteX56" fmla="*/ 232728 w 338138"/>
              <a:gd name="connsiteY56" fmla="*/ 304800 h 319088"/>
              <a:gd name="connsiteX57" fmla="*/ 206375 w 338138"/>
              <a:gd name="connsiteY57" fmla="*/ 253322 h 319088"/>
              <a:gd name="connsiteX58" fmla="*/ 272257 w 338138"/>
              <a:gd name="connsiteY58" fmla="*/ 187325 h 319088"/>
              <a:gd name="connsiteX59" fmla="*/ 65881 w 338138"/>
              <a:gd name="connsiteY59" fmla="*/ 187325 h 319088"/>
              <a:gd name="connsiteX60" fmla="*/ 131763 w 338138"/>
              <a:gd name="connsiteY60" fmla="*/ 253322 h 319088"/>
              <a:gd name="connsiteX61" fmla="*/ 105410 w 338138"/>
              <a:gd name="connsiteY61" fmla="*/ 304800 h 319088"/>
              <a:gd name="connsiteX62" fmla="*/ 105410 w 338138"/>
              <a:gd name="connsiteY62" fmla="*/ 283681 h 319088"/>
              <a:gd name="connsiteX63" fmla="*/ 89599 w 338138"/>
              <a:gd name="connsiteY63" fmla="*/ 259922 h 319088"/>
              <a:gd name="connsiteX64" fmla="*/ 83010 w 338138"/>
              <a:gd name="connsiteY64" fmla="*/ 258602 h 319088"/>
              <a:gd name="connsiteX65" fmla="*/ 77740 w 338138"/>
              <a:gd name="connsiteY65" fmla="*/ 258602 h 319088"/>
              <a:gd name="connsiteX66" fmla="*/ 65881 w 338138"/>
              <a:gd name="connsiteY66" fmla="*/ 265202 h 319088"/>
              <a:gd name="connsiteX67" fmla="*/ 54023 w 338138"/>
              <a:gd name="connsiteY67" fmla="*/ 258602 h 319088"/>
              <a:gd name="connsiteX68" fmla="*/ 47434 w 338138"/>
              <a:gd name="connsiteY68" fmla="*/ 258602 h 319088"/>
              <a:gd name="connsiteX69" fmla="*/ 42164 w 338138"/>
              <a:gd name="connsiteY69" fmla="*/ 259922 h 319088"/>
              <a:gd name="connsiteX70" fmla="*/ 25035 w 338138"/>
              <a:gd name="connsiteY70" fmla="*/ 283681 h 319088"/>
              <a:gd name="connsiteX71" fmla="*/ 25035 w 338138"/>
              <a:gd name="connsiteY71" fmla="*/ 304800 h 319088"/>
              <a:gd name="connsiteX72" fmla="*/ 0 w 338138"/>
              <a:gd name="connsiteY72" fmla="*/ 253322 h 319088"/>
              <a:gd name="connsiteX73" fmla="*/ 65881 w 338138"/>
              <a:gd name="connsiteY73" fmla="*/ 187325 h 319088"/>
              <a:gd name="connsiteX74" fmla="*/ 159754 w 338138"/>
              <a:gd name="connsiteY74" fmla="*/ 149225 h 319088"/>
              <a:gd name="connsiteX75" fmla="*/ 169069 w 338138"/>
              <a:gd name="connsiteY75" fmla="*/ 149225 h 319088"/>
              <a:gd name="connsiteX76" fmla="*/ 178384 w 338138"/>
              <a:gd name="connsiteY76" fmla="*/ 149225 h 319088"/>
              <a:gd name="connsiteX77" fmla="*/ 178384 w 338138"/>
              <a:gd name="connsiteY77" fmla="*/ 175331 h 319088"/>
              <a:gd name="connsiteX78" fmla="*/ 214313 w 338138"/>
              <a:gd name="connsiteY78" fmla="*/ 193605 h 319088"/>
              <a:gd name="connsiteX79" fmla="*/ 202337 w 338138"/>
              <a:gd name="connsiteY79" fmla="*/ 207963 h 319088"/>
              <a:gd name="connsiteX80" fmla="*/ 169069 w 338138"/>
              <a:gd name="connsiteY80" fmla="*/ 190994 h 319088"/>
              <a:gd name="connsiteX81" fmla="*/ 135802 w 338138"/>
              <a:gd name="connsiteY81" fmla="*/ 207963 h 319088"/>
              <a:gd name="connsiteX82" fmla="*/ 123825 w 338138"/>
              <a:gd name="connsiteY82" fmla="*/ 193605 h 319088"/>
              <a:gd name="connsiteX83" fmla="*/ 159754 w 338138"/>
              <a:gd name="connsiteY83" fmla="*/ 175331 h 319088"/>
              <a:gd name="connsiteX84" fmla="*/ 159754 w 338138"/>
              <a:gd name="connsiteY84" fmla="*/ 149225 h 319088"/>
              <a:gd name="connsiteX85" fmla="*/ 154175 w 338138"/>
              <a:gd name="connsiteY85" fmla="*/ 88900 h 319088"/>
              <a:gd name="connsiteX86" fmla="*/ 165941 w 338138"/>
              <a:gd name="connsiteY86" fmla="*/ 95394 h 319088"/>
              <a:gd name="connsiteX87" fmla="*/ 173785 w 338138"/>
              <a:gd name="connsiteY87" fmla="*/ 95394 h 319088"/>
              <a:gd name="connsiteX88" fmla="*/ 185551 w 338138"/>
              <a:gd name="connsiteY88" fmla="*/ 88900 h 319088"/>
              <a:gd name="connsiteX89" fmla="*/ 188166 w 338138"/>
              <a:gd name="connsiteY89" fmla="*/ 90199 h 319088"/>
              <a:gd name="connsiteX90" fmla="*/ 192088 w 338138"/>
              <a:gd name="connsiteY90" fmla="*/ 96693 h 319088"/>
              <a:gd name="connsiteX91" fmla="*/ 192088 w 338138"/>
              <a:gd name="connsiteY91" fmla="*/ 126567 h 319088"/>
              <a:gd name="connsiteX92" fmla="*/ 169863 w 338138"/>
              <a:gd name="connsiteY92" fmla="*/ 131763 h 319088"/>
              <a:gd name="connsiteX93" fmla="*/ 147638 w 338138"/>
              <a:gd name="connsiteY93" fmla="*/ 126567 h 319088"/>
              <a:gd name="connsiteX94" fmla="*/ 147638 w 338138"/>
              <a:gd name="connsiteY94" fmla="*/ 96693 h 319088"/>
              <a:gd name="connsiteX95" fmla="*/ 151560 w 338138"/>
              <a:gd name="connsiteY95" fmla="*/ 90199 h 319088"/>
              <a:gd name="connsiteX96" fmla="*/ 154175 w 338138"/>
              <a:gd name="connsiteY96" fmla="*/ 88900 h 319088"/>
              <a:gd name="connsiteX97" fmla="*/ 169069 w 338138"/>
              <a:gd name="connsiteY97" fmla="*/ 26988 h 319088"/>
              <a:gd name="connsiteX98" fmla="*/ 179388 w 338138"/>
              <a:gd name="connsiteY98" fmla="*/ 36513 h 319088"/>
              <a:gd name="connsiteX99" fmla="*/ 169069 w 338138"/>
              <a:gd name="connsiteY99" fmla="*/ 46038 h 319088"/>
              <a:gd name="connsiteX100" fmla="*/ 158750 w 338138"/>
              <a:gd name="connsiteY100" fmla="*/ 36513 h 319088"/>
              <a:gd name="connsiteX101" fmla="*/ 169069 w 338138"/>
              <a:gd name="connsiteY101" fmla="*/ 26988 h 319088"/>
              <a:gd name="connsiteX102" fmla="*/ 169070 w 338138"/>
              <a:gd name="connsiteY102" fmla="*/ 9525 h 319088"/>
              <a:gd name="connsiteX103" fmla="*/ 141288 w 338138"/>
              <a:gd name="connsiteY103" fmla="*/ 37307 h 319088"/>
              <a:gd name="connsiteX104" fmla="*/ 169070 w 338138"/>
              <a:gd name="connsiteY104" fmla="*/ 65089 h 319088"/>
              <a:gd name="connsiteX105" fmla="*/ 196852 w 338138"/>
              <a:gd name="connsiteY105" fmla="*/ 37307 h 319088"/>
              <a:gd name="connsiteX106" fmla="*/ 169070 w 338138"/>
              <a:gd name="connsiteY106" fmla="*/ 9525 h 319088"/>
              <a:gd name="connsiteX107" fmla="*/ 169070 w 338138"/>
              <a:gd name="connsiteY107" fmla="*/ 0 h 319088"/>
              <a:gd name="connsiteX108" fmla="*/ 234951 w 338138"/>
              <a:gd name="connsiteY108" fmla="*/ 65997 h 319088"/>
              <a:gd name="connsiteX109" fmla="*/ 209916 w 338138"/>
              <a:gd name="connsiteY109" fmla="*/ 117475 h 319088"/>
              <a:gd name="connsiteX110" fmla="*/ 209916 w 338138"/>
              <a:gd name="connsiteY110" fmla="*/ 96356 h 319088"/>
              <a:gd name="connsiteX111" fmla="*/ 192787 w 338138"/>
              <a:gd name="connsiteY111" fmla="*/ 72597 h 319088"/>
              <a:gd name="connsiteX112" fmla="*/ 187517 w 338138"/>
              <a:gd name="connsiteY112" fmla="*/ 71277 h 319088"/>
              <a:gd name="connsiteX113" fmla="*/ 180928 w 338138"/>
              <a:gd name="connsiteY113" fmla="*/ 71277 h 319088"/>
              <a:gd name="connsiteX114" fmla="*/ 169070 w 338138"/>
              <a:gd name="connsiteY114" fmla="*/ 76557 h 319088"/>
              <a:gd name="connsiteX115" fmla="*/ 157211 w 338138"/>
              <a:gd name="connsiteY115" fmla="*/ 71277 h 319088"/>
              <a:gd name="connsiteX116" fmla="*/ 150623 w 338138"/>
              <a:gd name="connsiteY116" fmla="*/ 71277 h 319088"/>
              <a:gd name="connsiteX117" fmla="*/ 145352 w 338138"/>
              <a:gd name="connsiteY117" fmla="*/ 72597 h 319088"/>
              <a:gd name="connsiteX118" fmla="*/ 128223 w 338138"/>
              <a:gd name="connsiteY118" fmla="*/ 96356 h 319088"/>
              <a:gd name="connsiteX119" fmla="*/ 128223 w 338138"/>
              <a:gd name="connsiteY119" fmla="*/ 117475 h 319088"/>
              <a:gd name="connsiteX120" fmla="*/ 103188 w 338138"/>
              <a:gd name="connsiteY120" fmla="*/ 65997 h 319088"/>
              <a:gd name="connsiteX121" fmla="*/ 169070 w 338138"/>
              <a:gd name="connsiteY121" fmla="*/ 0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8138" h="319088">
                <a:moveTo>
                  <a:pt x="255815" y="276225"/>
                </a:moveTo>
                <a:cubicBezTo>
                  <a:pt x="255815" y="276225"/>
                  <a:pt x="255815" y="276225"/>
                  <a:pt x="267653" y="282720"/>
                </a:cubicBezTo>
                <a:cubicBezTo>
                  <a:pt x="270284" y="284018"/>
                  <a:pt x="272915" y="284018"/>
                  <a:pt x="275546" y="282720"/>
                </a:cubicBezTo>
                <a:cubicBezTo>
                  <a:pt x="275546" y="282720"/>
                  <a:pt x="275546" y="282720"/>
                  <a:pt x="287384" y="276225"/>
                </a:cubicBezTo>
                <a:cubicBezTo>
                  <a:pt x="287384" y="276225"/>
                  <a:pt x="287384" y="276225"/>
                  <a:pt x="290015" y="277524"/>
                </a:cubicBezTo>
                <a:cubicBezTo>
                  <a:pt x="292646" y="278823"/>
                  <a:pt x="295276" y="281421"/>
                  <a:pt x="295276" y="284018"/>
                </a:cubicBezTo>
                <a:cubicBezTo>
                  <a:pt x="295276" y="284018"/>
                  <a:pt x="295276" y="284018"/>
                  <a:pt x="295276" y="315191"/>
                </a:cubicBezTo>
                <a:cubicBezTo>
                  <a:pt x="287384" y="317789"/>
                  <a:pt x="279492" y="319088"/>
                  <a:pt x="271600" y="319088"/>
                </a:cubicBezTo>
                <a:cubicBezTo>
                  <a:pt x="263707" y="319088"/>
                  <a:pt x="255815" y="317789"/>
                  <a:pt x="249238" y="315191"/>
                </a:cubicBezTo>
                <a:cubicBezTo>
                  <a:pt x="249238" y="315191"/>
                  <a:pt x="249238" y="315191"/>
                  <a:pt x="249238" y="284018"/>
                </a:cubicBezTo>
                <a:cubicBezTo>
                  <a:pt x="249238" y="281421"/>
                  <a:pt x="250554" y="278823"/>
                  <a:pt x="253184" y="277524"/>
                </a:cubicBezTo>
                <a:cubicBezTo>
                  <a:pt x="253184" y="277524"/>
                  <a:pt x="253184" y="277524"/>
                  <a:pt x="255815" y="276225"/>
                </a:cubicBezTo>
                <a:close/>
                <a:moveTo>
                  <a:pt x="50755" y="276225"/>
                </a:moveTo>
                <a:cubicBezTo>
                  <a:pt x="50755" y="276225"/>
                  <a:pt x="50755" y="276225"/>
                  <a:pt x="62593" y="282720"/>
                </a:cubicBezTo>
                <a:cubicBezTo>
                  <a:pt x="65224" y="284018"/>
                  <a:pt x="67855" y="284018"/>
                  <a:pt x="70486" y="282720"/>
                </a:cubicBezTo>
                <a:cubicBezTo>
                  <a:pt x="70486" y="282720"/>
                  <a:pt x="70486" y="282720"/>
                  <a:pt x="82324" y="276225"/>
                </a:cubicBezTo>
                <a:cubicBezTo>
                  <a:pt x="82324" y="276225"/>
                  <a:pt x="82324" y="276225"/>
                  <a:pt x="84955" y="277524"/>
                </a:cubicBezTo>
                <a:cubicBezTo>
                  <a:pt x="87585" y="278823"/>
                  <a:pt x="88901" y="281421"/>
                  <a:pt x="88901" y="284018"/>
                </a:cubicBezTo>
                <a:cubicBezTo>
                  <a:pt x="88901" y="284018"/>
                  <a:pt x="88901" y="284018"/>
                  <a:pt x="88901" y="315191"/>
                </a:cubicBezTo>
                <a:cubicBezTo>
                  <a:pt x="82324" y="317789"/>
                  <a:pt x="74432" y="319088"/>
                  <a:pt x="66539" y="319088"/>
                </a:cubicBezTo>
                <a:cubicBezTo>
                  <a:pt x="58647" y="319088"/>
                  <a:pt x="50755" y="317789"/>
                  <a:pt x="42863" y="315191"/>
                </a:cubicBezTo>
                <a:cubicBezTo>
                  <a:pt x="42863" y="315191"/>
                  <a:pt x="42863" y="315191"/>
                  <a:pt x="42863" y="284018"/>
                </a:cubicBezTo>
                <a:cubicBezTo>
                  <a:pt x="42863" y="281421"/>
                  <a:pt x="45493" y="278823"/>
                  <a:pt x="48124" y="277524"/>
                </a:cubicBezTo>
                <a:cubicBezTo>
                  <a:pt x="48124" y="277524"/>
                  <a:pt x="48124" y="277524"/>
                  <a:pt x="50755" y="276225"/>
                </a:cubicBezTo>
                <a:close/>
                <a:moveTo>
                  <a:pt x="273050" y="214313"/>
                </a:moveTo>
                <a:cubicBezTo>
                  <a:pt x="278311" y="214313"/>
                  <a:pt x="282575" y="218933"/>
                  <a:pt x="282575" y="224632"/>
                </a:cubicBezTo>
                <a:cubicBezTo>
                  <a:pt x="282575" y="230331"/>
                  <a:pt x="278311" y="234951"/>
                  <a:pt x="273050" y="234951"/>
                </a:cubicBezTo>
                <a:cubicBezTo>
                  <a:pt x="267789" y="234951"/>
                  <a:pt x="263525" y="230331"/>
                  <a:pt x="263525" y="224632"/>
                </a:cubicBezTo>
                <a:cubicBezTo>
                  <a:pt x="263525" y="218933"/>
                  <a:pt x="267789" y="214313"/>
                  <a:pt x="273050" y="214313"/>
                </a:cubicBezTo>
                <a:close/>
                <a:moveTo>
                  <a:pt x="65882" y="214313"/>
                </a:moveTo>
                <a:cubicBezTo>
                  <a:pt x="71581" y="214313"/>
                  <a:pt x="76201" y="218933"/>
                  <a:pt x="76201" y="224632"/>
                </a:cubicBezTo>
                <a:cubicBezTo>
                  <a:pt x="76201" y="230331"/>
                  <a:pt x="71581" y="234951"/>
                  <a:pt x="65882" y="234951"/>
                </a:cubicBezTo>
                <a:cubicBezTo>
                  <a:pt x="60183" y="234951"/>
                  <a:pt x="55563" y="230331"/>
                  <a:pt x="55563" y="224632"/>
                </a:cubicBezTo>
                <a:cubicBezTo>
                  <a:pt x="55563" y="218933"/>
                  <a:pt x="60183" y="214313"/>
                  <a:pt x="65882" y="214313"/>
                </a:cubicBezTo>
                <a:close/>
                <a:moveTo>
                  <a:pt x="272257" y="196850"/>
                </a:moveTo>
                <a:cubicBezTo>
                  <a:pt x="256913" y="196850"/>
                  <a:pt x="244475" y="209288"/>
                  <a:pt x="244475" y="224632"/>
                </a:cubicBezTo>
                <a:cubicBezTo>
                  <a:pt x="244475" y="239976"/>
                  <a:pt x="256913" y="252414"/>
                  <a:pt x="272257" y="252414"/>
                </a:cubicBezTo>
                <a:cubicBezTo>
                  <a:pt x="287601" y="252414"/>
                  <a:pt x="300039" y="239976"/>
                  <a:pt x="300039" y="224632"/>
                </a:cubicBezTo>
                <a:cubicBezTo>
                  <a:pt x="300039" y="209288"/>
                  <a:pt x="287601" y="196850"/>
                  <a:pt x="272257" y="196850"/>
                </a:cubicBezTo>
                <a:close/>
                <a:moveTo>
                  <a:pt x="65882" y="196850"/>
                </a:moveTo>
                <a:cubicBezTo>
                  <a:pt x="50538" y="196850"/>
                  <a:pt x="38100" y="209288"/>
                  <a:pt x="38100" y="224632"/>
                </a:cubicBezTo>
                <a:cubicBezTo>
                  <a:pt x="38100" y="239976"/>
                  <a:pt x="50538" y="252414"/>
                  <a:pt x="65882" y="252414"/>
                </a:cubicBezTo>
                <a:cubicBezTo>
                  <a:pt x="81226" y="252414"/>
                  <a:pt x="93664" y="239976"/>
                  <a:pt x="93664" y="224632"/>
                </a:cubicBezTo>
                <a:cubicBezTo>
                  <a:pt x="93664" y="209288"/>
                  <a:pt x="81226" y="196850"/>
                  <a:pt x="65882" y="196850"/>
                </a:cubicBezTo>
                <a:close/>
                <a:moveTo>
                  <a:pt x="272257" y="187325"/>
                </a:moveTo>
                <a:cubicBezTo>
                  <a:pt x="309150" y="187325"/>
                  <a:pt x="338138" y="217684"/>
                  <a:pt x="338138" y="253322"/>
                </a:cubicBezTo>
                <a:cubicBezTo>
                  <a:pt x="338138" y="274441"/>
                  <a:pt x="328915" y="292921"/>
                  <a:pt x="313103" y="304800"/>
                </a:cubicBezTo>
                <a:cubicBezTo>
                  <a:pt x="313103" y="304800"/>
                  <a:pt x="313103" y="304800"/>
                  <a:pt x="313103" y="283681"/>
                </a:cubicBezTo>
                <a:cubicBezTo>
                  <a:pt x="313103" y="273121"/>
                  <a:pt x="306515" y="263882"/>
                  <a:pt x="295974" y="259922"/>
                </a:cubicBezTo>
                <a:cubicBezTo>
                  <a:pt x="295974" y="259922"/>
                  <a:pt x="290704" y="258602"/>
                  <a:pt x="290704" y="258602"/>
                </a:cubicBezTo>
                <a:cubicBezTo>
                  <a:pt x="288068" y="257282"/>
                  <a:pt x="286751" y="258602"/>
                  <a:pt x="284115" y="258602"/>
                </a:cubicBezTo>
                <a:cubicBezTo>
                  <a:pt x="284115" y="258602"/>
                  <a:pt x="284115" y="258602"/>
                  <a:pt x="272257" y="265202"/>
                </a:cubicBezTo>
                <a:cubicBezTo>
                  <a:pt x="272257" y="265202"/>
                  <a:pt x="272257" y="265202"/>
                  <a:pt x="260398" y="258602"/>
                </a:cubicBezTo>
                <a:cubicBezTo>
                  <a:pt x="259080" y="258602"/>
                  <a:pt x="256445" y="257282"/>
                  <a:pt x="255128" y="258602"/>
                </a:cubicBezTo>
                <a:cubicBezTo>
                  <a:pt x="255128" y="258602"/>
                  <a:pt x="248539" y="259922"/>
                  <a:pt x="248539" y="259922"/>
                </a:cubicBezTo>
                <a:cubicBezTo>
                  <a:pt x="239316" y="263882"/>
                  <a:pt x="232728" y="273121"/>
                  <a:pt x="232728" y="283681"/>
                </a:cubicBezTo>
                <a:cubicBezTo>
                  <a:pt x="232728" y="283681"/>
                  <a:pt x="232728" y="283681"/>
                  <a:pt x="232728" y="304800"/>
                </a:cubicBezTo>
                <a:cubicBezTo>
                  <a:pt x="216916" y="292921"/>
                  <a:pt x="206375" y="274441"/>
                  <a:pt x="206375" y="253322"/>
                </a:cubicBezTo>
                <a:cubicBezTo>
                  <a:pt x="206375" y="217684"/>
                  <a:pt x="236681" y="187325"/>
                  <a:pt x="272257" y="187325"/>
                </a:cubicBezTo>
                <a:close/>
                <a:moveTo>
                  <a:pt x="65881" y="187325"/>
                </a:moveTo>
                <a:cubicBezTo>
                  <a:pt x="101457" y="187325"/>
                  <a:pt x="131763" y="217684"/>
                  <a:pt x="131763" y="253322"/>
                </a:cubicBezTo>
                <a:cubicBezTo>
                  <a:pt x="131763" y="274441"/>
                  <a:pt x="121222" y="292921"/>
                  <a:pt x="105410" y="304800"/>
                </a:cubicBezTo>
                <a:cubicBezTo>
                  <a:pt x="105410" y="304800"/>
                  <a:pt x="105410" y="304800"/>
                  <a:pt x="105410" y="283681"/>
                </a:cubicBezTo>
                <a:cubicBezTo>
                  <a:pt x="105410" y="273121"/>
                  <a:pt x="98822" y="263882"/>
                  <a:pt x="89599" y="259922"/>
                </a:cubicBezTo>
                <a:cubicBezTo>
                  <a:pt x="89599" y="259922"/>
                  <a:pt x="83010" y="258602"/>
                  <a:pt x="83010" y="258602"/>
                </a:cubicBezTo>
                <a:cubicBezTo>
                  <a:pt x="81693" y="257282"/>
                  <a:pt x="79058" y="258602"/>
                  <a:pt x="77740" y="258602"/>
                </a:cubicBezTo>
                <a:cubicBezTo>
                  <a:pt x="77740" y="258602"/>
                  <a:pt x="77740" y="258602"/>
                  <a:pt x="65881" y="265202"/>
                </a:cubicBezTo>
                <a:cubicBezTo>
                  <a:pt x="65881" y="265202"/>
                  <a:pt x="65881" y="265202"/>
                  <a:pt x="54023" y="258602"/>
                </a:cubicBezTo>
                <a:cubicBezTo>
                  <a:pt x="51387" y="258602"/>
                  <a:pt x="50070" y="257282"/>
                  <a:pt x="47434" y="258602"/>
                </a:cubicBezTo>
                <a:cubicBezTo>
                  <a:pt x="47434" y="258602"/>
                  <a:pt x="42164" y="259922"/>
                  <a:pt x="42164" y="259922"/>
                </a:cubicBezTo>
                <a:cubicBezTo>
                  <a:pt x="31623" y="263882"/>
                  <a:pt x="25035" y="273121"/>
                  <a:pt x="25035" y="283681"/>
                </a:cubicBezTo>
                <a:cubicBezTo>
                  <a:pt x="25035" y="283681"/>
                  <a:pt x="25035" y="283681"/>
                  <a:pt x="25035" y="304800"/>
                </a:cubicBezTo>
                <a:cubicBezTo>
                  <a:pt x="9223" y="292921"/>
                  <a:pt x="0" y="274441"/>
                  <a:pt x="0" y="253322"/>
                </a:cubicBezTo>
                <a:cubicBezTo>
                  <a:pt x="0" y="217684"/>
                  <a:pt x="28988" y="187325"/>
                  <a:pt x="65881" y="187325"/>
                </a:cubicBezTo>
                <a:close/>
                <a:moveTo>
                  <a:pt x="159754" y="149225"/>
                </a:moveTo>
                <a:cubicBezTo>
                  <a:pt x="163746" y="149225"/>
                  <a:pt x="166408" y="149225"/>
                  <a:pt x="169069" y="149225"/>
                </a:cubicBezTo>
                <a:cubicBezTo>
                  <a:pt x="171731" y="149225"/>
                  <a:pt x="174392" y="149225"/>
                  <a:pt x="178384" y="149225"/>
                </a:cubicBezTo>
                <a:cubicBezTo>
                  <a:pt x="178384" y="149225"/>
                  <a:pt x="178384" y="149225"/>
                  <a:pt x="178384" y="175331"/>
                </a:cubicBezTo>
                <a:lnTo>
                  <a:pt x="214313" y="193605"/>
                </a:lnTo>
                <a:cubicBezTo>
                  <a:pt x="210321" y="197521"/>
                  <a:pt x="206329" y="202742"/>
                  <a:pt x="202337" y="207963"/>
                </a:cubicBezTo>
                <a:cubicBezTo>
                  <a:pt x="202337" y="207963"/>
                  <a:pt x="202337" y="207963"/>
                  <a:pt x="169069" y="190994"/>
                </a:cubicBezTo>
                <a:cubicBezTo>
                  <a:pt x="169069" y="190994"/>
                  <a:pt x="169069" y="190994"/>
                  <a:pt x="135802" y="207963"/>
                </a:cubicBezTo>
                <a:cubicBezTo>
                  <a:pt x="131809" y="202742"/>
                  <a:pt x="127817" y="197521"/>
                  <a:pt x="123825" y="193605"/>
                </a:cubicBezTo>
                <a:cubicBezTo>
                  <a:pt x="123825" y="193605"/>
                  <a:pt x="123825" y="193605"/>
                  <a:pt x="159754" y="175331"/>
                </a:cubicBezTo>
                <a:cubicBezTo>
                  <a:pt x="159754" y="175331"/>
                  <a:pt x="159754" y="175331"/>
                  <a:pt x="159754" y="149225"/>
                </a:cubicBezTo>
                <a:close/>
                <a:moveTo>
                  <a:pt x="154175" y="88900"/>
                </a:moveTo>
                <a:cubicBezTo>
                  <a:pt x="154175" y="88900"/>
                  <a:pt x="154175" y="88900"/>
                  <a:pt x="165941" y="95394"/>
                </a:cubicBezTo>
                <a:cubicBezTo>
                  <a:pt x="168556" y="95394"/>
                  <a:pt x="171171" y="95394"/>
                  <a:pt x="173785" y="95394"/>
                </a:cubicBezTo>
                <a:cubicBezTo>
                  <a:pt x="173785" y="95394"/>
                  <a:pt x="173785" y="95394"/>
                  <a:pt x="185551" y="88900"/>
                </a:cubicBezTo>
                <a:lnTo>
                  <a:pt x="188166" y="90199"/>
                </a:lnTo>
                <a:cubicBezTo>
                  <a:pt x="190781" y="90199"/>
                  <a:pt x="192088" y="92797"/>
                  <a:pt x="192088" y="96693"/>
                </a:cubicBezTo>
                <a:cubicBezTo>
                  <a:pt x="192088" y="96693"/>
                  <a:pt x="192088" y="96693"/>
                  <a:pt x="192088" y="126567"/>
                </a:cubicBezTo>
                <a:cubicBezTo>
                  <a:pt x="185551" y="129165"/>
                  <a:pt x="177707" y="131763"/>
                  <a:pt x="169863" y="131763"/>
                </a:cubicBezTo>
                <a:cubicBezTo>
                  <a:pt x="162019" y="131763"/>
                  <a:pt x="154175" y="129165"/>
                  <a:pt x="147638" y="126567"/>
                </a:cubicBezTo>
                <a:cubicBezTo>
                  <a:pt x="147638" y="126567"/>
                  <a:pt x="147638" y="126567"/>
                  <a:pt x="147638" y="96693"/>
                </a:cubicBezTo>
                <a:cubicBezTo>
                  <a:pt x="147638" y="92797"/>
                  <a:pt x="148946" y="90199"/>
                  <a:pt x="151560" y="90199"/>
                </a:cubicBezTo>
                <a:cubicBezTo>
                  <a:pt x="151560" y="90199"/>
                  <a:pt x="151560" y="90199"/>
                  <a:pt x="154175" y="88900"/>
                </a:cubicBezTo>
                <a:close/>
                <a:moveTo>
                  <a:pt x="169069" y="26988"/>
                </a:moveTo>
                <a:cubicBezTo>
                  <a:pt x="174768" y="26988"/>
                  <a:pt x="179388" y="31252"/>
                  <a:pt x="179388" y="36513"/>
                </a:cubicBezTo>
                <a:cubicBezTo>
                  <a:pt x="179388" y="41774"/>
                  <a:pt x="174768" y="46038"/>
                  <a:pt x="169069" y="46038"/>
                </a:cubicBezTo>
                <a:cubicBezTo>
                  <a:pt x="163370" y="46038"/>
                  <a:pt x="158750" y="41774"/>
                  <a:pt x="158750" y="36513"/>
                </a:cubicBezTo>
                <a:cubicBezTo>
                  <a:pt x="158750" y="31252"/>
                  <a:pt x="163370" y="26988"/>
                  <a:pt x="169069" y="26988"/>
                </a:cubicBezTo>
                <a:close/>
                <a:moveTo>
                  <a:pt x="169070" y="9525"/>
                </a:moveTo>
                <a:cubicBezTo>
                  <a:pt x="153726" y="9525"/>
                  <a:pt x="141288" y="21963"/>
                  <a:pt x="141288" y="37307"/>
                </a:cubicBezTo>
                <a:cubicBezTo>
                  <a:pt x="141288" y="52651"/>
                  <a:pt x="153726" y="65089"/>
                  <a:pt x="169070" y="65089"/>
                </a:cubicBezTo>
                <a:cubicBezTo>
                  <a:pt x="184414" y="65089"/>
                  <a:pt x="196852" y="52651"/>
                  <a:pt x="196852" y="37307"/>
                </a:cubicBezTo>
                <a:cubicBezTo>
                  <a:pt x="196852" y="21963"/>
                  <a:pt x="184414" y="9525"/>
                  <a:pt x="169070" y="9525"/>
                </a:cubicBezTo>
                <a:close/>
                <a:moveTo>
                  <a:pt x="169070" y="0"/>
                </a:moveTo>
                <a:cubicBezTo>
                  <a:pt x="204646" y="0"/>
                  <a:pt x="234951" y="29039"/>
                  <a:pt x="234951" y="65997"/>
                </a:cubicBezTo>
                <a:cubicBezTo>
                  <a:pt x="234951" y="87116"/>
                  <a:pt x="224410" y="105595"/>
                  <a:pt x="209916" y="117475"/>
                </a:cubicBezTo>
                <a:cubicBezTo>
                  <a:pt x="209916" y="117475"/>
                  <a:pt x="209916" y="117475"/>
                  <a:pt x="209916" y="96356"/>
                </a:cubicBezTo>
                <a:cubicBezTo>
                  <a:pt x="209916" y="85796"/>
                  <a:pt x="203328" y="75237"/>
                  <a:pt x="192787" y="72597"/>
                </a:cubicBezTo>
                <a:cubicBezTo>
                  <a:pt x="192787" y="72597"/>
                  <a:pt x="187517" y="71277"/>
                  <a:pt x="187517" y="71277"/>
                </a:cubicBezTo>
                <a:cubicBezTo>
                  <a:pt x="184881" y="69957"/>
                  <a:pt x="182246" y="69957"/>
                  <a:pt x="180928" y="71277"/>
                </a:cubicBezTo>
                <a:cubicBezTo>
                  <a:pt x="180928" y="71277"/>
                  <a:pt x="180928" y="71277"/>
                  <a:pt x="169070" y="76557"/>
                </a:cubicBezTo>
                <a:cubicBezTo>
                  <a:pt x="169070" y="76557"/>
                  <a:pt x="169070" y="76557"/>
                  <a:pt x="157211" y="71277"/>
                </a:cubicBezTo>
                <a:cubicBezTo>
                  <a:pt x="155893" y="69957"/>
                  <a:pt x="153258" y="69957"/>
                  <a:pt x="150623" y="71277"/>
                </a:cubicBezTo>
                <a:cubicBezTo>
                  <a:pt x="150623" y="71277"/>
                  <a:pt x="145352" y="72597"/>
                  <a:pt x="145352" y="72597"/>
                </a:cubicBezTo>
                <a:cubicBezTo>
                  <a:pt x="134811" y="75237"/>
                  <a:pt x="128223" y="85796"/>
                  <a:pt x="128223" y="96356"/>
                </a:cubicBezTo>
                <a:cubicBezTo>
                  <a:pt x="128223" y="96356"/>
                  <a:pt x="128223" y="96356"/>
                  <a:pt x="128223" y="117475"/>
                </a:cubicBezTo>
                <a:cubicBezTo>
                  <a:pt x="113729" y="105595"/>
                  <a:pt x="103188" y="87116"/>
                  <a:pt x="103188" y="65997"/>
                </a:cubicBezTo>
                <a:cubicBezTo>
                  <a:pt x="103188" y="29039"/>
                  <a:pt x="133494" y="0"/>
                  <a:pt x="169070" y="0"/>
                </a:cubicBezTo>
                <a:close/>
              </a:path>
            </a:pathLst>
          </a:cu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alpha val="91000"/>
                </a:schemeClr>
              </a:solidFill>
            </a:endParaRPr>
          </a:p>
        </p:txBody>
      </p:sp>
      <p:grpSp>
        <p:nvGrpSpPr>
          <p:cNvPr id="11" name="组合 10"/>
          <p:cNvGrpSpPr/>
          <p:nvPr>
            <p:custDataLst>
              <p:tags r:id="rId8"/>
            </p:custDataLst>
          </p:nvPr>
        </p:nvGrpSpPr>
        <p:grpSpPr>
          <a:xfrm>
            <a:off x="1107263" y="2710946"/>
            <a:ext cx="3865794" cy="1011566"/>
            <a:chOff x="1850213" y="1494970"/>
            <a:chExt cx="3865794" cy="1011566"/>
          </a:xfrm>
        </p:grpSpPr>
        <p:sp>
          <p:nvSpPr>
            <p:cNvPr id="12" name="文本框 11"/>
            <p:cNvSpPr txBox="1"/>
            <p:nvPr>
              <p:custDataLst>
                <p:tags r:id="rId9"/>
              </p:custDataLst>
            </p:nvPr>
          </p:nvSpPr>
          <p:spPr>
            <a:xfrm>
              <a:off x="1850213" y="1805960"/>
              <a:ext cx="3865794" cy="700576"/>
            </a:xfrm>
            <a:prstGeom prst="rect">
              <a:avLst/>
            </a:prstGeom>
          </p:spPr>
          <p:txBody>
            <a:bodyPr wrap="square">
              <a:spAutoFit/>
            </a:bodyPr>
            <a:lstStyle>
              <a:defPPr>
                <a:defRPr lang="zh-CN"/>
              </a:defPPr>
              <a:lvl1pPr lvl="0" eaLnBrk="0" fontAlgn="base" hangingPunct="0">
                <a:lnSpc>
                  <a:spcPct val="150000"/>
                </a:lnSpc>
                <a:spcBef>
                  <a:spcPct val="0"/>
                </a:spcBef>
                <a:spcAft>
                  <a:spcPct val="0"/>
                </a:spcAft>
                <a:defRPr sz="1400">
                  <a:solidFill>
                    <a:srgbClr val="F0E0B8"/>
                  </a:solidFill>
                  <a:latin typeface="微软雅黑" panose="020B0503020204020204" charset="-122"/>
                  <a:ea typeface="微软雅黑" panose="020B0503020204020204" charset="-122"/>
                  <a:cs typeface="Arial" panose="020B0604020202020204" pitchFamily="34" charset="0"/>
                </a:defRPr>
              </a:lvl1pPr>
            </a:lstStyle>
            <a:p>
              <a:r>
                <a:rPr lang="zh-CN" altLang="en-US" dirty="0">
                  <a:solidFill>
                    <a:schemeClr val="tx1">
                      <a:alpha val="91000"/>
                    </a:schemeClr>
                  </a:solidFill>
                  <a:latin typeface="思源黑体 Medium" panose="020B0600000000000000" pitchFamily="34" charset="-122"/>
                  <a:ea typeface="思源黑体 Medium" panose="020B0600000000000000" pitchFamily="34" charset="-122"/>
                </a:rPr>
                <a:t>消费者享有知悉其购买、使用的商品或者接受的服务的真实情况的权利</a:t>
              </a:r>
              <a:r>
                <a:rPr lang="en-US" altLang="zh-CN" dirty="0">
                  <a:solidFill>
                    <a:schemeClr val="tx1">
                      <a:alpha val="91000"/>
                    </a:schemeClr>
                  </a:solidFill>
                  <a:latin typeface="思源黑体 Medium" panose="020B0600000000000000" pitchFamily="34" charset="-122"/>
                  <a:ea typeface="思源黑体 Medium" panose="020B0600000000000000" pitchFamily="34" charset="-122"/>
                </a:rPr>
                <a:t>.</a:t>
              </a:r>
              <a:endParaRPr lang="en-US" altLang="zh-CN" dirty="0">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13" name="矩形 12"/>
            <p:cNvSpPr/>
            <p:nvPr>
              <p:custDataLst>
                <p:tags r:id="rId10"/>
              </p:custDataLst>
            </p:nvPr>
          </p:nvSpPr>
          <p:spPr>
            <a:xfrm>
              <a:off x="1856942" y="1494970"/>
              <a:ext cx="877163" cy="369332"/>
            </a:xfrm>
            <a:prstGeom prst="rect">
              <a:avLst/>
            </a:prstGeom>
          </p:spPr>
          <p:txBody>
            <a:bodyPr wrap="none">
              <a:spAutoFit/>
            </a:bodyPr>
            <a:lstStyle/>
            <a:p>
              <a:r>
                <a:rPr lang="zh-CN" altLang="en-US" b="1" dirty="0">
                  <a:solidFill>
                    <a:schemeClr val="tx1">
                      <a:alpha val="91000"/>
                    </a:schemeClr>
                  </a:solidFill>
                  <a:latin typeface="思源黑体 Medium" panose="020B0600000000000000" pitchFamily="34" charset="-122"/>
                  <a:ea typeface="思源黑体 Medium" panose="020B0600000000000000" pitchFamily="34" charset="-122"/>
                </a:rPr>
                <a:t>知情权</a:t>
              </a:r>
              <a:endParaRPr lang="zh-CN" altLang="en-US" b="1" dirty="0">
                <a:solidFill>
                  <a:schemeClr val="tx1">
                    <a:alpha val="91000"/>
                  </a:schemeClr>
                </a:solidFill>
                <a:latin typeface="思源黑体 Medium" panose="020B0600000000000000" pitchFamily="34" charset="-122"/>
                <a:ea typeface="思源黑体 Medium" panose="020B0600000000000000" pitchFamily="34" charset="-122"/>
              </a:endParaRPr>
            </a:p>
          </p:txBody>
        </p:sp>
      </p:grpSp>
      <p:sp>
        <p:nvSpPr>
          <p:cNvPr id="14" name="椭圆 13"/>
          <p:cNvSpPr/>
          <p:nvPr>
            <p:custDataLst>
              <p:tags r:id="rId11"/>
            </p:custDataLst>
          </p:nvPr>
        </p:nvSpPr>
        <p:spPr>
          <a:xfrm>
            <a:off x="583810" y="3961289"/>
            <a:ext cx="410810" cy="410810"/>
          </a:xfrm>
          <a:prstGeom prst="ellipse">
            <a:avLst/>
          </a:prstGeom>
          <a:noFill/>
          <a:ln>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alpha val="91000"/>
                </a:schemeClr>
              </a:solidFill>
            </a:endParaRPr>
          </a:p>
        </p:txBody>
      </p:sp>
      <p:sp>
        <p:nvSpPr>
          <p:cNvPr id="15" name="椭圆 40"/>
          <p:cNvSpPr/>
          <p:nvPr>
            <p:custDataLst>
              <p:tags r:id="rId12"/>
            </p:custDataLst>
          </p:nvPr>
        </p:nvSpPr>
        <p:spPr>
          <a:xfrm flipH="1">
            <a:off x="696453" y="4071441"/>
            <a:ext cx="199233" cy="196373"/>
          </a:xfrm>
          <a:custGeom>
            <a:avLst/>
            <a:gdLst>
              <a:gd name="connsiteX0" fmla="*/ 155534 w 331788"/>
              <a:gd name="connsiteY0" fmla="*/ 53107 h 327025"/>
              <a:gd name="connsiteX1" fmla="*/ 176255 w 331788"/>
              <a:gd name="connsiteY1" fmla="*/ 53107 h 327025"/>
              <a:gd name="connsiteX2" fmla="*/ 283746 w 331788"/>
              <a:gd name="connsiteY2" fmla="*/ 141384 h 327025"/>
              <a:gd name="connsiteX3" fmla="*/ 288926 w 331788"/>
              <a:gd name="connsiteY3" fmla="*/ 154366 h 327025"/>
              <a:gd name="connsiteX4" fmla="*/ 288926 w 331788"/>
              <a:gd name="connsiteY4" fmla="*/ 310149 h 327025"/>
              <a:gd name="connsiteX5" fmla="*/ 273385 w 331788"/>
              <a:gd name="connsiteY5" fmla="*/ 327025 h 327025"/>
              <a:gd name="connsiteX6" fmla="*/ 207337 w 331788"/>
              <a:gd name="connsiteY6" fmla="*/ 327025 h 327025"/>
              <a:gd name="connsiteX7" fmla="*/ 207337 w 331788"/>
              <a:gd name="connsiteY7" fmla="*/ 234854 h 327025"/>
              <a:gd name="connsiteX8" fmla="*/ 195681 w 331788"/>
              <a:gd name="connsiteY8" fmla="*/ 223170 h 327025"/>
              <a:gd name="connsiteX9" fmla="*/ 136108 w 331788"/>
              <a:gd name="connsiteY9" fmla="*/ 223170 h 327025"/>
              <a:gd name="connsiteX10" fmla="*/ 124452 w 331788"/>
              <a:gd name="connsiteY10" fmla="*/ 234854 h 327025"/>
              <a:gd name="connsiteX11" fmla="*/ 124452 w 331788"/>
              <a:gd name="connsiteY11" fmla="*/ 327025 h 327025"/>
              <a:gd name="connsiteX12" fmla="*/ 58404 w 331788"/>
              <a:gd name="connsiteY12" fmla="*/ 327025 h 327025"/>
              <a:gd name="connsiteX13" fmla="*/ 42863 w 331788"/>
              <a:gd name="connsiteY13" fmla="*/ 310149 h 327025"/>
              <a:gd name="connsiteX14" fmla="*/ 42863 w 331788"/>
              <a:gd name="connsiteY14" fmla="*/ 154366 h 327025"/>
              <a:gd name="connsiteX15" fmla="*/ 48043 w 331788"/>
              <a:gd name="connsiteY15" fmla="*/ 141384 h 327025"/>
              <a:gd name="connsiteX16" fmla="*/ 155534 w 331788"/>
              <a:gd name="connsiteY16" fmla="*/ 53107 h 327025"/>
              <a:gd name="connsiteX17" fmla="*/ 165894 w 331788"/>
              <a:gd name="connsiteY17" fmla="*/ 0 h 327025"/>
              <a:gd name="connsiteX18" fmla="*/ 189223 w 331788"/>
              <a:gd name="connsiteY18" fmla="*/ 9125 h 327025"/>
              <a:gd name="connsiteX19" fmla="*/ 325308 w 331788"/>
              <a:gd name="connsiteY19" fmla="*/ 117321 h 327025"/>
              <a:gd name="connsiteX20" fmla="*/ 331788 w 331788"/>
              <a:gd name="connsiteY20" fmla="*/ 130356 h 327025"/>
              <a:gd name="connsiteX21" fmla="*/ 331788 w 331788"/>
              <a:gd name="connsiteY21" fmla="*/ 143392 h 327025"/>
              <a:gd name="connsiteX22" fmla="*/ 314940 w 331788"/>
              <a:gd name="connsiteY22" fmla="*/ 160338 h 327025"/>
              <a:gd name="connsiteX23" fmla="*/ 298091 w 331788"/>
              <a:gd name="connsiteY23" fmla="*/ 143392 h 327025"/>
              <a:gd name="connsiteX24" fmla="*/ 298091 w 331788"/>
              <a:gd name="connsiteY24" fmla="*/ 139481 h 327025"/>
              <a:gd name="connsiteX25" fmla="*/ 176263 w 331788"/>
              <a:gd name="connsiteY25" fmla="*/ 41714 h 327025"/>
              <a:gd name="connsiteX26" fmla="*/ 165894 w 331788"/>
              <a:gd name="connsiteY26" fmla="*/ 37804 h 327025"/>
              <a:gd name="connsiteX27" fmla="*/ 155526 w 331788"/>
              <a:gd name="connsiteY27" fmla="*/ 41714 h 327025"/>
              <a:gd name="connsiteX28" fmla="*/ 33697 w 331788"/>
              <a:gd name="connsiteY28" fmla="*/ 139481 h 327025"/>
              <a:gd name="connsiteX29" fmla="*/ 33697 w 331788"/>
              <a:gd name="connsiteY29" fmla="*/ 143392 h 327025"/>
              <a:gd name="connsiteX30" fmla="*/ 16849 w 331788"/>
              <a:gd name="connsiteY30" fmla="*/ 160338 h 327025"/>
              <a:gd name="connsiteX31" fmla="*/ 0 w 331788"/>
              <a:gd name="connsiteY31" fmla="*/ 143392 h 327025"/>
              <a:gd name="connsiteX32" fmla="*/ 0 w 331788"/>
              <a:gd name="connsiteY32" fmla="*/ 130356 h 327025"/>
              <a:gd name="connsiteX33" fmla="*/ 6480 w 331788"/>
              <a:gd name="connsiteY33" fmla="*/ 117321 h 327025"/>
              <a:gd name="connsiteX34" fmla="*/ 142565 w 331788"/>
              <a:gd name="connsiteY34" fmla="*/ 9125 h 327025"/>
              <a:gd name="connsiteX35" fmla="*/ 165894 w 331788"/>
              <a:gd name="connsiteY35"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1788" h="327025">
                <a:moveTo>
                  <a:pt x="155534" y="53107"/>
                </a:moveTo>
                <a:cubicBezTo>
                  <a:pt x="162009" y="49212"/>
                  <a:pt x="169780" y="49212"/>
                  <a:pt x="176255" y="53107"/>
                </a:cubicBezTo>
                <a:cubicBezTo>
                  <a:pt x="176255" y="53107"/>
                  <a:pt x="176255" y="53107"/>
                  <a:pt x="283746" y="141384"/>
                </a:cubicBezTo>
                <a:cubicBezTo>
                  <a:pt x="286336" y="143980"/>
                  <a:pt x="288926" y="149173"/>
                  <a:pt x="288926" y="154366"/>
                </a:cubicBezTo>
                <a:cubicBezTo>
                  <a:pt x="288926" y="154366"/>
                  <a:pt x="288926" y="154366"/>
                  <a:pt x="288926" y="310149"/>
                </a:cubicBezTo>
                <a:cubicBezTo>
                  <a:pt x="288926" y="319236"/>
                  <a:pt x="282451" y="327025"/>
                  <a:pt x="273385" y="327025"/>
                </a:cubicBezTo>
                <a:cubicBezTo>
                  <a:pt x="273385" y="327025"/>
                  <a:pt x="273385" y="327025"/>
                  <a:pt x="207337" y="327025"/>
                </a:cubicBezTo>
                <a:cubicBezTo>
                  <a:pt x="207337" y="327025"/>
                  <a:pt x="207337" y="327025"/>
                  <a:pt x="207337" y="234854"/>
                </a:cubicBezTo>
                <a:cubicBezTo>
                  <a:pt x="207337" y="228363"/>
                  <a:pt x="202157" y="223170"/>
                  <a:pt x="195681" y="223170"/>
                </a:cubicBezTo>
                <a:cubicBezTo>
                  <a:pt x="195681" y="223170"/>
                  <a:pt x="195681" y="223170"/>
                  <a:pt x="136108" y="223170"/>
                </a:cubicBezTo>
                <a:cubicBezTo>
                  <a:pt x="129633" y="223170"/>
                  <a:pt x="124452" y="228363"/>
                  <a:pt x="124452" y="234854"/>
                </a:cubicBezTo>
                <a:cubicBezTo>
                  <a:pt x="124452" y="234854"/>
                  <a:pt x="124452" y="234854"/>
                  <a:pt x="124452" y="327025"/>
                </a:cubicBezTo>
                <a:cubicBezTo>
                  <a:pt x="124452" y="327025"/>
                  <a:pt x="124452" y="327025"/>
                  <a:pt x="58404" y="327025"/>
                </a:cubicBezTo>
                <a:cubicBezTo>
                  <a:pt x="49338" y="327025"/>
                  <a:pt x="42863" y="319236"/>
                  <a:pt x="42863" y="310149"/>
                </a:cubicBezTo>
                <a:cubicBezTo>
                  <a:pt x="42863" y="310149"/>
                  <a:pt x="42863" y="310149"/>
                  <a:pt x="42863" y="154366"/>
                </a:cubicBezTo>
                <a:cubicBezTo>
                  <a:pt x="42863" y="149173"/>
                  <a:pt x="45453" y="143980"/>
                  <a:pt x="48043" y="141384"/>
                </a:cubicBezTo>
                <a:cubicBezTo>
                  <a:pt x="48043" y="141384"/>
                  <a:pt x="48043" y="141384"/>
                  <a:pt x="155534" y="53107"/>
                </a:cubicBezTo>
                <a:close/>
                <a:moveTo>
                  <a:pt x="165894" y="0"/>
                </a:moveTo>
                <a:cubicBezTo>
                  <a:pt x="173670" y="0"/>
                  <a:pt x="182743" y="2607"/>
                  <a:pt x="189223" y="9125"/>
                </a:cubicBezTo>
                <a:cubicBezTo>
                  <a:pt x="189223" y="9125"/>
                  <a:pt x="189223" y="9125"/>
                  <a:pt x="325308" y="117321"/>
                </a:cubicBezTo>
                <a:cubicBezTo>
                  <a:pt x="329196" y="121231"/>
                  <a:pt x="331788" y="126446"/>
                  <a:pt x="331788" y="130356"/>
                </a:cubicBezTo>
                <a:cubicBezTo>
                  <a:pt x="331788" y="130356"/>
                  <a:pt x="331788" y="138178"/>
                  <a:pt x="331788" y="143392"/>
                </a:cubicBezTo>
                <a:cubicBezTo>
                  <a:pt x="331788" y="152517"/>
                  <a:pt x="324012" y="160338"/>
                  <a:pt x="314940" y="160338"/>
                </a:cubicBezTo>
                <a:cubicBezTo>
                  <a:pt x="305867" y="160338"/>
                  <a:pt x="298091" y="152517"/>
                  <a:pt x="298091" y="143392"/>
                </a:cubicBezTo>
                <a:cubicBezTo>
                  <a:pt x="298091" y="142088"/>
                  <a:pt x="298091" y="140785"/>
                  <a:pt x="298091" y="139481"/>
                </a:cubicBezTo>
                <a:cubicBezTo>
                  <a:pt x="298091" y="139481"/>
                  <a:pt x="298091" y="139481"/>
                  <a:pt x="176263" y="41714"/>
                </a:cubicBezTo>
                <a:cubicBezTo>
                  <a:pt x="176263" y="41714"/>
                  <a:pt x="171078" y="37804"/>
                  <a:pt x="165894" y="37804"/>
                </a:cubicBezTo>
                <a:cubicBezTo>
                  <a:pt x="160710" y="37804"/>
                  <a:pt x="155526" y="41714"/>
                  <a:pt x="155526" y="41714"/>
                </a:cubicBezTo>
                <a:cubicBezTo>
                  <a:pt x="155526" y="41714"/>
                  <a:pt x="155526" y="41714"/>
                  <a:pt x="33697" y="139481"/>
                </a:cubicBezTo>
                <a:cubicBezTo>
                  <a:pt x="33697" y="140785"/>
                  <a:pt x="33697" y="142088"/>
                  <a:pt x="33697" y="143392"/>
                </a:cubicBezTo>
                <a:cubicBezTo>
                  <a:pt x="33697" y="152517"/>
                  <a:pt x="25921" y="160338"/>
                  <a:pt x="16849" y="160338"/>
                </a:cubicBezTo>
                <a:cubicBezTo>
                  <a:pt x="7776" y="160338"/>
                  <a:pt x="0" y="152517"/>
                  <a:pt x="0" y="143392"/>
                </a:cubicBezTo>
                <a:cubicBezTo>
                  <a:pt x="0" y="138178"/>
                  <a:pt x="0" y="130356"/>
                  <a:pt x="0" y="130356"/>
                </a:cubicBezTo>
                <a:cubicBezTo>
                  <a:pt x="0" y="126446"/>
                  <a:pt x="2592" y="121231"/>
                  <a:pt x="6480" y="117321"/>
                </a:cubicBezTo>
                <a:cubicBezTo>
                  <a:pt x="6480" y="117321"/>
                  <a:pt x="6480" y="117321"/>
                  <a:pt x="142565" y="9125"/>
                </a:cubicBezTo>
                <a:cubicBezTo>
                  <a:pt x="149046" y="2607"/>
                  <a:pt x="158118" y="0"/>
                  <a:pt x="165894" y="0"/>
                </a:cubicBezTo>
                <a:close/>
              </a:path>
            </a:pathLst>
          </a:cu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alpha val="91000"/>
                </a:schemeClr>
              </a:solidFill>
            </a:endParaRPr>
          </a:p>
        </p:txBody>
      </p:sp>
      <p:grpSp>
        <p:nvGrpSpPr>
          <p:cNvPr id="16" name="组合 15"/>
          <p:cNvGrpSpPr/>
          <p:nvPr>
            <p:custDataLst>
              <p:tags r:id="rId13"/>
            </p:custDataLst>
          </p:nvPr>
        </p:nvGrpSpPr>
        <p:grpSpPr>
          <a:xfrm>
            <a:off x="1113992" y="3961289"/>
            <a:ext cx="3865794" cy="1011566"/>
            <a:chOff x="1850213" y="1494970"/>
            <a:chExt cx="3865794" cy="1011566"/>
          </a:xfrm>
        </p:grpSpPr>
        <p:sp>
          <p:nvSpPr>
            <p:cNvPr id="17" name="文本框 16"/>
            <p:cNvSpPr txBox="1"/>
            <p:nvPr>
              <p:custDataLst>
                <p:tags r:id="rId14"/>
              </p:custDataLst>
            </p:nvPr>
          </p:nvSpPr>
          <p:spPr>
            <a:xfrm>
              <a:off x="1850213" y="1805960"/>
              <a:ext cx="3865794" cy="700576"/>
            </a:xfrm>
            <a:prstGeom prst="rect">
              <a:avLst/>
            </a:prstGeom>
          </p:spPr>
          <p:txBody>
            <a:bodyPr wrap="square">
              <a:spAutoFit/>
            </a:bodyPr>
            <a:lstStyle>
              <a:defPPr>
                <a:defRPr lang="zh-CN"/>
              </a:defPPr>
              <a:lvl1pPr lvl="0" eaLnBrk="0" fontAlgn="base" hangingPunct="0">
                <a:lnSpc>
                  <a:spcPct val="150000"/>
                </a:lnSpc>
                <a:spcBef>
                  <a:spcPct val="0"/>
                </a:spcBef>
                <a:spcAft>
                  <a:spcPct val="0"/>
                </a:spcAft>
                <a:defRPr sz="1400">
                  <a:solidFill>
                    <a:srgbClr val="F0E0B8"/>
                  </a:solidFill>
                  <a:latin typeface="微软雅黑" panose="020B0503020204020204" charset="-122"/>
                  <a:ea typeface="微软雅黑" panose="020B0503020204020204" charset="-122"/>
                  <a:cs typeface="Arial" panose="020B0604020202020204" pitchFamily="34" charset="0"/>
                </a:defRPr>
              </a:lvl1pPr>
            </a:lstStyle>
            <a:p>
              <a:r>
                <a:rPr lang="zh-CN" altLang="en-US" dirty="0">
                  <a:solidFill>
                    <a:schemeClr val="tx1">
                      <a:alpha val="91000"/>
                    </a:schemeClr>
                  </a:solidFill>
                  <a:latin typeface="思源黑体 Medium" panose="020B0600000000000000" pitchFamily="34" charset="-122"/>
                  <a:ea typeface="思源黑体 Medium" panose="020B0600000000000000" pitchFamily="34" charset="-122"/>
                </a:rPr>
                <a:t>消费者权根据自己的消费愿望、兴趣、爱好和需要，自主地、充分地选择商品或者服务。</a:t>
              </a:r>
              <a:endParaRPr lang="zh-CN" altLang="en-US" dirty="0">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18" name="矩形 17"/>
            <p:cNvSpPr/>
            <p:nvPr>
              <p:custDataLst>
                <p:tags r:id="rId15"/>
              </p:custDataLst>
            </p:nvPr>
          </p:nvSpPr>
          <p:spPr>
            <a:xfrm>
              <a:off x="1856942" y="1494970"/>
              <a:ext cx="1338828" cy="369332"/>
            </a:xfrm>
            <a:prstGeom prst="rect">
              <a:avLst/>
            </a:prstGeom>
          </p:spPr>
          <p:txBody>
            <a:bodyPr wrap="none">
              <a:spAutoFit/>
            </a:bodyPr>
            <a:lstStyle/>
            <a:p>
              <a:r>
                <a:rPr lang="zh-CN" altLang="en-US" b="1" dirty="0">
                  <a:solidFill>
                    <a:schemeClr val="tx1">
                      <a:alpha val="91000"/>
                    </a:schemeClr>
                  </a:solidFill>
                  <a:latin typeface="思源黑体 Medium" panose="020B0600000000000000" pitchFamily="34" charset="-122"/>
                  <a:ea typeface="思源黑体 Medium" panose="020B0600000000000000" pitchFamily="34" charset="-122"/>
                </a:rPr>
                <a:t>自主选择权</a:t>
              </a:r>
              <a:endParaRPr lang="zh-CN" altLang="en-US" b="1" dirty="0">
                <a:solidFill>
                  <a:schemeClr val="tx1">
                    <a:alpha val="91000"/>
                  </a:schemeClr>
                </a:solidFill>
                <a:latin typeface="思源黑体 Medium" panose="020B0600000000000000" pitchFamily="34" charset="-122"/>
                <a:ea typeface="思源黑体 Medium" panose="020B0600000000000000" pitchFamily="34" charset="-122"/>
              </a:endParaRPr>
            </a:p>
          </p:txBody>
        </p:sp>
      </p:grpSp>
      <p:sp>
        <p:nvSpPr>
          <p:cNvPr id="7" name="椭圆 6"/>
          <p:cNvSpPr/>
          <p:nvPr>
            <p:custDataLst>
              <p:tags r:id="rId16"/>
            </p:custDataLst>
          </p:nvPr>
        </p:nvSpPr>
        <p:spPr>
          <a:xfrm>
            <a:off x="583810" y="5173545"/>
            <a:ext cx="410810" cy="410810"/>
          </a:xfrm>
          <a:prstGeom prst="ellipse">
            <a:avLst/>
          </a:prstGeom>
          <a:noFill/>
          <a:ln>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alpha val="91000"/>
                </a:schemeClr>
              </a:solidFill>
            </a:endParaRPr>
          </a:p>
        </p:txBody>
      </p:sp>
      <p:sp>
        <p:nvSpPr>
          <p:cNvPr id="20" name="椭圆 39"/>
          <p:cNvSpPr/>
          <p:nvPr>
            <p:custDataLst>
              <p:tags r:id="rId17"/>
            </p:custDataLst>
          </p:nvPr>
        </p:nvSpPr>
        <p:spPr>
          <a:xfrm flipH="1">
            <a:off x="696453" y="5283695"/>
            <a:ext cx="199233" cy="186138"/>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alpha val="91000"/>
                </a:schemeClr>
              </a:solidFill>
            </a:endParaRPr>
          </a:p>
        </p:txBody>
      </p:sp>
      <p:grpSp>
        <p:nvGrpSpPr>
          <p:cNvPr id="21" name="组合 20"/>
          <p:cNvGrpSpPr/>
          <p:nvPr>
            <p:custDataLst>
              <p:tags r:id="rId18"/>
            </p:custDataLst>
          </p:nvPr>
        </p:nvGrpSpPr>
        <p:grpSpPr>
          <a:xfrm>
            <a:off x="1107263" y="5173545"/>
            <a:ext cx="3865794" cy="1372819"/>
            <a:chOff x="1850213" y="1494970"/>
            <a:chExt cx="3865794" cy="1372819"/>
          </a:xfrm>
        </p:grpSpPr>
        <p:sp>
          <p:nvSpPr>
            <p:cNvPr id="22" name="文本框 21"/>
            <p:cNvSpPr txBox="1"/>
            <p:nvPr>
              <p:custDataLst>
                <p:tags r:id="rId19"/>
              </p:custDataLst>
            </p:nvPr>
          </p:nvSpPr>
          <p:spPr>
            <a:xfrm>
              <a:off x="1850213" y="1805960"/>
              <a:ext cx="3865794" cy="1061829"/>
            </a:xfrm>
            <a:prstGeom prst="rect">
              <a:avLst/>
            </a:prstGeom>
          </p:spPr>
          <p:txBody>
            <a:bodyPr wrap="square">
              <a:spAutoFit/>
            </a:bodyPr>
            <a:lstStyle>
              <a:defPPr>
                <a:defRPr lang="zh-CN"/>
              </a:defPPr>
              <a:lvl1pPr lvl="0" eaLnBrk="0" fontAlgn="base" hangingPunct="0">
                <a:lnSpc>
                  <a:spcPct val="150000"/>
                </a:lnSpc>
                <a:spcBef>
                  <a:spcPct val="0"/>
                </a:spcBef>
                <a:spcAft>
                  <a:spcPct val="0"/>
                </a:spcAft>
                <a:defRPr sz="1400">
                  <a:solidFill>
                    <a:srgbClr val="F0E0B8"/>
                  </a:solidFill>
                  <a:latin typeface="微软雅黑" panose="020B0503020204020204" charset="-122"/>
                  <a:ea typeface="微软雅黑" panose="020B0503020204020204" charset="-122"/>
                  <a:cs typeface="Arial" panose="020B0604020202020204" pitchFamily="34" charset="0"/>
                </a:defRPr>
              </a:lvl1pPr>
            </a:lstStyle>
            <a:p>
              <a:r>
                <a:rPr lang="zh-CN" altLang="en-US" dirty="0">
                  <a:solidFill>
                    <a:schemeClr val="tx1">
                      <a:alpha val="91000"/>
                    </a:schemeClr>
                  </a:solidFill>
                  <a:latin typeface="思源黑体 Medium" panose="020B0600000000000000" pitchFamily="34" charset="-122"/>
                  <a:ea typeface="思源黑体 Medium" panose="020B0600000000000000" pitchFamily="34" charset="-122"/>
                </a:rPr>
                <a:t>在购买、使用商品或接受服务时，身权受到侵害，财产权受到侵害。消费者享有依法获得赔偿的权利</a:t>
              </a:r>
              <a:endParaRPr lang="zh-CN" altLang="en-US" dirty="0">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23" name="矩形 22"/>
            <p:cNvSpPr/>
            <p:nvPr>
              <p:custDataLst>
                <p:tags r:id="rId20"/>
              </p:custDataLst>
            </p:nvPr>
          </p:nvSpPr>
          <p:spPr>
            <a:xfrm>
              <a:off x="1856942" y="1494970"/>
              <a:ext cx="1338828" cy="369332"/>
            </a:xfrm>
            <a:prstGeom prst="rect">
              <a:avLst/>
            </a:prstGeom>
          </p:spPr>
          <p:txBody>
            <a:bodyPr wrap="none">
              <a:spAutoFit/>
            </a:bodyPr>
            <a:lstStyle/>
            <a:p>
              <a:r>
                <a:rPr lang="zh-CN" altLang="en-US" b="1" dirty="0">
                  <a:solidFill>
                    <a:schemeClr val="tx1">
                      <a:alpha val="91000"/>
                    </a:schemeClr>
                  </a:solidFill>
                  <a:latin typeface="思源黑体 Medium" panose="020B0600000000000000" pitchFamily="34" charset="-122"/>
                  <a:ea typeface="思源黑体 Medium" panose="020B0600000000000000" pitchFamily="34" charset="-122"/>
                </a:rPr>
                <a:t>公平交易权</a:t>
              </a:r>
              <a:endParaRPr lang="zh-CN" altLang="en-US" b="1" dirty="0">
                <a:solidFill>
                  <a:schemeClr val="tx1">
                    <a:alpha val="91000"/>
                  </a:schemeClr>
                </a:solidFill>
                <a:latin typeface="思源黑体 Medium" panose="020B0600000000000000" pitchFamily="34" charset="-122"/>
                <a:ea typeface="思源黑体 Medium" panose="020B0600000000000000" pitchFamily="34" charset="-122"/>
              </a:endParaRPr>
            </a:p>
          </p:txBody>
        </p:sp>
      </p:grpSp>
      <p:sp>
        <p:nvSpPr>
          <p:cNvPr id="24" name="íṡļîḋê"/>
          <p:cNvSpPr/>
          <p:nvPr>
            <p:custDataLst>
              <p:tags r:id="rId21"/>
            </p:custDataLst>
          </p:nvPr>
        </p:nvSpPr>
        <p:spPr bwMode="auto">
          <a:xfrm>
            <a:off x="6096874" y="4024248"/>
            <a:ext cx="289720" cy="268039"/>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rgbClr val="673B28"/>
          </a:solidFill>
          <a:ln w="9525">
            <a:noFill/>
            <a:round/>
          </a:ln>
        </p:spPr>
        <p:txBody>
          <a:bodyPr wrap="square" lIns="91440" tIns="45720" rIns="91440" bIns="45720" anchor="ctr">
            <a:normAutofit fontScale="67500" lnSpcReduction="20000"/>
          </a:bodyPr>
          <a:lstStyle/>
          <a:p>
            <a:pPr algn="ctr"/>
            <a:endParaRPr>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25" name="椭圆 24"/>
          <p:cNvSpPr/>
          <p:nvPr>
            <p:custDataLst>
              <p:tags r:id="rId22"/>
            </p:custDataLst>
          </p:nvPr>
        </p:nvSpPr>
        <p:spPr>
          <a:xfrm>
            <a:off x="6036329" y="3935897"/>
            <a:ext cx="410810" cy="410810"/>
          </a:xfrm>
          <a:prstGeom prst="ellipse">
            <a:avLst/>
          </a:prstGeom>
          <a:noFill/>
          <a:ln>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alpha val="91000"/>
                </a:schemeClr>
              </a:solidFill>
            </a:endParaRPr>
          </a:p>
        </p:txBody>
      </p:sp>
      <p:grpSp>
        <p:nvGrpSpPr>
          <p:cNvPr id="26" name="组合 25"/>
          <p:cNvGrpSpPr/>
          <p:nvPr>
            <p:custDataLst>
              <p:tags r:id="rId23"/>
            </p:custDataLst>
          </p:nvPr>
        </p:nvGrpSpPr>
        <p:grpSpPr>
          <a:xfrm>
            <a:off x="6623669" y="3935897"/>
            <a:ext cx="3865794" cy="1011566"/>
            <a:chOff x="1850213" y="1494970"/>
            <a:chExt cx="3865794" cy="1011566"/>
          </a:xfrm>
        </p:grpSpPr>
        <p:sp>
          <p:nvSpPr>
            <p:cNvPr id="27" name="文本框 26"/>
            <p:cNvSpPr txBox="1"/>
            <p:nvPr>
              <p:custDataLst>
                <p:tags r:id="rId24"/>
              </p:custDataLst>
            </p:nvPr>
          </p:nvSpPr>
          <p:spPr>
            <a:xfrm>
              <a:off x="1850213" y="1805960"/>
              <a:ext cx="3865794" cy="700576"/>
            </a:xfrm>
            <a:prstGeom prst="rect">
              <a:avLst/>
            </a:prstGeom>
          </p:spPr>
          <p:txBody>
            <a:bodyPr wrap="square">
              <a:spAutoFit/>
            </a:bodyPr>
            <a:lstStyle>
              <a:defPPr>
                <a:defRPr lang="zh-CN"/>
              </a:defPPr>
              <a:lvl1pPr lvl="0" eaLnBrk="0" fontAlgn="base" hangingPunct="0">
                <a:lnSpc>
                  <a:spcPct val="150000"/>
                </a:lnSpc>
                <a:spcBef>
                  <a:spcPct val="0"/>
                </a:spcBef>
                <a:spcAft>
                  <a:spcPct val="0"/>
                </a:spcAft>
                <a:defRPr sz="1400">
                  <a:solidFill>
                    <a:srgbClr val="F0E0B8"/>
                  </a:solidFill>
                  <a:latin typeface="微软雅黑" panose="020B0503020204020204" charset="-122"/>
                  <a:ea typeface="微软雅黑" panose="020B0503020204020204" charset="-122"/>
                  <a:cs typeface="Arial" panose="020B0604020202020204" pitchFamily="34" charset="0"/>
                </a:defRPr>
              </a:lvl1pPr>
            </a:lstStyle>
            <a:p>
              <a:r>
                <a:rPr lang="zh-CN" altLang="en-US" dirty="0">
                  <a:solidFill>
                    <a:schemeClr val="tx1">
                      <a:alpha val="91000"/>
                    </a:schemeClr>
                  </a:solidFill>
                  <a:latin typeface="思源黑体 Medium" panose="020B0600000000000000" pitchFamily="34" charset="-122"/>
                  <a:ea typeface="思源黑体 Medium" panose="020B0600000000000000" pitchFamily="34" charset="-122"/>
                </a:rPr>
                <a:t>消费者享有依法成立维护自身合法权益的社会团体的权利</a:t>
              </a:r>
              <a:endParaRPr lang="zh-CN" altLang="en-US" dirty="0">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28" name="矩形 27"/>
            <p:cNvSpPr/>
            <p:nvPr>
              <p:custDataLst>
                <p:tags r:id="rId25"/>
              </p:custDataLst>
            </p:nvPr>
          </p:nvSpPr>
          <p:spPr>
            <a:xfrm>
              <a:off x="1856942" y="1494970"/>
              <a:ext cx="877163" cy="369332"/>
            </a:xfrm>
            <a:prstGeom prst="rect">
              <a:avLst/>
            </a:prstGeom>
          </p:spPr>
          <p:txBody>
            <a:bodyPr wrap="none">
              <a:spAutoFit/>
            </a:bodyPr>
            <a:lstStyle/>
            <a:p>
              <a:r>
                <a:rPr lang="zh-CN" altLang="en-US" b="1" dirty="0">
                  <a:solidFill>
                    <a:schemeClr val="tx1">
                      <a:alpha val="91000"/>
                    </a:schemeClr>
                  </a:solidFill>
                  <a:latin typeface="思源黑体 Medium" panose="020B0600000000000000" pitchFamily="34" charset="-122"/>
                  <a:ea typeface="思源黑体 Medium" panose="020B0600000000000000" pitchFamily="34" charset="-122"/>
                </a:rPr>
                <a:t>结社权</a:t>
              </a:r>
              <a:endParaRPr lang="zh-CN" altLang="en-US" b="1" dirty="0">
                <a:solidFill>
                  <a:schemeClr val="tx1">
                    <a:alpha val="91000"/>
                  </a:schemeClr>
                </a:solidFill>
                <a:latin typeface="思源黑体 Medium" panose="020B0600000000000000" pitchFamily="34" charset="-122"/>
                <a:ea typeface="思源黑体 Medium" panose="020B0600000000000000" pitchFamily="34" charset="-122"/>
              </a:endParaRPr>
            </a:p>
          </p:txBody>
        </p:sp>
      </p:grpSp>
      <p:sp>
        <p:nvSpPr>
          <p:cNvPr id="30" name="îSḻïdê"/>
          <p:cNvSpPr/>
          <p:nvPr>
            <p:custDataLst>
              <p:tags r:id="rId26"/>
            </p:custDataLst>
          </p:nvPr>
        </p:nvSpPr>
        <p:spPr bwMode="auto">
          <a:xfrm>
            <a:off x="6091251" y="5222798"/>
            <a:ext cx="310134" cy="3095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16712" y="12177"/>
                </a:moveTo>
                <a:cubicBezTo>
                  <a:pt x="16247" y="12177"/>
                  <a:pt x="15748" y="12329"/>
                  <a:pt x="15257" y="12582"/>
                </a:cubicBezTo>
                <a:lnTo>
                  <a:pt x="9013" y="6331"/>
                </a:lnTo>
                <a:cubicBezTo>
                  <a:pt x="9263" y="5840"/>
                  <a:pt x="9413" y="5346"/>
                  <a:pt x="9413" y="4893"/>
                </a:cubicBezTo>
                <a:cubicBezTo>
                  <a:pt x="9413" y="2407"/>
                  <a:pt x="7052" y="0"/>
                  <a:pt x="4571" y="0"/>
                </a:cubicBezTo>
                <a:cubicBezTo>
                  <a:pt x="4555" y="0"/>
                  <a:pt x="4540" y="0"/>
                  <a:pt x="4525" y="0"/>
                </a:cubicBezTo>
                <a:cubicBezTo>
                  <a:pt x="4515" y="0"/>
                  <a:pt x="4233" y="287"/>
                  <a:pt x="4079" y="441"/>
                </a:cubicBezTo>
                <a:cubicBezTo>
                  <a:pt x="6081" y="2445"/>
                  <a:pt x="5916" y="2120"/>
                  <a:pt x="5916" y="3349"/>
                </a:cubicBezTo>
                <a:cubicBezTo>
                  <a:pt x="5916" y="4347"/>
                  <a:pt x="4320" y="5922"/>
                  <a:pt x="3346" y="5922"/>
                </a:cubicBezTo>
                <a:cubicBezTo>
                  <a:pt x="3132" y="5922"/>
                  <a:pt x="2966" y="5928"/>
                  <a:pt x="2828" y="5928"/>
                </a:cubicBezTo>
                <a:cubicBezTo>
                  <a:pt x="2150" y="5928"/>
                  <a:pt x="2140" y="5784"/>
                  <a:pt x="441" y="4083"/>
                </a:cubicBezTo>
                <a:cubicBezTo>
                  <a:pt x="282" y="4242"/>
                  <a:pt x="0" y="4520"/>
                  <a:pt x="0" y="4529"/>
                </a:cubicBezTo>
                <a:cubicBezTo>
                  <a:pt x="31" y="7031"/>
                  <a:pt x="2390" y="9422"/>
                  <a:pt x="4888" y="9422"/>
                </a:cubicBezTo>
                <a:cubicBezTo>
                  <a:pt x="5341" y="9422"/>
                  <a:pt x="5824" y="9278"/>
                  <a:pt x="6302" y="9038"/>
                </a:cubicBezTo>
                <a:lnTo>
                  <a:pt x="12567" y="15310"/>
                </a:lnTo>
                <a:cubicBezTo>
                  <a:pt x="12329" y="15787"/>
                  <a:pt x="12187" y="16267"/>
                  <a:pt x="12187" y="16706"/>
                </a:cubicBezTo>
                <a:cubicBezTo>
                  <a:pt x="12187" y="19193"/>
                  <a:pt x="14548" y="21600"/>
                  <a:pt x="17030" y="21600"/>
                </a:cubicBezTo>
                <a:cubicBezTo>
                  <a:pt x="17045" y="21600"/>
                  <a:pt x="17060" y="21600"/>
                  <a:pt x="17075" y="21600"/>
                </a:cubicBezTo>
                <a:cubicBezTo>
                  <a:pt x="17085" y="21600"/>
                  <a:pt x="17367" y="21313"/>
                  <a:pt x="17521" y="21159"/>
                </a:cubicBezTo>
                <a:cubicBezTo>
                  <a:pt x="15519" y="19155"/>
                  <a:pt x="15684" y="19480"/>
                  <a:pt x="15684" y="18251"/>
                </a:cubicBezTo>
                <a:cubicBezTo>
                  <a:pt x="15684" y="17253"/>
                  <a:pt x="17280" y="15678"/>
                  <a:pt x="18254" y="15678"/>
                </a:cubicBezTo>
                <a:cubicBezTo>
                  <a:pt x="18467" y="15678"/>
                  <a:pt x="18633" y="15672"/>
                  <a:pt x="18771" y="15672"/>
                </a:cubicBezTo>
                <a:cubicBezTo>
                  <a:pt x="19449" y="15672"/>
                  <a:pt x="19460" y="15816"/>
                  <a:pt x="21159" y="17517"/>
                </a:cubicBezTo>
                <a:cubicBezTo>
                  <a:pt x="21318" y="17358"/>
                  <a:pt x="21599" y="17080"/>
                  <a:pt x="21600" y="17071"/>
                </a:cubicBezTo>
                <a:cubicBezTo>
                  <a:pt x="21570" y="14569"/>
                  <a:pt x="19210" y="12177"/>
                  <a:pt x="16712" y="12177"/>
                </a:cubicBezTo>
                <a:close/>
                <a:moveTo>
                  <a:pt x="16712" y="12177"/>
                </a:moveTo>
              </a:path>
            </a:pathLst>
          </a:custGeom>
          <a:solidFill>
            <a:srgbClr val="FE9805"/>
          </a:solidFill>
          <a:ln w="25400" cap="flat">
            <a:noFill/>
            <a:miter lim="800000"/>
            <a:headEnd type="none" w="med" len="med"/>
            <a:tailEnd type="none" w="med" len="med"/>
          </a:ln>
        </p:spPr>
        <p:txBody>
          <a:bodyPr wrap="square" lIns="91440" tIns="45720" rIns="91440" bIns="45720" anchor="ctr">
            <a:normAutofit fontScale="72500"/>
          </a:bodyPr>
          <a:lstStyle/>
          <a:p>
            <a:pPr algn="ctr"/>
            <a:endParaRPr>
              <a:solidFill>
                <a:schemeClr val="tx1">
                  <a:alpha val="91000"/>
                </a:schemeClr>
              </a:solidFill>
              <a:latin typeface="思源黑体 Medium" panose="020B0600000000000000" pitchFamily="34" charset="-122"/>
              <a:ea typeface="思源黑体 Medium" panose="020B0600000000000000" pitchFamily="34" charset="-122"/>
            </a:endParaRPr>
          </a:p>
        </p:txBody>
      </p:sp>
      <p:grpSp>
        <p:nvGrpSpPr>
          <p:cNvPr id="32" name="组合 31"/>
          <p:cNvGrpSpPr/>
          <p:nvPr>
            <p:custDataLst>
              <p:tags r:id="rId27"/>
            </p:custDataLst>
          </p:nvPr>
        </p:nvGrpSpPr>
        <p:grpSpPr>
          <a:xfrm>
            <a:off x="6091251" y="5278892"/>
            <a:ext cx="254580" cy="254041"/>
            <a:chOff x="1802155" y="3351949"/>
            <a:chExt cx="391014" cy="390186"/>
          </a:xfrm>
          <a:solidFill>
            <a:srgbClr val="673B28"/>
          </a:solidFill>
        </p:grpSpPr>
        <p:sp>
          <p:nvSpPr>
            <p:cNvPr id="34" name="íSḷïdè"/>
            <p:cNvSpPr/>
            <p:nvPr>
              <p:custDataLst>
                <p:tags r:id="rId28"/>
              </p:custDataLst>
            </p:nvPr>
          </p:nvSpPr>
          <p:spPr bwMode="auto">
            <a:xfrm>
              <a:off x="1802155" y="3511006"/>
              <a:ext cx="231129" cy="2311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16948" y="3429"/>
                  </a:moveTo>
                  <a:lnTo>
                    <a:pt x="9450" y="10928"/>
                  </a:lnTo>
                  <a:lnTo>
                    <a:pt x="8117" y="9596"/>
                  </a:lnTo>
                  <a:lnTo>
                    <a:pt x="15616" y="2098"/>
                  </a:lnTo>
                  <a:lnTo>
                    <a:pt x="13520" y="0"/>
                  </a:lnTo>
                  <a:lnTo>
                    <a:pt x="3894" y="9626"/>
                  </a:lnTo>
                  <a:lnTo>
                    <a:pt x="3890" y="9626"/>
                  </a:lnTo>
                  <a:lnTo>
                    <a:pt x="3890" y="9630"/>
                  </a:lnTo>
                  <a:lnTo>
                    <a:pt x="3889" y="9630"/>
                  </a:lnTo>
                  <a:lnTo>
                    <a:pt x="3890" y="9630"/>
                  </a:lnTo>
                  <a:lnTo>
                    <a:pt x="0" y="21600"/>
                  </a:lnTo>
                  <a:lnTo>
                    <a:pt x="11971" y="17712"/>
                  </a:lnTo>
                  <a:lnTo>
                    <a:pt x="11972" y="17712"/>
                  </a:lnTo>
                  <a:lnTo>
                    <a:pt x="11975" y="17711"/>
                  </a:lnTo>
                  <a:lnTo>
                    <a:pt x="11975" y="17709"/>
                  </a:lnTo>
                  <a:lnTo>
                    <a:pt x="21600" y="8083"/>
                  </a:lnTo>
                  <a:lnTo>
                    <a:pt x="16948" y="3429"/>
                  </a:lnTo>
                  <a:close/>
                  <a:moveTo>
                    <a:pt x="16948" y="3429"/>
                  </a:moveTo>
                </a:path>
              </a:pathLst>
            </a:custGeom>
            <a:grpFill/>
            <a:ln w="25400" cap="flat">
              <a:noFill/>
              <a:miter lim="800000"/>
              <a:headEnd type="none" w="med" len="med"/>
              <a:tailEnd type="none" w="med" len="med"/>
            </a:ln>
          </p:spPr>
          <p:txBody>
            <a:bodyPr wrap="square" lIns="91440" tIns="45720" rIns="91440" bIns="45720" anchor="ctr">
              <a:normAutofit fontScale="25000" lnSpcReduction="20000"/>
            </a:bodyPr>
            <a:lstStyle/>
            <a:p>
              <a:pPr algn="ctr"/>
              <a:endParaRPr>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35" name="i$ļiḋè"/>
            <p:cNvSpPr/>
            <p:nvPr>
              <p:custDataLst>
                <p:tags r:id="rId29"/>
              </p:custDataLst>
            </p:nvPr>
          </p:nvSpPr>
          <p:spPr bwMode="auto">
            <a:xfrm>
              <a:off x="2047367" y="3351949"/>
              <a:ext cx="145802" cy="14580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3324" y="12115"/>
                  </a:moveTo>
                  <a:lnTo>
                    <a:pt x="8825" y="6614"/>
                  </a:lnTo>
                  <a:lnTo>
                    <a:pt x="10935" y="8723"/>
                  </a:lnTo>
                  <a:lnTo>
                    <a:pt x="5434" y="14225"/>
                  </a:lnTo>
                  <a:lnTo>
                    <a:pt x="12808" y="21600"/>
                  </a:lnTo>
                  <a:lnTo>
                    <a:pt x="21600" y="12807"/>
                  </a:lnTo>
                  <a:lnTo>
                    <a:pt x="8790" y="0"/>
                  </a:lnTo>
                  <a:lnTo>
                    <a:pt x="0" y="8791"/>
                  </a:lnTo>
                  <a:lnTo>
                    <a:pt x="3324" y="12115"/>
                  </a:lnTo>
                  <a:close/>
                  <a:moveTo>
                    <a:pt x="3324" y="12115"/>
                  </a:moveTo>
                </a:path>
              </a:pathLst>
            </a:custGeom>
            <a:grpFill/>
            <a:ln w="25400" cap="flat">
              <a:noFill/>
              <a:miter lim="800000"/>
              <a:headEnd type="none" w="med" len="med"/>
              <a:tailEnd type="none" w="med" len="med"/>
            </a:ln>
          </p:spPr>
          <p:txBody>
            <a:bodyPr wrap="square" lIns="91440" tIns="45720" rIns="91440" bIns="45720" anchor="ctr">
              <a:normAutofit fontScale="25000" lnSpcReduction="20000"/>
            </a:bodyPr>
            <a:lstStyle/>
            <a:p>
              <a:pPr algn="ctr"/>
              <a:endParaRPr dirty="0">
                <a:solidFill>
                  <a:schemeClr val="tx1">
                    <a:alpha val="91000"/>
                  </a:schemeClr>
                </a:solidFill>
                <a:latin typeface="思源黑体 Medium" panose="020B0600000000000000" pitchFamily="34" charset="-122"/>
                <a:ea typeface="思源黑体 Medium" panose="020B0600000000000000" pitchFamily="34" charset="-122"/>
              </a:endParaRPr>
            </a:p>
          </p:txBody>
        </p:sp>
      </p:grpSp>
      <p:sp>
        <p:nvSpPr>
          <p:cNvPr id="33" name="ïṧ1ïḍé"/>
          <p:cNvSpPr/>
          <p:nvPr>
            <p:custDataLst>
              <p:tags r:id="rId30"/>
            </p:custDataLst>
          </p:nvPr>
        </p:nvSpPr>
        <p:spPr bwMode="auto">
          <a:xfrm>
            <a:off x="6306995" y="5222798"/>
            <a:ext cx="93310" cy="933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8576"/>
                </a:moveTo>
                <a:lnTo>
                  <a:pt x="8573" y="0"/>
                </a:lnTo>
                <a:lnTo>
                  <a:pt x="21600" y="13024"/>
                </a:lnTo>
                <a:lnTo>
                  <a:pt x="13027" y="21600"/>
                </a:lnTo>
                <a:lnTo>
                  <a:pt x="0" y="8576"/>
                </a:lnTo>
                <a:close/>
                <a:moveTo>
                  <a:pt x="0" y="8576"/>
                </a:moveTo>
              </a:path>
            </a:pathLst>
          </a:custGeom>
          <a:solidFill>
            <a:srgbClr val="673B28"/>
          </a:solidFill>
          <a:ln w="25400" cap="flat">
            <a:noFill/>
            <a:miter lim="800000"/>
            <a:headEnd type="none" w="med" len="med"/>
            <a:tailEnd type="none" w="med" len="med"/>
          </a:ln>
        </p:spPr>
        <p:txBody>
          <a:bodyPr wrap="square" lIns="91440" tIns="45720" rIns="91440" bIns="45720" anchor="ctr">
            <a:normAutofit fontScale="25000" lnSpcReduction="20000"/>
          </a:bodyPr>
          <a:lstStyle/>
          <a:p>
            <a:pPr algn="ctr"/>
            <a:endParaRPr>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36" name="椭圆 35"/>
          <p:cNvSpPr/>
          <p:nvPr>
            <p:custDataLst>
              <p:tags r:id="rId31"/>
            </p:custDataLst>
          </p:nvPr>
        </p:nvSpPr>
        <p:spPr>
          <a:xfrm>
            <a:off x="6036329" y="5173545"/>
            <a:ext cx="410810" cy="410810"/>
          </a:xfrm>
          <a:prstGeom prst="ellipse">
            <a:avLst/>
          </a:prstGeom>
          <a:noFill/>
          <a:ln>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alpha val="91000"/>
                </a:schemeClr>
              </a:solidFill>
            </a:endParaRPr>
          </a:p>
        </p:txBody>
      </p:sp>
      <p:grpSp>
        <p:nvGrpSpPr>
          <p:cNvPr id="37" name="组合 36"/>
          <p:cNvGrpSpPr/>
          <p:nvPr>
            <p:custDataLst>
              <p:tags r:id="rId32"/>
            </p:custDataLst>
          </p:nvPr>
        </p:nvGrpSpPr>
        <p:grpSpPr>
          <a:xfrm>
            <a:off x="6610562" y="5173545"/>
            <a:ext cx="3865794" cy="1011566"/>
            <a:chOff x="1850213" y="1494970"/>
            <a:chExt cx="3865794" cy="1011566"/>
          </a:xfrm>
        </p:grpSpPr>
        <p:sp>
          <p:nvSpPr>
            <p:cNvPr id="38" name="文本框 37"/>
            <p:cNvSpPr txBox="1"/>
            <p:nvPr>
              <p:custDataLst>
                <p:tags r:id="rId33"/>
              </p:custDataLst>
            </p:nvPr>
          </p:nvSpPr>
          <p:spPr>
            <a:xfrm>
              <a:off x="1850213" y="1805960"/>
              <a:ext cx="3865794" cy="700576"/>
            </a:xfrm>
            <a:prstGeom prst="rect">
              <a:avLst/>
            </a:prstGeom>
          </p:spPr>
          <p:txBody>
            <a:bodyPr wrap="square">
              <a:spAutoFit/>
            </a:bodyPr>
            <a:lstStyle>
              <a:defPPr>
                <a:defRPr lang="zh-CN"/>
              </a:defPPr>
              <a:lvl1pPr lvl="0" eaLnBrk="0" fontAlgn="base" hangingPunct="0">
                <a:lnSpc>
                  <a:spcPct val="150000"/>
                </a:lnSpc>
                <a:spcBef>
                  <a:spcPct val="0"/>
                </a:spcBef>
                <a:spcAft>
                  <a:spcPct val="0"/>
                </a:spcAft>
                <a:defRPr sz="1400">
                  <a:solidFill>
                    <a:srgbClr val="F0E0B8"/>
                  </a:solidFill>
                  <a:latin typeface="微软雅黑" panose="020B0503020204020204" charset="-122"/>
                  <a:ea typeface="微软雅黑" panose="020B0503020204020204" charset="-122"/>
                  <a:cs typeface="Arial" panose="020B0604020202020204" pitchFamily="34" charset="0"/>
                </a:defRPr>
              </a:lvl1pPr>
            </a:lstStyle>
            <a:p>
              <a:r>
                <a:rPr lang="zh-CN" altLang="en-US" dirty="0">
                  <a:solidFill>
                    <a:schemeClr val="tx1">
                      <a:alpha val="91000"/>
                    </a:schemeClr>
                  </a:solidFill>
                  <a:latin typeface="思源黑体 Medium" panose="020B0600000000000000" pitchFamily="34" charset="-122"/>
                  <a:ea typeface="思源黑体 Medium" panose="020B0600000000000000" pitchFamily="34" charset="-122"/>
                </a:rPr>
                <a:t>消费者享有获得有关消费和消费者权益保护方面的知识的权利</a:t>
              </a:r>
              <a:endParaRPr lang="zh-CN" altLang="en-US" dirty="0">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39" name="矩形 38"/>
            <p:cNvSpPr/>
            <p:nvPr>
              <p:custDataLst>
                <p:tags r:id="rId34"/>
              </p:custDataLst>
            </p:nvPr>
          </p:nvSpPr>
          <p:spPr>
            <a:xfrm>
              <a:off x="1856942" y="1494970"/>
              <a:ext cx="877163" cy="369332"/>
            </a:xfrm>
            <a:prstGeom prst="rect">
              <a:avLst/>
            </a:prstGeom>
          </p:spPr>
          <p:txBody>
            <a:bodyPr wrap="none">
              <a:spAutoFit/>
            </a:bodyPr>
            <a:lstStyle/>
            <a:p>
              <a:r>
                <a:rPr lang="zh-CN" altLang="en-US" b="1" dirty="0">
                  <a:solidFill>
                    <a:schemeClr val="tx1">
                      <a:alpha val="91000"/>
                    </a:schemeClr>
                  </a:solidFill>
                  <a:latin typeface="思源黑体 Medium" panose="020B0600000000000000" pitchFamily="34" charset="-122"/>
                  <a:ea typeface="思源黑体 Medium" panose="020B0600000000000000" pitchFamily="34" charset="-122"/>
                </a:rPr>
                <a:t>获知权</a:t>
              </a:r>
              <a:endParaRPr lang="zh-CN" altLang="en-US" b="1" dirty="0">
                <a:solidFill>
                  <a:schemeClr val="tx1">
                    <a:alpha val="91000"/>
                  </a:schemeClr>
                </a:solidFill>
                <a:latin typeface="思源黑体 Medium" panose="020B0600000000000000" pitchFamily="34" charset="-122"/>
                <a:ea typeface="思源黑体 Medium" panose="020B0600000000000000" pitchFamily="34" charset="-122"/>
              </a:endParaRPr>
            </a:p>
          </p:txBody>
        </p:sp>
      </p:grpSp>
      <p:sp>
        <p:nvSpPr>
          <p:cNvPr id="40" name="íŝḷîḓê"/>
          <p:cNvSpPr/>
          <p:nvPr>
            <p:custDataLst>
              <p:tags r:id="rId35"/>
            </p:custDataLst>
          </p:nvPr>
        </p:nvSpPr>
        <p:spPr bwMode="auto">
          <a:xfrm>
            <a:off x="6105618" y="2783490"/>
            <a:ext cx="302713" cy="27589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rgbClr val="673B28">
              <a:alpha val="90000"/>
            </a:srgbClr>
          </a:solidFill>
          <a:ln>
            <a:noFill/>
          </a:ln>
        </p:spPr>
        <p:txBody>
          <a:bodyPr wrap="square" lIns="91440" tIns="45720" rIns="91440" bIns="45720">
            <a:normAutofit fontScale="65000" lnSpcReduction="20000"/>
          </a:bodyPr>
          <a:lstStyle/>
          <a:p>
            <a:endParaRPr lang="zh-CN" altLang="en-US">
              <a:solidFill>
                <a:schemeClr val="tx1">
                  <a:alpha val="91000"/>
                </a:schemeClr>
              </a:solidFill>
            </a:endParaRPr>
          </a:p>
        </p:txBody>
      </p:sp>
      <p:sp>
        <p:nvSpPr>
          <p:cNvPr id="41" name="椭圆 40"/>
          <p:cNvSpPr/>
          <p:nvPr>
            <p:custDataLst>
              <p:tags r:id="rId36"/>
            </p:custDataLst>
          </p:nvPr>
        </p:nvSpPr>
        <p:spPr>
          <a:xfrm>
            <a:off x="6036329" y="2698250"/>
            <a:ext cx="410810" cy="410810"/>
          </a:xfrm>
          <a:prstGeom prst="ellipse">
            <a:avLst/>
          </a:prstGeom>
          <a:noFill/>
          <a:ln>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alpha val="91000"/>
                </a:schemeClr>
              </a:solidFill>
            </a:endParaRPr>
          </a:p>
        </p:txBody>
      </p:sp>
      <p:grpSp>
        <p:nvGrpSpPr>
          <p:cNvPr id="42" name="组合 41"/>
          <p:cNvGrpSpPr/>
          <p:nvPr>
            <p:custDataLst>
              <p:tags r:id="rId37"/>
            </p:custDataLst>
          </p:nvPr>
        </p:nvGrpSpPr>
        <p:grpSpPr>
          <a:xfrm>
            <a:off x="6605313" y="2698250"/>
            <a:ext cx="3865794" cy="1011566"/>
            <a:chOff x="1850213" y="1494970"/>
            <a:chExt cx="3865794" cy="1011566"/>
          </a:xfrm>
        </p:grpSpPr>
        <p:sp>
          <p:nvSpPr>
            <p:cNvPr id="43" name="文本框 42"/>
            <p:cNvSpPr txBox="1"/>
            <p:nvPr>
              <p:custDataLst>
                <p:tags r:id="rId38"/>
              </p:custDataLst>
            </p:nvPr>
          </p:nvSpPr>
          <p:spPr>
            <a:xfrm>
              <a:off x="1850213" y="1805960"/>
              <a:ext cx="3865794" cy="700576"/>
            </a:xfrm>
            <a:prstGeom prst="rect">
              <a:avLst/>
            </a:prstGeom>
          </p:spPr>
          <p:txBody>
            <a:bodyPr wrap="square">
              <a:spAutoFit/>
            </a:bodyPr>
            <a:lstStyle>
              <a:defPPr>
                <a:defRPr lang="zh-CN"/>
              </a:defPPr>
              <a:lvl1pPr lvl="0" eaLnBrk="0" fontAlgn="base" hangingPunct="0">
                <a:lnSpc>
                  <a:spcPct val="150000"/>
                </a:lnSpc>
                <a:spcBef>
                  <a:spcPct val="0"/>
                </a:spcBef>
                <a:spcAft>
                  <a:spcPct val="0"/>
                </a:spcAft>
                <a:defRPr sz="1400">
                  <a:solidFill>
                    <a:srgbClr val="F0E0B8"/>
                  </a:solidFill>
                  <a:latin typeface="微软雅黑" panose="020B0503020204020204" charset="-122"/>
                  <a:ea typeface="微软雅黑" panose="020B0503020204020204" charset="-122"/>
                  <a:cs typeface="Arial" panose="020B0604020202020204" pitchFamily="34" charset="0"/>
                </a:defRPr>
              </a:lvl1pPr>
            </a:lstStyle>
            <a:p>
              <a:r>
                <a:rPr lang="zh-CN" altLang="en-US" dirty="0">
                  <a:solidFill>
                    <a:schemeClr val="tx1">
                      <a:alpha val="91000"/>
                    </a:schemeClr>
                  </a:solidFill>
                  <a:latin typeface="思源黑体 Medium" panose="020B0600000000000000" pitchFamily="34" charset="-122"/>
                  <a:ea typeface="思源黑体 Medium" panose="020B0600000000000000" pitchFamily="34" charset="-122"/>
                </a:rPr>
                <a:t>在市场交易过程中，消费者的人格尊严受到尊重，是消费者应享有的最起码的权利。</a:t>
              </a:r>
              <a:endParaRPr lang="zh-CN" altLang="en-US" dirty="0">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44" name="矩形 43"/>
            <p:cNvSpPr/>
            <p:nvPr>
              <p:custDataLst>
                <p:tags r:id="rId39"/>
              </p:custDataLst>
            </p:nvPr>
          </p:nvSpPr>
          <p:spPr>
            <a:xfrm>
              <a:off x="1856942" y="1494970"/>
              <a:ext cx="877163" cy="369332"/>
            </a:xfrm>
            <a:prstGeom prst="rect">
              <a:avLst/>
            </a:prstGeom>
          </p:spPr>
          <p:txBody>
            <a:bodyPr wrap="none">
              <a:spAutoFit/>
            </a:bodyPr>
            <a:lstStyle/>
            <a:p>
              <a:r>
                <a:rPr lang="zh-CN" altLang="en-US" b="1" dirty="0">
                  <a:solidFill>
                    <a:schemeClr val="tx1">
                      <a:alpha val="91000"/>
                    </a:schemeClr>
                  </a:solidFill>
                  <a:latin typeface="思源黑体 Medium" panose="020B0600000000000000" pitchFamily="34" charset="-122"/>
                  <a:ea typeface="思源黑体 Medium" panose="020B0600000000000000" pitchFamily="34" charset="-122"/>
                </a:rPr>
                <a:t>尊重权</a:t>
              </a:r>
              <a:endParaRPr lang="zh-CN" altLang="en-US" b="1" dirty="0">
                <a:solidFill>
                  <a:schemeClr val="tx1">
                    <a:alpha val="91000"/>
                  </a:schemeClr>
                </a:solidFill>
                <a:latin typeface="思源黑体 Medium" panose="020B0600000000000000" pitchFamily="34" charset="-122"/>
                <a:ea typeface="思源黑体 Medium" panose="020B0600000000000000" pitchFamily="34" charset="-122"/>
              </a:endParaRPr>
            </a:p>
          </p:txBody>
        </p:sp>
      </p:grpSp>
      <p:grpSp>
        <p:nvGrpSpPr>
          <p:cNvPr id="45" name="组合 44"/>
          <p:cNvGrpSpPr/>
          <p:nvPr>
            <p:custDataLst>
              <p:tags r:id="rId40"/>
            </p:custDataLst>
          </p:nvPr>
        </p:nvGrpSpPr>
        <p:grpSpPr>
          <a:xfrm>
            <a:off x="6605313" y="1460603"/>
            <a:ext cx="3865794" cy="1011566"/>
            <a:chOff x="1850213" y="1494970"/>
            <a:chExt cx="3865794" cy="1011566"/>
          </a:xfrm>
        </p:grpSpPr>
        <p:sp>
          <p:nvSpPr>
            <p:cNvPr id="46" name="文本框 45"/>
            <p:cNvSpPr txBox="1"/>
            <p:nvPr>
              <p:custDataLst>
                <p:tags r:id="rId41"/>
              </p:custDataLst>
            </p:nvPr>
          </p:nvSpPr>
          <p:spPr>
            <a:xfrm>
              <a:off x="1850213" y="1805960"/>
              <a:ext cx="3865794" cy="700576"/>
            </a:xfrm>
            <a:prstGeom prst="rect">
              <a:avLst/>
            </a:prstGeom>
          </p:spPr>
          <p:txBody>
            <a:bodyPr wrap="square">
              <a:spAutoFit/>
            </a:bodyPr>
            <a:lstStyle>
              <a:defPPr>
                <a:defRPr lang="zh-CN"/>
              </a:defPPr>
              <a:lvl1pPr lvl="0" eaLnBrk="0" fontAlgn="base" hangingPunct="0">
                <a:lnSpc>
                  <a:spcPct val="150000"/>
                </a:lnSpc>
                <a:spcBef>
                  <a:spcPct val="0"/>
                </a:spcBef>
                <a:spcAft>
                  <a:spcPct val="0"/>
                </a:spcAft>
                <a:defRPr sz="1400">
                  <a:solidFill>
                    <a:srgbClr val="F0E0B8"/>
                  </a:solidFill>
                  <a:latin typeface="微软雅黑" panose="020B0503020204020204" charset="-122"/>
                  <a:ea typeface="微软雅黑" panose="020B0503020204020204" charset="-122"/>
                  <a:cs typeface="Arial" panose="020B0604020202020204" pitchFamily="34" charset="0"/>
                </a:defRPr>
              </a:lvl1pPr>
            </a:lstStyle>
            <a:p>
              <a:r>
                <a:rPr lang="zh-CN" altLang="en-US" dirty="0">
                  <a:solidFill>
                    <a:schemeClr val="tx1">
                      <a:alpha val="91000"/>
                    </a:schemeClr>
                  </a:solidFill>
                  <a:latin typeface="思源黑体 Medium" panose="020B0600000000000000" pitchFamily="34" charset="-122"/>
                  <a:ea typeface="思源黑体 Medium" panose="020B0600000000000000" pitchFamily="34" charset="-122"/>
                </a:rPr>
                <a:t>消费者享有对商品和服务以及保护消费者权益工作进行监督的权利</a:t>
              </a:r>
              <a:endParaRPr lang="zh-CN" altLang="en-US" dirty="0">
                <a:solidFill>
                  <a:schemeClr val="tx1">
                    <a:alpha val="91000"/>
                  </a:schemeClr>
                </a:solidFill>
                <a:latin typeface="思源黑体 Medium" panose="020B0600000000000000" pitchFamily="34" charset="-122"/>
                <a:ea typeface="思源黑体 Medium" panose="020B0600000000000000" pitchFamily="34" charset="-122"/>
              </a:endParaRPr>
            </a:p>
          </p:txBody>
        </p:sp>
        <p:sp>
          <p:nvSpPr>
            <p:cNvPr id="47" name="矩形 46"/>
            <p:cNvSpPr/>
            <p:nvPr>
              <p:custDataLst>
                <p:tags r:id="rId42"/>
              </p:custDataLst>
            </p:nvPr>
          </p:nvSpPr>
          <p:spPr>
            <a:xfrm>
              <a:off x="1856942" y="1494970"/>
              <a:ext cx="877163" cy="369332"/>
            </a:xfrm>
            <a:prstGeom prst="rect">
              <a:avLst/>
            </a:prstGeom>
          </p:spPr>
          <p:txBody>
            <a:bodyPr wrap="none">
              <a:spAutoFit/>
            </a:bodyPr>
            <a:lstStyle/>
            <a:p>
              <a:r>
                <a:rPr lang="zh-CN" altLang="en-US" b="1" dirty="0">
                  <a:solidFill>
                    <a:schemeClr val="tx1">
                      <a:alpha val="91000"/>
                    </a:schemeClr>
                  </a:solidFill>
                  <a:latin typeface="思源黑体 Medium" panose="020B0600000000000000" pitchFamily="34" charset="-122"/>
                  <a:ea typeface="思源黑体 Medium" panose="020B0600000000000000" pitchFamily="34" charset="-122"/>
                </a:rPr>
                <a:t>监督权</a:t>
              </a:r>
              <a:endParaRPr lang="zh-CN" altLang="en-US" b="1" dirty="0">
                <a:solidFill>
                  <a:schemeClr val="tx1">
                    <a:alpha val="91000"/>
                  </a:schemeClr>
                </a:solidFill>
                <a:latin typeface="思源黑体 Medium" panose="020B0600000000000000" pitchFamily="34" charset="-122"/>
                <a:ea typeface="思源黑体 Medium" panose="020B0600000000000000" pitchFamily="34" charset="-122"/>
              </a:endParaRPr>
            </a:p>
          </p:txBody>
        </p:sp>
      </p:grpSp>
      <p:sp>
        <p:nvSpPr>
          <p:cNvPr id="48" name="椭圆 47"/>
          <p:cNvSpPr/>
          <p:nvPr>
            <p:custDataLst>
              <p:tags r:id="rId43"/>
            </p:custDataLst>
          </p:nvPr>
        </p:nvSpPr>
        <p:spPr>
          <a:xfrm>
            <a:off x="6036329" y="1460603"/>
            <a:ext cx="410810" cy="410810"/>
          </a:xfrm>
          <a:prstGeom prst="ellipse">
            <a:avLst/>
          </a:prstGeom>
          <a:noFill/>
          <a:ln>
            <a:solidFill>
              <a:srgbClr val="673B28">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alpha val="91000"/>
                </a:schemeClr>
              </a:solidFill>
            </a:endParaRPr>
          </a:p>
        </p:txBody>
      </p:sp>
      <p:sp>
        <p:nvSpPr>
          <p:cNvPr id="49" name="iṣḷïḋé"/>
          <p:cNvSpPr/>
          <p:nvPr>
            <p:custDataLst>
              <p:tags r:id="rId44"/>
            </p:custDataLst>
          </p:nvPr>
        </p:nvSpPr>
        <p:spPr bwMode="auto">
          <a:xfrm>
            <a:off x="6096874" y="1542453"/>
            <a:ext cx="310875" cy="274194"/>
          </a:xfrm>
          <a:custGeom>
            <a:avLst/>
            <a:gdLst>
              <a:gd name="connsiteX0" fmla="*/ 202564 w 607639"/>
              <a:gd name="connsiteY0" fmla="*/ 444915 h 535944"/>
              <a:gd name="connsiteX1" fmla="*/ 405075 w 607639"/>
              <a:gd name="connsiteY1" fmla="*/ 444915 h 535944"/>
              <a:gd name="connsiteX2" fmla="*/ 415223 w 607639"/>
              <a:gd name="connsiteY2" fmla="*/ 455049 h 535944"/>
              <a:gd name="connsiteX3" fmla="*/ 455725 w 607639"/>
              <a:gd name="connsiteY3" fmla="*/ 515765 h 535944"/>
              <a:gd name="connsiteX4" fmla="*/ 465873 w 607639"/>
              <a:gd name="connsiteY4" fmla="*/ 525899 h 535944"/>
              <a:gd name="connsiteX5" fmla="*/ 455725 w 607639"/>
              <a:gd name="connsiteY5" fmla="*/ 535944 h 535944"/>
              <a:gd name="connsiteX6" fmla="*/ 151914 w 607639"/>
              <a:gd name="connsiteY6" fmla="*/ 535944 h 535944"/>
              <a:gd name="connsiteX7" fmla="*/ 141766 w 607639"/>
              <a:gd name="connsiteY7" fmla="*/ 525899 h 535944"/>
              <a:gd name="connsiteX8" fmla="*/ 151914 w 607639"/>
              <a:gd name="connsiteY8" fmla="*/ 515765 h 535944"/>
              <a:gd name="connsiteX9" fmla="*/ 192416 w 607639"/>
              <a:gd name="connsiteY9" fmla="*/ 455049 h 535944"/>
              <a:gd name="connsiteX10" fmla="*/ 202564 w 607639"/>
              <a:gd name="connsiteY10" fmla="*/ 444915 h 535944"/>
              <a:gd name="connsiteX11" fmla="*/ 70815 w 607639"/>
              <a:gd name="connsiteY11" fmla="*/ 60686 h 535944"/>
              <a:gd name="connsiteX12" fmla="*/ 536665 w 607639"/>
              <a:gd name="connsiteY12" fmla="*/ 60686 h 535944"/>
              <a:gd name="connsiteX13" fmla="*/ 546812 w 607639"/>
              <a:gd name="connsiteY13" fmla="*/ 70819 h 535944"/>
              <a:gd name="connsiteX14" fmla="*/ 546812 w 607639"/>
              <a:gd name="connsiteY14" fmla="*/ 353914 h 535944"/>
              <a:gd name="connsiteX15" fmla="*/ 536665 w 607639"/>
              <a:gd name="connsiteY15" fmla="*/ 364047 h 535944"/>
              <a:gd name="connsiteX16" fmla="*/ 70815 w 607639"/>
              <a:gd name="connsiteY16" fmla="*/ 364047 h 535944"/>
              <a:gd name="connsiteX17" fmla="*/ 60757 w 607639"/>
              <a:gd name="connsiteY17" fmla="*/ 353914 h 535944"/>
              <a:gd name="connsiteX18" fmla="*/ 60757 w 607639"/>
              <a:gd name="connsiteY18" fmla="*/ 70819 h 535944"/>
              <a:gd name="connsiteX19" fmla="*/ 70815 w 607639"/>
              <a:gd name="connsiteY19" fmla="*/ 60686 h 535944"/>
              <a:gd name="connsiteX20" fmla="*/ 50644 w 607639"/>
              <a:gd name="connsiteY20" fmla="*/ 40438 h 535944"/>
              <a:gd name="connsiteX21" fmla="*/ 40497 w 607639"/>
              <a:gd name="connsiteY21" fmla="*/ 50570 h 535944"/>
              <a:gd name="connsiteX22" fmla="*/ 40497 w 607639"/>
              <a:gd name="connsiteY22" fmla="*/ 374163 h 535944"/>
              <a:gd name="connsiteX23" fmla="*/ 50644 w 607639"/>
              <a:gd name="connsiteY23" fmla="*/ 384295 h 535944"/>
              <a:gd name="connsiteX24" fmla="*/ 556995 w 607639"/>
              <a:gd name="connsiteY24" fmla="*/ 384295 h 535944"/>
              <a:gd name="connsiteX25" fmla="*/ 567142 w 607639"/>
              <a:gd name="connsiteY25" fmla="*/ 374163 h 535944"/>
              <a:gd name="connsiteX26" fmla="*/ 567142 w 607639"/>
              <a:gd name="connsiteY26" fmla="*/ 50570 h 535944"/>
              <a:gd name="connsiteX27" fmla="*/ 556995 w 607639"/>
              <a:gd name="connsiteY27" fmla="*/ 40438 h 535944"/>
              <a:gd name="connsiteX28" fmla="*/ 10147 w 607639"/>
              <a:gd name="connsiteY28" fmla="*/ 0 h 535944"/>
              <a:gd name="connsiteX29" fmla="*/ 597492 w 607639"/>
              <a:gd name="connsiteY29" fmla="*/ 0 h 535944"/>
              <a:gd name="connsiteX30" fmla="*/ 607639 w 607639"/>
              <a:gd name="connsiteY30" fmla="*/ 10132 h 535944"/>
              <a:gd name="connsiteX31" fmla="*/ 607639 w 607639"/>
              <a:gd name="connsiteY31" fmla="*/ 414601 h 535944"/>
              <a:gd name="connsiteX32" fmla="*/ 597492 w 607639"/>
              <a:gd name="connsiteY32" fmla="*/ 424733 h 535944"/>
              <a:gd name="connsiteX33" fmla="*/ 10147 w 607639"/>
              <a:gd name="connsiteY33" fmla="*/ 424733 h 535944"/>
              <a:gd name="connsiteX34" fmla="*/ 0 w 607639"/>
              <a:gd name="connsiteY34" fmla="*/ 414601 h 535944"/>
              <a:gd name="connsiteX35" fmla="*/ 0 w 607639"/>
              <a:gd name="connsiteY35" fmla="*/ 10132 h 535944"/>
              <a:gd name="connsiteX36" fmla="*/ 10147 w 607639"/>
              <a:gd name="connsiteY36" fmla="*/ 0 h 5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35944">
                <a:moveTo>
                  <a:pt x="202564" y="444915"/>
                </a:moveTo>
                <a:lnTo>
                  <a:pt x="405075" y="444915"/>
                </a:lnTo>
                <a:cubicBezTo>
                  <a:pt x="410683" y="444915"/>
                  <a:pt x="415223" y="449449"/>
                  <a:pt x="415223" y="455049"/>
                </a:cubicBezTo>
                <a:cubicBezTo>
                  <a:pt x="415223" y="487940"/>
                  <a:pt x="433738" y="515765"/>
                  <a:pt x="455725" y="515765"/>
                </a:cubicBezTo>
                <a:cubicBezTo>
                  <a:pt x="461333" y="515765"/>
                  <a:pt x="465873" y="520298"/>
                  <a:pt x="465873" y="525899"/>
                </a:cubicBezTo>
                <a:cubicBezTo>
                  <a:pt x="465873" y="531499"/>
                  <a:pt x="461333" y="535944"/>
                  <a:pt x="455725" y="535944"/>
                </a:cubicBezTo>
                <a:lnTo>
                  <a:pt x="151914" y="535944"/>
                </a:lnTo>
                <a:cubicBezTo>
                  <a:pt x="146306" y="535944"/>
                  <a:pt x="141766" y="531499"/>
                  <a:pt x="141766" y="525899"/>
                </a:cubicBezTo>
                <a:cubicBezTo>
                  <a:pt x="141766" y="520298"/>
                  <a:pt x="146306" y="515765"/>
                  <a:pt x="151914" y="515765"/>
                </a:cubicBezTo>
                <a:cubicBezTo>
                  <a:pt x="173812" y="515765"/>
                  <a:pt x="192416" y="487940"/>
                  <a:pt x="192416" y="455049"/>
                </a:cubicBezTo>
                <a:cubicBezTo>
                  <a:pt x="192416" y="449449"/>
                  <a:pt x="196956" y="444915"/>
                  <a:pt x="202564" y="444915"/>
                </a:cubicBezTo>
                <a:close/>
                <a:moveTo>
                  <a:pt x="70815" y="60686"/>
                </a:moveTo>
                <a:lnTo>
                  <a:pt x="536665" y="60686"/>
                </a:lnTo>
                <a:cubicBezTo>
                  <a:pt x="542273" y="60686"/>
                  <a:pt x="546812" y="65219"/>
                  <a:pt x="546812" y="70819"/>
                </a:cubicBezTo>
                <a:lnTo>
                  <a:pt x="546812" y="353914"/>
                </a:lnTo>
                <a:cubicBezTo>
                  <a:pt x="546812" y="359514"/>
                  <a:pt x="542273" y="364047"/>
                  <a:pt x="536665" y="364047"/>
                </a:cubicBezTo>
                <a:lnTo>
                  <a:pt x="70815" y="364047"/>
                </a:lnTo>
                <a:cubicBezTo>
                  <a:pt x="65296" y="364047"/>
                  <a:pt x="60757" y="359514"/>
                  <a:pt x="60757" y="353914"/>
                </a:cubicBezTo>
                <a:lnTo>
                  <a:pt x="60757" y="70819"/>
                </a:lnTo>
                <a:cubicBezTo>
                  <a:pt x="60757" y="65219"/>
                  <a:pt x="65296" y="60686"/>
                  <a:pt x="70815" y="60686"/>
                </a:cubicBezTo>
                <a:close/>
                <a:moveTo>
                  <a:pt x="50644" y="40438"/>
                </a:moveTo>
                <a:cubicBezTo>
                  <a:pt x="45037" y="40438"/>
                  <a:pt x="40497" y="44971"/>
                  <a:pt x="40497" y="50570"/>
                </a:cubicBezTo>
                <a:lnTo>
                  <a:pt x="40497" y="374163"/>
                </a:lnTo>
                <a:cubicBezTo>
                  <a:pt x="40497" y="379762"/>
                  <a:pt x="45037" y="384295"/>
                  <a:pt x="50644" y="384295"/>
                </a:cubicBezTo>
                <a:lnTo>
                  <a:pt x="556995" y="384295"/>
                </a:lnTo>
                <a:cubicBezTo>
                  <a:pt x="562602" y="384295"/>
                  <a:pt x="567142" y="379762"/>
                  <a:pt x="567142" y="374163"/>
                </a:cubicBezTo>
                <a:lnTo>
                  <a:pt x="567142" y="50570"/>
                </a:lnTo>
                <a:cubicBezTo>
                  <a:pt x="567142" y="44971"/>
                  <a:pt x="562602" y="40438"/>
                  <a:pt x="556995" y="40438"/>
                </a:cubicBezTo>
                <a:close/>
                <a:moveTo>
                  <a:pt x="10147" y="0"/>
                </a:moveTo>
                <a:lnTo>
                  <a:pt x="597492" y="0"/>
                </a:lnTo>
                <a:cubicBezTo>
                  <a:pt x="603100" y="0"/>
                  <a:pt x="607639" y="4533"/>
                  <a:pt x="607639" y="10132"/>
                </a:cubicBezTo>
                <a:lnTo>
                  <a:pt x="607639" y="414601"/>
                </a:lnTo>
                <a:cubicBezTo>
                  <a:pt x="607639" y="420200"/>
                  <a:pt x="603100" y="424733"/>
                  <a:pt x="597492" y="424733"/>
                </a:cubicBezTo>
                <a:lnTo>
                  <a:pt x="10147" y="424733"/>
                </a:lnTo>
                <a:cubicBezTo>
                  <a:pt x="4539" y="424733"/>
                  <a:pt x="0" y="420200"/>
                  <a:pt x="0" y="414601"/>
                </a:cubicBezTo>
                <a:lnTo>
                  <a:pt x="0" y="10132"/>
                </a:lnTo>
                <a:cubicBezTo>
                  <a:pt x="0" y="4533"/>
                  <a:pt x="4539" y="0"/>
                  <a:pt x="10147" y="0"/>
                </a:cubicBezTo>
                <a:close/>
              </a:path>
            </a:pathLst>
          </a:custGeom>
          <a:solidFill>
            <a:srgbClr val="673B28"/>
          </a:solidFill>
          <a:ln>
            <a:noFill/>
          </a:ln>
        </p:spPr>
        <p:txBody>
          <a:bodyPr wrap="square" lIns="91440" tIns="45720" rIns="91440" bIns="45720">
            <a:normAutofit fontScale="6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tx1">
                  <a:alpha val="91000"/>
                </a:schemeClr>
              </a:solidFill>
            </a:endParaRPr>
          </a:p>
        </p:txBody>
      </p:sp>
      <p:sp>
        <p:nvSpPr>
          <p:cNvPr id="29" name="明月设计4" descr="7b0a20202020227461726765744d6f64756c65223a202270726f636573734f6e6c696e65466f6e7473220a7d0a"/>
          <p:cNvSpPr txBox="1"/>
          <p:nvPr/>
        </p:nvSpPr>
        <p:spPr>
          <a:xfrm>
            <a:off x="1597025" y="445135"/>
            <a:ext cx="64033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Tree>
    <p:custDataLst>
      <p:tags r:id="rId45"/>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4"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5"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altLang="en-US"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0" name="文本框 49"/>
          <p:cNvSpPr txBox="1"/>
          <p:nvPr/>
        </p:nvSpPr>
        <p:spPr>
          <a:xfrm>
            <a:off x="3490595" y="1577975"/>
            <a:ext cx="5436235" cy="521970"/>
          </a:xfrm>
          <a:prstGeom prst="rect">
            <a:avLst/>
          </a:prstGeom>
          <a:noFill/>
        </p:spPr>
        <p:txBody>
          <a:bodyPr wrap="square" rtlCol="0">
            <a:spAutoFit/>
          </a:bodyPr>
          <a:lstStyle/>
          <a:p>
            <a:r>
              <a:rPr lang="zh-CN" altLang="en-US" sz="2800" kern="0" spc="150" dirty="0">
                <a:solidFill>
                  <a:srgbClr val="673B28"/>
                </a:solidFill>
                <a:latin typeface="汉仪雅酷黑 75W" panose="020B0804020202020204" charset="-122"/>
                <a:ea typeface="汉仪雅酷黑 75W" panose="020B0804020202020204" charset="-122"/>
                <a:cs typeface="+mn-ea"/>
              </a:rPr>
              <a:t>消费者的维权方式-协商和解</a:t>
            </a:r>
            <a:endParaRPr lang="zh-CN" altLang="en-US" sz="2800" kern="0" spc="150" dirty="0">
              <a:solidFill>
                <a:srgbClr val="673B28"/>
              </a:solidFill>
              <a:latin typeface="汉仪雅酷黑 75W" panose="020B0804020202020204" charset="-122"/>
              <a:ea typeface="汉仪雅酷黑 75W" panose="020B0804020202020204" charset="-122"/>
              <a:cs typeface="+mn-ea"/>
            </a:endParaRPr>
          </a:p>
        </p:txBody>
      </p:sp>
      <p:sp>
        <p:nvSpPr>
          <p:cNvPr id="2" name="矩形 1"/>
          <p:cNvSpPr/>
          <p:nvPr/>
        </p:nvSpPr>
        <p:spPr>
          <a:xfrm>
            <a:off x="1370674" y="2772606"/>
            <a:ext cx="4937760" cy="3099189"/>
          </a:xfrm>
          <a:prstGeom prst="rect">
            <a:avLst/>
          </a:prstGeom>
          <a:solidFill>
            <a:srgbClr val="673B2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1" name="iṣļiḋè"/>
          <p:cNvSpPr/>
          <p:nvPr/>
        </p:nvSpPr>
        <p:spPr>
          <a:xfrm>
            <a:off x="1842531" y="3369734"/>
            <a:ext cx="3994046" cy="189384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t" anchorCtr="0"/>
          <a:lstStyle/>
          <a:p>
            <a:pPr>
              <a:lnSpc>
                <a:spcPct val="270000"/>
              </a:lnSpc>
            </a:pPr>
            <a:r>
              <a:rPr lang="zh-CN" altLang="en-US" sz="1200" b="1" dirty="0">
                <a:solidFill>
                  <a:schemeClr val="bg1"/>
                </a:solidFill>
                <a:latin typeface="思源黑体 Medium" panose="020B0600000000000000" pitchFamily="34" charset="-122"/>
                <a:ea typeface="思源黑体 Medium" panose="020B0600000000000000" pitchFamily="34" charset="-122"/>
                <a:sym typeface="思源黑体 Medium" panose="020B0600000000000000" pitchFamily="34" charset="-122"/>
              </a:rPr>
              <a:t>消费者与经营者在发生争议后，在自愿、互谅基础上，通过直接对话，摆事实、讲道理，分清责任，达成和解协议，使纠纷得以解决。这种快速、简便的争议解决方式，无论是对消费者还是对经营者来说都是理想的途径。</a:t>
            </a:r>
            <a:endParaRPr lang="zh-CN" altLang="en-US" sz="1200" b="1" dirty="0">
              <a:solidFill>
                <a:schemeClr val="bg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08434" y="2772606"/>
            <a:ext cx="4648783" cy="3099189"/>
          </a:xfrm>
          <a:prstGeom prst="rect">
            <a:avLst/>
          </a:prstGeom>
        </p:spPr>
      </p:pic>
      <p:sp>
        <p:nvSpPr>
          <p:cNvPr id="3" name="明月设计4" descr="7b0a20202020227461726765744d6f64756c65223a202270726f636573734f6e6c696e65466f6e7473220a7d0a"/>
          <p:cNvSpPr txBox="1"/>
          <p:nvPr/>
        </p:nvSpPr>
        <p:spPr>
          <a:xfrm>
            <a:off x="1597025" y="445135"/>
            <a:ext cx="64033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Tree>
    <p:custDataLst>
      <p:tags r:id="rId2"/>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4"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defTabSz="913765"/>
            <a:r>
              <a:rPr lang="zh-CN" altLang="en-US" sz="2000" dirty="0">
                <a:ln/>
                <a:solidFill>
                  <a:schemeClr val="accent4"/>
                </a:solidFill>
                <a:effectLst/>
                <a:latin typeface="汉仪雅酷黑 75W" panose="020B0804020202020204" charset="-122"/>
                <a:ea typeface="汉仪雅酷黑 75W" panose="020B0804020202020204" charset="-122"/>
                <a:cs typeface="+mn-ea"/>
                <a:sym typeface="+mn-lt"/>
              </a:rPr>
              <a:t>青少年消费者权益</a:t>
            </a:r>
            <a:endParaRPr lang="zh-CN" altLang="en-US" sz="2000" dirty="0">
              <a:ln/>
              <a:solidFill>
                <a:schemeClr val="accent4"/>
              </a:solidFill>
              <a:effectLst/>
              <a:latin typeface="汉仪雅酷黑 75W" panose="020B0804020202020204" charset="-122"/>
              <a:ea typeface="汉仪雅酷黑 75W" panose="020B0804020202020204" charset="-122"/>
              <a:cs typeface="+mn-ea"/>
              <a:sym typeface="+mn-lt"/>
            </a:endParaRPr>
          </a:p>
        </p:txBody>
      </p:sp>
      <p:sp>
        <p:nvSpPr>
          <p:cNvPr id="6" name="明月设计5"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0" name="文本框 49"/>
          <p:cNvSpPr txBox="1"/>
          <p:nvPr/>
        </p:nvSpPr>
        <p:spPr>
          <a:xfrm>
            <a:off x="3691255" y="736600"/>
            <a:ext cx="5732145" cy="521970"/>
          </a:xfrm>
          <a:prstGeom prst="rect">
            <a:avLst/>
          </a:prstGeom>
          <a:noFill/>
        </p:spPr>
        <p:txBody>
          <a:bodyPr wrap="square" rtlCol="0">
            <a:spAutoFit/>
          </a:bodyPr>
          <a:lstStyle/>
          <a:p>
            <a:pPr algn="l">
              <a:buClrTx/>
              <a:buSzTx/>
              <a:buFontTx/>
            </a:pPr>
            <a:r>
              <a:rPr lang="zh-CN" altLang="en-US" sz="2800" kern="0" spc="150" dirty="0">
                <a:solidFill>
                  <a:srgbClr val="673B28"/>
                </a:solidFill>
                <a:latin typeface="汉仪雅酷黑 75W" panose="020B0804020202020204" charset="-122"/>
                <a:ea typeface="汉仪雅酷黑 75W" panose="020B0804020202020204" charset="-122"/>
                <a:cs typeface="+mn-ea"/>
              </a:rPr>
              <a:t>消费者的维权方式-投诉调解</a:t>
            </a:r>
            <a:endParaRPr lang="zh-CN" altLang="en-US" sz="2800" kern="0" spc="150" dirty="0">
              <a:solidFill>
                <a:srgbClr val="673B28"/>
              </a:solidFill>
              <a:latin typeface="汉仪雅酷黑 75W" panose="020B0804020202020204" charset="-122"/>
              <a:ea typeface="汉仪雅酷黑 75W" panose="020B0804020202020204" charset="-122"/>
              <a:cs typeface="+mn-ea"/>
            </a:endParaRPr>
          </a:p>
        </p:txBody>
      </p:sp>
      <p:pic>
        <p:nvPicPr>
          <p:cNvPr id="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24620" y="5651722"/>
            <a:ext cx="3366828" cy="31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4"/>
          <p:cNvSpPr>
            <a:spLocks noChangeArrowheads="1"/>
          </p:cNvSpPr>
          <p:nvPr/>
        </p:nvSpPr>
        <p:spPr bwMode="auto">
          <a:xfrm>
            <a:off x="3794733" y="1356254"/>
            <a:ext cx="4474579" cy="4476167"/>
          </a:xfrm>
          <a:prstGeom prst="ellipse">
            <a:avLst/>
          </a:prstGeom>
          <a:noFill/>
          <a:ln>
            <a:solidFill>
              <a:srgbClr val="673B28">
                <a:alpha val="90000"/>
              </a:srgbClr>
            </a:solid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sz="2800">
              <a:solidFill>
                <a:schemeClr val="tx1"/>
              </a:solidFill>
              <a:latin typeface="思源黑体 Medium" panose="020B0600000000000000" pitchFamily="34" charset="-122"/>
              <a:ea typeface="思源黑体 Medium" panose="020B0600000000000000" pitchFamily="34" charset="-122"/>
              <a:sym typeface="+mn-lt"/>
            </a:endParaRPr>
          </a:p>
        </p:txBody>
      </p:sp>
      <p:sp>
        <p:nvSpPr>
          <p:cNvPr id="9" name="Oval 15"/>
          <p:cNvSpPr>
            <a:spLocks noChangeArrowheads="1"/>
          </p:cNvSpPr>
          <p:nvPr/>
        </p:nvSpPr>
        <p:spPr bwMode="auto">
          <a:xfrm>
            <a:off x="4137587" y="2032441"/>
            <a:ext cx="3787282" cy="3785694"/>
          </a:xfrm>
          <a:prstGeom prst="ellipse">
            <a:avLst/>
          </a:prstGeom>
          <a:noFill/>
          <a:ln>
            <a:solidFill>
              <a:srgbClr val="673B28">
                <a:alpha val="90000"/>
              </a:srgbClr>
            </a:solid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solidFill>
                <a:schemeClr val="tx1"/>
              </a:solidFill>
              <a:latin typeface="思源黑体 Medium" panose="020B0600000000000000" pitchFamily="34" charset="-122"/>
              <a:ea typeface="思源黑体 Medium" panose="020B0600000000000000" pitchFamily="34" charset="-122"/>
              <a:sym typeface="+mn-lt"/>
            </a:endParaRPr>
          </a:p>
          <a:p>
            <a:pPr algn="ctr" eaLnBrk="1" hangingPunct="1"/>
            <a:endParaRPr lang="en-US">
              <a:solidFill>
                <a:schemeClr val="tx1"/>
              </a:solidFill>
              <a:latin typeface="思源黑体 Medium" panose="020B0600000000000000" pitchFamily="34" charset="-122"/>
              <a:ea typeface="思源黑体 Medium" panose="020B0600000000000000" pitchFamily="34" charset="-122"/>
              <a:sym typeface="+mn-lt"/>
            </a:endParaRPr>
          </a:p>
        </p:txBody>
      </p:sp>
      <p:sp>
        <p:nvSpPr>
          <p:cNvPr id="10" name="Oval 16"/>
          <p:cNvSpPr>
            <a:spLocks noChangeArrowheads="1"/>
          </p:cNvSpPr>
          <p:nvPr/>
        </p:nvSpPr>
        <p:spPr bwMode="auto">
          <a:xfrm>
            <a:off x="4482029" y="2718152"/>
            <a:ext cx="3096810" cy="3096809"/>
          </a:xfrm>
          <a:prstGeom prst="ellipse">
            <a:avLst/>
          </a:prstGeom>
          <a:noFill/>
          <a:ln>
            <a:solidFill>
              <a:srgbClr val="673B28">
                <a:alpha val="90000"/>
              </a:srgbClr>
            </a:solid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sz="2800">
              <a:solidFill>
                <a:schemeClr val="tx1"/>
              </a:solidFill>
              <a:latin typeface="思源黑体 Medium" panose="020B0600000000000000" pitchFamily="34" charset="-122"/>
              <a:ea typeface="思源黑体 Medium" panose="020B0600000000000000" pitchFamily="34" charset="-122"/>
              <a:sym typeface="+mn-lt"/>
            </a:endParaRPr>
          </a:p>
        </p:txBody>
      </p:sp>
      <p:sp>
        <p:nvSpPr>
          <p:cNvPr id="11" name="Oval 17"/>
          <p:cNvSpPr>
            <a:spLocks noChangeArrowheads="1"/>
          </p:cNvSpPr>
          <p:nvPr/>
        </p:nvSpPr>
        <p:spPr bwMode="auto">
          <a:xfrm>
            <a:off x="4824886" y="3407038"/>
            <a:ext cx="2409511" cy="2407923"/>
          </a:xfrm>
          <a:prstGeom prst="ellipse">
            <a:avLst/>
          </a:prstGeom>
          <a:noFill/>
          <a:ln>
            <a:solidFill>
              <a:srgbClr val="673B28">
                <a:alpha val="90000"/>
              </a:srgbClr>
            </a:solid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solidFill>
                <a:schemeClr val="tx1"/>
              </a:solidFill>
              <a:latin typeface="思源黑体 Medium" panose="020B0600000000000000" pitchFamily="34" charset="-122"/>
              <a:ea typeface="思源黑体 Medium" panose="020B0600000000000000" pitchFamily="34" charset="-122"/>
              <a:sym typeface="+mn-lt"/>
            </a:endParaRPr>
          </a:p>
        </p:txBody>
      </p:sp>
      <p:sp>
        <p:nvSpPr>
          <p:cNvPr id="12" name="Oval 18"/>
          <p:cNvSpPr>
            <a:spLocks noChangeArrowheads="1"/>
          </p:cNvSpPr>
          <p:nvPr/>
        </p:nvSpPr>
        <p:spPr bwMode="auto">
          <a:xfrm>
            <a:off x="5167739" y="4084810"/>
            <a:ext cx="1722214" cy="1722214"/>
          </a:xfrm>
          <a:prstGeom prst="ellipse">
            <a:avLst/>
          </a:prstGeom>
          <a:noFill/>
          <a:ln>
            <a:solidFill>
              <a:srgbClr val="673B28">
                <a:alpha val="90000"/>
              </a:srgbClr>
            </a:solid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sz="2800">
              <a:solidFill>
                <a:schemeClr val="tx1"/>
              </a:solidFill>
              <a:latin typeface="思源黑体 Medium" panose="020B0600000000000000" pitchFamily="34" charset="-122"/>
              <a:ea typeface="思源黑体 Medium" panose="020B0600000000000000" pitchFamily="34" charset="-122"/>
              <a:sym typeface="+mn-lt"/>
            </a:endParaRPr>
          </a:p>
        </p:txBody>
      </p:sp>
      <p:grpSp>
        <p:nvGrpSpPr>
          <p:cNvPr id="13" name="Group 20"/>
          <p:cNvGrpSpPr/>
          <p:nvPr/>
        </p:nvGrpSpPr>
        <p:grpSpPr bwMode="auto">
          <a:xfrm>
            <a:off x="5343930" y="4243541"/>
            <a:ext cx="1409516" cy="1350787"/>
            <a:chOff x="0" y="0"/>
            <a:chExt cx="843" cy="808"/>
          </a:xfrm>
          <a:solidFill>
            <a:srgbClr val="673B28"/>
          </a:solidFill>
        </p:grpSpPr>
        <p:sp>
          <p:nvSpPr>
            <p:cNvPr id="14" name="AutoShape 25"/>
            <p:cNvSpPr/>
            <p:nvPr/>
          </p:nvSpPr>
          <p:spPr bwMode="auto">
            <a:xfrm rot="2829383">
              <a:off x="141" y="86"/>
              <a:ext cx="702" cy="702"/>
            </a:xfrm>
            <a:custGeom>
              <a:avLst/>
              <a:gdLst>
                <a:gd name="T0" fmla="*/ 19482 w 21600"/>
                <a:gd name="T1" fmla="*/ 13036 h 21600"/>
                <a:gd name="T2" fmla="*/ 19766 w 21600"/>
                <a:gd name="T3" fmla="*/ 10800 h 21600"/>
                <a:gd name="T4" fmla="*/ 17466 w 21600"/>
                <a:gd name="T5" fmla="*/ 4804 h 21600"/>
                <a:gd name="T6" fmla="*/ 18830 w 21600"/>
                <a:gd name="T7" fmla="*/ 3578 h 21600"/>
                <a:gd name="T8" fmla="*/ 21600 w 21600"/>
                <a:gd name="T9" fmla="*/ 10800 h 21600"/>
                <a:gd name="T10" fmla="*/ 21258 w 21600"/>
                <a:gd name="T11" fmla="*/ 13494 h 21600"/>
                <a:gd name="T12" fmla="*/ 23873 w 21600"/>
                <a:gd name="T13" fmla="*/ 14168 h 21600"/>
                <a:gd name="T14" fmla="*/ 19468 w 21600"/>
                <a:gd name="T15" fmla="*/ 16768 h 21600"/>
                <a:gd name="T16" fmla="*/ 16867 w 21600"/>
                <a:gd name="T17" fmla="*/ 12363 h 21600"/>
                <a:gd name="T18" fmla="*/ 19482 w 21600"/>
                <a:gd name="T19" fmla="*/ 13036 h 21600"/>
                <a:gd name="T20" fmla="*/ 3169 w 21600"/>
                <a:gd name="T21" fmla="*/ 3169 h 21600"/>
                <a:gd name="T22" fmla="*/ 18431 w 21600"/>
                <a:gd name="T23" fmla="*/ 1843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19482" y="13036"/>
                  </a:moveTo>
                  <a:cubicBezTo>
                    <a:pt x="19670" y="12306"/>
                    <a:pt x="19766" y="11554"/>
                    <a:pt x="19766" y="10800"/>
                  </a:cubicBezTo>
                  <a:cubicBezTo>
                    <a:pt x="19766" y="8586"/>
                    <a:pt x="18947" y="6450"/>
                    <a:pt x="17466" y="4804"/>
                  </a:cubicBezTo>
                  <a:lnTo>
                    <a:pt x="18830" y="3578"/>
                  </a:lnTo>
                  <a:cubicBezTo>
                    <a:pt x="20613" y="5561"/>
                    <a:pt x="21600" y="8133"/>
                    <a:pt x="21600" y="10800"/>
                  </a:cubicBezTo>
                  <a:cubicBezTo>
                    <a:pt x="21600" y="11708"/>
                    <a:pt x="21485" y="12614"/>
                    <a:pt x="21258" y="13494"/>
                  </a:cubicBezTo>
                  <a:lnTo>
                    <a:pt x="23873" y="14168"/>
                  </a:lnTo>
                  <a:lnTo>
                    <a:pt x="19468" y="16768"/>
                  </a:lnTo>
                  <a:lnTo>
                    <a:pt x="16867" y="12363"/>
                  </a:lnTo>
                  <a:lnTo>
                    <a:pt x="19482" y="130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chemeClr val="tx1"/>
                </a:solidFill>
              </a:endParaRPr>
            </a:p>
          </p:txBody>
        </p:sp>
        <p:sp>
          <p:nvSpPr>
            <p:cNvPr id="15" name="AutoShape 26"/>
            <p:cNvSpPr/>
            <p:nvPr/>
          </p:nvSpPr>
          <p:spPr bwMode="auto">
            <a:xfrm rot="21185863" flipH="1" flipV="1">
              <a:off x="0" y="106"/>
              <a:ext cx="702" cy="702"/>
            </a:xfrm>
            <a:custGeom>
              <a:avLst/>
              <a:gdLst>
                <a:gd name="T0" fmla="*/ 19482 w 21600"/>
                <a:gd name="T1" fmla="*/ 13036 h 21600"/>
                <a:gd name="T2" fmla="*/ 19766 w 21600"/>
                <a:gd name="T3" fmla="*/ 10800 h 21600"/>
                <a:gd name="T4" fmla="*/ 17466 w 21600"/>
                <a:gd name="T5" fmla="*/ 4804 h 21600"/>
                <a:gd name="T6" fmla="*/ 18830 w 21600"/>
                <a:gd name="T7" fmla="*/ 3578 h 21600"/>
                <a:gd name="T8" fmla="*/ 21600 w 21600"/>
                <a:gd name="T9" fmla="*/ 10800 h 21600"/>
                <a:gd name="T10" fmla="*/ 21258 w 21600"/>
                <a:gd name="T11" fmla="*/ 13494 h 21600"/>
                <a:gd name="T12" fmla="*/ 23873 w 21600"/>
                <a:gd name="T13" fmla="*/ 14168 h 21600"/>
                <a:gd name="T14" fmla="*/ 19468 w 21600"/>
                <a:gd name="T15" fmla="*/ 16768 h 21600"/>
                <a:gd name="T16" fmla="*/ 16867 w 21600"/>
                <a:gd name="T17" fmla="*/ 12363 h 21600"/>
                <a:gd name="T18" fmla="*/ 19482 w 21600"/>
                <a:gd name="T19" fmla="*/ 13036 h 21600"/>
                <a:gd name="T20" fmla="*/ 3169 w 21600"/>
                <a:gd name="T21" fmla="*/ 3169 h 21600"/>
                <a:gd name="T22" fmla="*/ 18431 w 21600"/>
                <a:gd name="T23" fmla="*/ 1843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19482" y="13036"/>
                  </a:moveTo>
                  <a:cubicBezTo>
                    <a:pt x="19670" y="12306"/>
                    <a:pt x="19766" y="11554"/>
                    <a:pt x="19766" y="10800"/>
                  </a:cubicBezTo>
                  <a:cubicBezTo>
                    <a:pt x="19766" y="8586"/>
                    <a:pt x="18947" y="6450"/>
                    <a:pt x="17466" y="4804"/>
                  </a:cubicBezTo>
                  <a:lnTo>
                    <a:pt x="18830" y="3578"/>
                  </a:lnTo>
                  <a:cubicBezTo>
                    <a:pt x="20613" y="5561"/>
                    <a:pt x="21600" y="8133"/>
                    <a:pt x="21600" y="10800"/>
                  </a:cubicBezTo>
                  <a:cubicBezTo>
                    <a:pt x="21600" y="11708"/>
                    <a:pt x="21485" y="12614"/>
                    <a:pt x="21258" y="13494"/>
                  </a:cubicBezTo>
                  <a:lnTo>
                    <a:pt x="23873" y="14168"/>
                  </a:lnTo>
                  <a:lnTo>
                    <a:pt x="19468" y="16768"/>
                  </a:lnTo>
                  <a:lnTo>
                    <a:pt x="16867" y="12363"/>
                  </a:lnTo>
                  <a:lnTo>
                    <a:pt x="19482" y="130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chemeClr val="tx1"/>
                </a:solidFill>
              </a:endParaRPr>
            </a:p>
          </p:txBody>
        </p:sp>
        <p:sp>
          <p:nvSpPr>
            <p:cNvPr id="16" name="AutoShape 27"/>
            <p:cNvSpPr/>
            <p:nvPr/>
          </p:nvSpPr>
          <p:spPr bwMode="auto">
            <a:xfrm rot="5932106" flipH="1" flipV="1">
              <a:off x="50" y="-1"/>
              <a:ext cx="702" cy="703"/>
            </a:xfrm>
            <a:custGeom>
              <a:avLst/>
              <a:gdLst>
                <a:gd name="T0" fmla="*/ 19482 w 21600"/>
                <a:gd name="T1" fmla="*/ 13036 h 21600"/>
                <a:gd name="T2" fmla="*/ 19766 w 21600"/>
                <a:gd name="T3" fmla="*/ 10800 h 21600"/>
                <a:gd name="T4" fmla="*/ 17466 w 21600"/>
                <a:gd name="T5" fmla="*/ 4804 h 21600"/>
                <a:gd name="T6" fmla="*/ 18830 w 21600"/>
                <a:gd name="T7" fmla="*/ 3578 h 21600"/>
                <a:gd name="T8" fmla="*/ 21600 w 21600"/>
                <a:gd name="T9" fmla="*/ 10800 h 21600"/>
                <a:gd name="T10" fmla="*/ 21258 w 21600"/>
                <a:gd name="T11" fmla="*/ 13494 h 21600"/>
                <a:gd name="T12" fmla="*/ 23873 w 21600"/>
                <a:gd name="T13" fmla="*/ 14168 h 21600"/>
                <a:gd name="T14" fmla="*/ 19468 w 21600"/>
                <a:gd name="T15" fmla="*/ 16768 h 21600"/>
                <a:gd name="T16" fmla="*/ 16867 w 21600"/>
                <a:gd name="T17" fmla="*/ 12363 h 21600"/>
                <a:gd name="T18" fmla="*/ 19482 w 21600"/>
                <a:gd name="T19" fmla="*/ 13036 h 21600"/>
                <a:gd name="T20" fmla="*/ 3169 w 21600"/>
                <a:gd name="T21" fmla="*/ 3165 h 21600"/>
                <a:gd name="T22" fmla="*/ 18431 w 21600"/>
                <a:gd name="T23" fmla="*/ 1843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19482" y="13036"/>
                  </a:moveTo>
                  <a:cubicBezTo>
                    <a:pt x="19670" y="12306"/>
                    <a:pt x="19766" y="11554"/>
                    <a:pt x="19766" y="10800"/>
                  </a:cubicBezTo>
                  <a:cubicBezTo>
                    <a:pt x="19766" y="8586"/>
                    <a:pt x="18947" y="6450"/>
                    <a:pt x="17466" y="4804"/>
                  </a:cubicBezTo>
                  <a:lnTo>
                    <a:pt x="18830" y="3578"/>
                  </a:lnTo>
                  <a:cubicBezTo>
                    <a:pt x="20613" y="5561"/>
                    <a:pt x="21600" y="8133"/>
                    <a:pt x="21600" y="10800"/>
                  </a:cubicBezTo>
                  <a:cubicBezTo>
                    <a:pt x="21600" y="11708"/>
                    <a:pt x="21485" y="12614"/>
                    <a:pt x="21258" y="13494"/>
                  </a:cubicBezTo>
                  <a:lnTo>
                    <a:pt x="23873" y="14168"/>
                  </a:lnTo>
                  <a:lnTo>
                    <a:pt x="19468" y="16768"/>
                  </a:lnTo>
                  <a:lnTo>
                    <a:pt x="16867" y="12363"/>
                  </a:lnTo>
                  <a:lnTo>
                    <a:pt x="19482" y="130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chemeClr val="tx1"/>
                </a:solidFill>
              </a:endParaRPr>
            </a:p>
          </p:txBody>
        </p:sp>
      </p:grpSp>
      <p:sp>
        <p:nvSpPr>
          <p:cNvPr id="17" name="Line 17"/>
          <p:cNvSpPr>
            <a:spLocks noChangeShapeType="1"/>
          </p:cNvSpPr>
          <p:nvPr/>
        </p:nvSpPr>
        <p:spPr bwMode="auto">
          <a:xfrm rot="10800000">
            <a:off x="1149057" y="2018302"/>
            <a:ext cx="4136142" cy="0"/>
          </a:xfrm>
          <a:prstGeom prst="line">
            <a:avLst/>
          </a:prstGeom>
          <a:noFill/>
          <a:ln w="6350" cmpd="sng">
            <a:solidFill>
              <a:srgbClr val="673B28">
                <a:alpha val="90000"/>
              </a:srgbClr>
            </a:solidFill>
            <a:prstDash val="sysDash"/>
            <a:round/>
          </a:ln>
          <a:extLst>
            <a:ext uri="{909E8E84-426E-40DD-AFC4-6F175D3DCCD1}">
              <a14:hiddenFill xmlns:a14="http://schemas.microsoft.com/office/drawing/2010/main">
                <a:noFill/>
              </a14:hiddenFill>
            </a:ext>
          </a:extLst>
        </p:spPr>
        <p:txBody>
          <a:bodyPr/>
          <a:lstStyle/>
          <a:p>
            <a:endParaRPr lang="zh-CN" altLang="en-US">
              <a:solidFill>
                <a:srgbClr val="CF0F15"/>
              </a:solidFill>
            </a:endParaRPr>
          </a:p>
        </p:txBody>
      </p:sp>
      <p:sp>
        <p:nvSpPr>
          <p:cNvPr id="18" name="Line 17"/>
          <p:cNvSpPr>
            <a:spLocks noChangeShapeType="1"/>
          </p:cNvSpPr>
          <p:nvPr/>
        </p:nvSpPr>
        <p:spPr bwMode="auto">
          <a:xfrm rot="10800000">
            <a:off x="6778843" y="2555583"/>
            <a:ext cx="3701568" cy="0"/>
          </a:xfrm>
          <a:prstGeom prst="line">
            <a:avLst/>
          </a:prstGeom>
          <a:noFill/>
          <a:ln w="6350" cmpd="sng">
            <a:solidFill>
              <a:srgbClr val="673B28">
                <a:alpha val="90000"/>
              </a:srgbClr>
            </a:solidFill>
            <a:prstDash val="sysDash"/>
            <a:round/>
          </a:ln>
          <a:extLst>
            <a:ext uri="{909E8E84-426E-40DD-AFC4-6F175D3DCCD1}">
              <a14:hiddenFill xmlns:a14="http://schemas.microsoft.com/office/drawing/2010/main">
                <a:noFill/>
              </a14:hiddenFill>
            </a:ext>
          </a:extLst>
        </p:spPr>
        <p:txBody>
          <a:bodyPr/>
          <a:lstStyle/>
          <a:p>
            <a:endParaRPr lang="zh-CN" altLang="en-US">
              <a:solidFill>
                <a:srgbClr val="CF0F15"/>
              </a:solidFill>
            </a:endParaRPr>
          </a:p>
        </p:txBody>
      </p:sp>
      <p:sp>
        <p:nvSpPr>
          <p:cNvPr id="3" name="Line 17"/>
          <p:cNvSpPr>
            <a:spLocks noChangeShapeType="1"/>
          </p:cNvSpPr>
          <p:nvPr/>
        </p:nvSpPr>
        <p:spPr bwMode="auto">
          <a:xfrm rot="10800000">
            <a:off x="899068" y="3859210"/>
            <a:ext cx="4013327" cy="0"/>
          </a:xfrm>
          <a:prstGeom prst="line">
            <a:avLst/>
          </a:prstGeom>
          <a:noFill/>
          <a:ln w="6350" cmpd="sng">
            <a:solidFill>
              <a:srgbClr val="673B28">
                <a:alpha val="90000"/>
              </a:srgbClr>
            </a:solidFill>
            <a:prstDash val="sysDash"/>
            <a:round/>
          </a:ln>
          <a:extLst>
            <a:ext uri="{909E8E84-426E-40DD-AFC4-6F175D3DCCD1}">
              <a14:hiddenFill xmlns:a14="http://schemas.microsoft.com/office/drawing/2010/main">
                <a:noFill/>
              </a14:hiddenFill>
            </a:ext>
          </a:extLst>
        </p:spPr>
        <p:txBody>
          <a:bodyPr/>
          <a:lstStyle/>
          <a:p>
            <a:endParaRPr lang="zh-CN" altLang="en-US">
              <a:solidFill>
                <a:srgbClr val="CF0F15"/>
              </a:solidFill>
            </a:endParaRPr>
          </a:p>
        </p:txBody>
      </p:sp>
      <p:sp>
        <p:nvSpPr>
          <p:cNvPr id="20" name="Line 17"/>
          <p:cNvSpPr>
            <a:spLocks noChangeShapeType="1"/>
          </p:cNvSpPr>
          <p:nvPr/>
        </p:nvSpPr>
        <p:spPr bwMode="auto">
          <a:xfrm rot="10800000">
            <a:off x="6778843" y="4478959"/>
            <a:ext cx="3701568" cy="0"/>
          </a:xfrm>
          <a:prstGeom prst="line">
            <a:avLst/>
          </a:prstGeom>
          <a:noFill/>
          <a:ln w="6350" cmpd="sng">
            <a:solidFill>
              <a:srgbClr val="673B28">
                <a:alpha val="90000"/>
              </a:srgbClr>
            </a:solidFill>
            <a:prstDash val="sysDash"/>
            <a:round/>
          </a:ln>
          <a:extLst>
            <a:ext uri="{909E8E84-426E-40DD-AFC4-6F175D3DCCD1}">
              <a14:hiddenFill xmlns:a14="http://schemas.microsoft.com/office/drawing/2010/main">
                <a:noFill/>
              </a14:hiddenFill>
            </a:ext>
          </a:extLst>
        </p:spPr>
        <p:txBody>
          <a:bodyPr/>
          <a:lstStyle/>
          <a:p>
            <a:endParaRPr lang="zh-CN" altLang="en-US">
              <a:solidFill>
                <a:srgbClr val="CF0F15"/>
              </a:solidFill>
            </a:endParaRPr>
          </a:p>
        </p:txBody>
      </p:sp>
      <p:sp>
        <p:nvSpPr>
          <p:cNvPr id="21" name="矩形 20"/>
          <p:cNvSpPr/>
          <p:nvPr/>
        </p:nvSpPr>
        <p:spPr>
          <a:xfrm>
            <a:off x="8639525" y="4523882"/>
            <a:ext cx="2791484" cy="1061690"/>
          </a:xfrm>
          <a:prstGeom prst="rect">
            <a:avLst/>
          </a:prstGeom>
          <a:noFill/>
        </p:spPr>
        <p:txBody>
          <a:bodyPr wrap="square" rtlCol="0">
            <a:spAutoFit/>
          </a:bodyPr>
          <a:lstStyle/>
          <a:p>
            <a:pPr>
              <a:lnSpc>
                <a:spcPct val="150000"/>
              </a:lnSpc>
            </a:pPr>
            <a:r>
              <a:rPr lang="en-US" altLang="zh-CN" sz="1400" dirty="0">
                <a:solidFill>
                  <a:schemeClr val="tx1"/>
                </a:solidFill>
                <a:latin typeface="思源黑体 Medium" panose="020B0600000000000000" pitchFamily="34" charset="-122"/>
                <a:ea typeface="思源黑体 Medium" panose="020B0600000000000000" pitchFamily="34" charset="-122"/>
              </a:rPr>
              <a:t>4.</a:t>
            </a:r>
            <a:r>
              <a:rPr lang="zh-CN" altLang="en-US" sz="1400" dirty="0">
                <a:solidFill>
                  <a:schemeClr val="tx1"/>
                </a:solidFill>
                <a:latin typeface="思源黑体 Medium" panose="020B0600000000000000" pitchFamily="34" charset="-122"/>
                <a:ea typeface="思源黑体 Medium" panose="020B0600000000000000" pitchFamily="34" charset="-122"/>
              </a:rPr>
              <a:t>消费者向有关行政部门申诉、向人民法院起诉都是法律赋予消费者的权利。</a:t>
            </a:r>
            <a:endParaRPr lang="zh-CN" altLang="en-US" sz="1400" dirty="0">
              <a:solidFill>
                <a:schemeClr val="tx1"/>
              </a:solidFill>
              <a:latin typeface="思源黑体 Medium" panose="020B0600000000000000" pitchFamily="34" charset="-122"/>
              <a:ea typeface="思源黑体 Medium" panose="020B0600000000000000" pitchFamily="34" charset="-122"/>
            </a:endParaRPr>
          </a:p>
        </p:txBody>
      </p:sp>
      <p:sp>
        <p:nvSpPr>
          <p:cNvPr id="22" name="矩形 21"/>
          <p:cNvSpPr/>
          <p:nvPr/>
        </p:nvSpPr>
        <p:spPr>
          <a:xfrm>
            <a:off x="8612166" y="2562419"/>
            <a:ext cx="2791484" cy="700576"/>
          </a:xfrm>
          <a:prstGeom prst="rect">
            <a:avLst/>
          </a:prstGeom>
          <a:noFill/>
        </p:spPr>
        <p:txBody>
          <a:bodyPr wrap="square" rtlCol="0">
            <a:spAutoFit/>
          </a:bodyPr>
          <a:lstStyle/>
          <a:p>
            <a:pPr>
              <a:lnSpc>
                <a:spcPct val="150000"/>
              </a:lnSpc>
            </a:pPr>
            <a:r>
              <a:rPr lang="zh-CN" altLang="en-US" sz="1400" dirty="0">
                <a:solidFill>
                  <a:schemeClr val="tx1"/>
                </a:solidFill>
                <a:latin typeface="思源黑体 Medium" panose="020B0600000000000000" pitchFamily="34" charset="-122"/>
                <a:ea typeface="思源黑体 Medium" panose="020B0600000000000000" pitchFamily="34" charset="-122"/>
              </a:rPr>
              <a:t>消费者要尽快选择申诉或起诉来保护自己的权益</a:t>
            </a:r>
            <a:r>
              <a:rPr lang="en-US" altLang="zh-CN" sz="1400" dirty="0">
                <a:solidFill>
                  <a:schemeClr val="tx1"/>
                </a:solidFill>
                <a:latin typeface="思源黑体 Medium" panose="020B0600000000000000" pitchFamily="34" charset="-122"/>
                <a:ea typeface="思源黑体 Medium" panose="020B0600000000000000" pitchFamily="34" charset="-122"/>
              </a:rPr>
              <a:t>;</a:t>
            </a:r>
            <a:endParaRPr lang="en-US" altLang="zh-CN" sz="1400" dirty="0">
              <a:solidFill>
                <a:schemeClr val="tx1"/>
              </a:solidFill>
              <a:latin typeface="思源黑体 Medium" panose="020B0600000000000000" pitchFamily="34" charset="-122"/>
              <a:ea typeface="思源黑体 Medium" panose="020B0600000000000000" pitchFamily="34" charset="-122"/>
            </a:endParaRPr>
          </a:p>
        </p:txBody>
      </p:sp>
      <p:sp>
        <p:nvSpPr>
          <p:cNvPr id="23" name="矩形 22"/>
          <p:cNvSpPr/>
          <p:nvPr/>
        </p:nvSpPr>
        <p:spPr>
          <a:xfrm>
            <a:off x="1094409" y="4053368"/>
            <a:ext cx="2791484" cy="700576"/>
          </a:xfrm>
          <a:prstGeom prst="rect">
            <a:avLst/>
          </a:prstGeom>
          <a:noFill/>
        </p:spPr>
        <p:txBody>
          <a:bodyPr wrap="square" rtlCol="0">
            <a:spAutoFit/>
          </a:bodyPr>
          <a:lstStyle/>
          <a:p>
            <a:pPr>
              <a:lnSpc>
                <a:spcPct val="150000"/>
              </a:lnSpc>
            </a:pPr>
            <a:r>
              <a:rPr lang="zh-CN" altLang="en-US" sz="1400" dirty="0">
                <a:solidFill>
                  <a:schemeClr val="tx1"/>
                </a:solidFill>
                <a:latin typeface="思源黑体 Medium" panose="020B0600000000000000" pitchFamily="34" charset="-122"/>
                <a:ea typeface="思源黑体 Medium" panose="020B0600000000000000" pitchFamily="34" charset="-122"/>
              </a:rPr>
              <a:t>当消保委未能解决时，消费者可请消保委作损害鉴定，提供证据</a:t>
            </a:r>
            <a:r>
              <a:rPr lang="en-US" altLang="zh-CN" sz="1400" dirty="0">
                <a:solidFill>
                  <a:schemeClr val="tx1"/>
                </a:solidFill>
                <a:latin typeface="思源黑体 Medium" panose="020B0600000000000000" pitchFamily="34" charset="-122"/>
                <a:ea typeface="思源黑体 Medium" panose="020B0600000000000000" pitchFamily="34" charset="-122"/>
              </a:rPr>
              <a:t>;</a:t>
            </a:r>
            <a:endParaRPr lang="en-US" altLang="zh-CN" sz="1400" dirty="0">
              <a:solidFill>
                <a:schemeClr val="tx1"/>
              </a:solidFill>
              <a:latin typeface="思源黑体 Medium" panose="020B0600000000000000" pitchFamily="34" charset="-122"/>
              <a:ea typeface="思源黑体 Medium" panose="020B0600000000000000" pitchFamily="34" charset="-122"/>
            </a:endParaRPr>
          </a:p>
        </p:txBody>
      </p:sp>
      <p:sp>
        <p:nvSpPr>
          <p:cNvPr id="24" name="矩形 23"/>
          <p:cNvSpPr/>
          <p:nvPr/>
        </p:nvSpPr>
        <p:spPr>
          <a:xfrm>
            <a:off x="1149057" y="2049616"/>
            <a:ext cx="2791484" cy="700576"/>
          </a:xfrm>
          <a:prstGeom prst="rect">
            <a:avLst/>
          </a:prstGeom>
          <a:noFill/>
        </p:spPr>
        <p:txBody>
          <a:bodyPr wrap="square" rtlCol="0">
            <a:spAutoFit/>
          </a:bodyPr>
          <a:lstStyle/>
          <a:p>
            <a:pPr>
              <a:lnSpc>
                <a:spcPct val="150000"/>
              </a:lnSpc>
            </a:pPr>
            <a:r>
              <a:rPr lang="zh-CN" altLang="en-US" sz="1400" dirty="0">
                <a:solidFill>
                  <a:schemeClr val="tx1"/>
                </a:solidFill>
                <a:latin typeface="思源黑体 Medium" panose="020B0600000000000000" pitchFamily="34" charset="-122"/>
                <a:ea typeface="思源黑体 Medium" panose="020B0600000000000000" pitchFamily="34" charset="-122"/>
              </a:rPr>
              <a:t>消费者合法权益受损处理，一般按管辖范围受理</a:t>
            </a:r>
            <a:r>
              <a:rPr lang="en-US" altLang="zh-CN" sz="1400" dirty="0">
                <a:solidFill>
                  <a:schemeClr val="tx1"/>
                </a:solidFill>
                <a:latin typeface="思源黑体 Medium" panose="020B0600000000000000" pitchFamily="34" charset="-122"/>
                <a:ea typeface="思源黑体 Medium" panose="020B0600000000000000" pitchFamily="34" charset="-122"/>
              </a:rPr>
              <a:t>;</a:t>
            </a:r>
            <a:endParaRPr lang="en-US" altLang="zh-CN" sz="1400" dirty="0">
              <a:solidFill>
                <a:schemeClr val="tx1"/>
              </a:solidFill>
              <a:latin typeface="思源黑体 Medium" panose="020B0600000000000000" pitchFamily="34" charset="-122"/>
              <a:ea typeface="思源黑体 Medium" panose="020B0600000000000000" pitchFamily="34" charset="-122"/>
            </a:endParaRPr>
          </a:p>
        </p:txBody>
      </p:sp>
      <p:sp>
        <p:nvSpPr>
          <p:cNvPr id="25" name="椭圆 38"/>
          <p:cNvSpPr/>
          <p:nvPr/>
        </p:nvSpPr>
        <p:spPr>
          <a:xfrm>
            <a:off x="5898808" y="1511814"/>
            <a:ext cx="345167" cy="325721"/>
          </a:xfrm>
          <a:custGeom>
            <a:avLst/>
            <a:gdLst>
              <a:gd name="connsiteX0" fmla="*/ 255815 w 338138"/>
              <a:gd name="connsiteY0" fmla="*/ 276225 h 319088"/>
              <a:gd name="connsiteX1" fmla="*/ 267653 w 338138"/>
              <a:gd name="connsiteY1" fmla="*/ 282720 h 319088"/>
              <a:gd name="connsiteX2" fmla="*/ 275546 w 338138"/>
              <a:gd name="connsiteY2" fmla="*/ 282720 h 319088"/>
              <a:gd name="connsiteX3" fmla="*/ 287384 w 338138"/>
              <a:gd name="connsiteY3" fmla="*/ 276225 h 319088"/>
              <a:gd name="connsiteX4" fmla="*/ 290015 w 338138"/>
              <a:gd name="connsiteY4" fmla="*/ 277524 h 319088"/>
              <a:gd name="connsiteX5" fmla="*/ 295276 w 338138"/>
              <a:gd name="connsiteY5" fmla="*/ 284018 h 319088"/>
              <a:gd name="connsiteX6" fmla="*/ 295276 w 338138"/>
              <a:gd name="connsiteY6" fmla="*/ 315191 h 319088"/>
              <a:gd name="connsiteX7" fmla="*/ 271600 w 338138"/>
              <a:gd name="connsiteY7" fmla="*/ 319088 h 319088"/>
              <a:gd name="connsiteX8" fmla="*/ 249238 w 338138"/>
              <a:gd name="connsiteY8" fmla="*/ 315191 h 319088"/>
              <a:gd name="connsiteX9" fmla="*/ 249238 w 338138"/>
              <a:gd name="connsiteY9" fmla="*/ 284018 h 319088"/>
              <a:gd name="connsiteX10" fmla="*/ 253184 w 338138"/>
              <a:gd name="connsiteY10" fmla="*/ 277524 h 319088"/>
              <a:gd name="connsiteX11" fmla="*/ 255815 w 338138"/>
              <a:gd name="connsiteY11" fmla="*/ 276225 h 319088"/>
              <a:gd name="connsiteX12" fmla="*/ 50755 w 338138"/>
              <a:gd name="connsiteY12" fmla="*/ 276225 h 319088"/>
              <a:gd name="connsiteX13" fmla="*/ 62593 w 338138"/>
              <a:gd name="connsiteY13" fmla="*/ 282720 h 319088"/>
              <a:gd name="connsiteX14" fmla="*/ 70486 w 338138"/>
              <a:gd name="connsiteY14" fmla="*/ 282720 h 319088"/>
              <a:gd name="connsiteX15" fmla="*/ 82324 w 338138"/>
              <a:gd name="connsiteY15" fmla="*/ 276225 h 319088"/>
              <a:gd name="connsiteX16" fmla="*/ 84955 w 338138"/>
              <a:gd name="connsiteY16" fmla="*/ 277524 h 319088"/>
              <a:gd name="connsiteX17" fmla="*/ 88901 w 338138"/>
              <a:gd name="connsiteY17" fmla="*/ 284018 h 319088"/>
              <a:gd name="connsiteX18" fmla="*/ 88901 w 338138"/>
              <a:gd name="connsiteY18" fmla="*/ 315191 h 319088"/>
              <a:gd name="connsiteX19" fmla="*/ 66539 w 338138"/>
              <a:gd name="connsiteY19" fmla="*/ 319088 h 319088"/>
              <a:gd name="connsiteX20" fmla="*/ 42863 w 338138"/>
              <a:gd name="connsiteY20" fmla="*/ 315191 h 319088"/>
              <a:gd name="connsiteX21" fmla="*/ 42863 w 338138"/>
              <a:gd name="connsiteY21" fmla="*/ 284018 h 319088"/>
              <a:gd name="connsiteX22" fmla="*/ 48124 w 338138"/>
              <a:gd name="connsiteY22" fmla="*/ 277524 h 319088"/>
              <a:gd name="connsiteX23" fmla="*/ 50755 w 338138"/>
              <a:gd name="connsiteY23" fmla="*/ 276225 h 319088"/>
              <a:gd name="connsiteX24" fmla="*/ 273050 w 338138"/>
              <a:gd name="connsiteY24" fmla="*/ 214313 h 319088"/>
              <a:gd name="connsiteX25" fmla="*/ 282575 w 338138"/>
              <a:gd name="connsiteY25" fmla="*/ 224632 h 319088"/>
              <a:gd name="connsiteX26" fmla="*/ 273050 w 338138"/>
              <a:gd name="connsiteY26" fmla="*/ 234951 h 319088"/>
              <a:gd name="connsiteX27" fmla="*/ 263525 w 338138"/>
              <a:gd name="connsiteY27" fmla="*/ 224632 h 319088"/>
              <a:gd name="connsiteX28" fmla="*/ 273050 w 338138"/>
              <a:gd name="connsiteY28" fmla="*/ 214313 h 319088"/>
              <a:gd name="connsiteX29" fmla="*/ 65882 w 338138"/>
              <a:gd name="connsiteY29" fmla="*/ 214313 h 319088"/>
              <a:gd name="connsiteX30" fmla="*/ 76201 w 338138"/>
              <a:gd name="connsiteY30" fmla="*/ 224632 h 319088"/>
              <a:gd name="connsiteX31" fmla="*/ 65882 w 338138"/>
              <a:gd name="connsiteY31" fmla="*/ 234951 h 319088"/>
              <a:gd name="connsiteX32" fmla="*/ 55563 w 338138"/>
              <a:gd name="connsiteY32" fmla="*/ 224632 h 319088"/>
              <a:gd name="connsiteX33" fmla="*/ 65882 w 338138"/>
              <a:gd name="connsiteY33" fmla="*/ 214313 h 319088"/>
              <a:gd name="connsiteX34" fmla="*/ 272257 w 338138"/>
              <a:gd name="connsiteY34" fmla="*/ 196850 h 319088"/>
              <a:gd name="connsiteX35" fmla="*/ 244475 w 338138"/>
              <a:gd name="connsiteY35" fmla="*/ 224632 h 319088"/>
              <a:gd name="connsiteX36" fmla="*/ 272257 w 338138"/>
              <a:gd name="connsiteY36" fmla="*/ 252414 h 319088"/>
              <a:gd name="connsiteX37" fmla="*/ 300039 w 338138"/>
              <a:gd name="connsiteY37" fmla="*/ 224632 h 319088"/>
              <a:gd name="connsiteX38" fmla="*/ 272257 w 338138"/>
              <a:gd name="connsiteY38" fmla="*/ 196850 h 319088"/>
              <a:gd name="connsiteX39" fmla="*/ 65882 w 338138"/>
              <a:gd name="connsiteY39" fmla="*/ 196850 h 319088"/>
              <a:gd name="connsiteX40" fmla="*/ 38100 w 338138"/>
              <a:gd name="connsiteY40" fmla="*/ 224632 h 319088"/>
              <a:gd name="connsiteX41" fmla="*/ 65882 w 338138"/>
              <a:gd name="connsiteY41" fmla="*/ 252414 h 319088"/>
              <a:gd name="connsiteX42" fmla="*/ 93664 w 338138"/>
              <a:gd name="connsiteY42" fmla="*/ 224632 h 319088"/>
              <a:gd name="connsiteX43" fmla="*/ 65882 w 338138"/>
              <a:gd name="connsiteY43" fmla="*/ 196850 h 319088"/>
              <a:gd name="connsiteX44" fmla="*/ 272257 w 338138"/>
              <a:gd name="connsiteY44" fmla="*/ 187325 h 319088"/>
              <a:gd name="connsiteX45" fmla="*/ 338138 w 338138"/>
              <a:gd name="connsiteY45" fmla="*/ 253322 h 319088"/>
              <a:gd name="connsiteX46" fmla="*/ 313103 w 338138"/>
              <a:gd name="connsiteY46" fmla="*/ 304800 h 319088"/>
              <a:gd name="connsiteX47" fmla="*/ 313103 w 338138"/>
              <a:gd name="connsiteY47" fmla="*/ 283681 h 319088"/>
              <a:gd name="connsiteX48" fmla="*/ 295974 w 338138"/>
              <a:gd name="connsiteY48" fmla="*/ 259922 h 319088"/>
              <a:gd name="connsiteX49" fmla="*/ 290704 w 338138"/>
              <a:gd name="connsiteY49" fmla="*/ 258602 h 319088"/>
              <a:gd name="connsiteX50" fmla="*/ 284115 w 338138"/>
              <a:gd name="connsiteY50" fmla="*/ 258602 h 319088"/>
              <a:gd name="connsiteX51" fmla="*/ 272257 w 338138"/>
              <a:gd name="connsiteY51" fmla="*/ 265202 h 319088"/>
              <a:gd name="connsiteX52" fmla="*/ 260398 w 338138"/>
              <a:gd name="connsiteY52" fmla="*/ 258602 h 319088"/>
              <a:gd name="connsiteX53" fmla="*/ 255128 w 338138"/>
              <a:gd name="connsiteY53" fmla="*/ 258602 h 319088"/>
              <a:gd name="connsiteX54" fmla="*/ 248539 w 338138"/>
              <a:gd name="connsiteY54" fmla="*/ 259922 h 319088"/>
              <a:gd name="connsiteX55" fmla="*/ 232728 w 338138"/>
              <a:gd name="connsiteY55" fmla="*/ 283681 h 319088"/>
              <a:gd name="connsiteX56" fmla="*/ 232728 w 338138"/>
              <a:gd name="connsiteY56" fmla="*/ 304800 h 319088"/>
              <a:gd name="connsiteX57" fmla="*/ 206375 w 338138"/>
              <a:gd name="connsiteY57" fmla="*/ 253322 h 319088"/>
              <a:gd name="connsiteX58" fmla="*/ 272257 w 338138"/>
              <a:gd name="connsiteY58" fmla="*/ 187325 h 319088"/>
              <a:gd name="connsiteX59" fmla="*/ 65881 w 338138"/>
              <a:gd name="connsiteY59" fmla="*/ 187325 h 319088"/>
              <a:gd name="connsiteX60" fmla="*/ 131763 w 338138"/>
              <a:gd name="connsiteY60" fmla="*/ 253322 h 319088"/>
              <a:gd name="connsiteX61" fmla="*/ 105410 w 338138"/>
              <a:gd name="connsiteY61" fmla="*/ 304800 h 319088"/>
              <a:gd name="connsiteX62" fmla="*/ 105410 w 338138"/>
              <a:gd name="connsiteY62" fmla="*/ 283681 h 319088"/>
              <a:gd name="connsiteX63" fmla="*/ 89599 w 338138"/>
              <a:gd name="connsiteY63" fmla="*/ 259922 h 319088"/>
              <a:gd name="connsiteX64" fmla="*/ 83010 w 338138"/>
              <a:gd name="connsiteY64" fmla="*/ 258602 h 319088"/>
              <a:gd name="connsiteX65" fmla="*/ 77740 w 338138"/>
              <a:gd name="connsiteY65" fmla="*/ 258602 h 319088"/>
              <a:gd name="connsiteX66" fmla="*/ 65881 w 338138"/>
              <a:gd name="connsiteY66" fmla="*/ 265202 h 319088"/>
              <a:gd name="connsiteX67" fmla="*/ 54023 w 338138"/>
              <a:gd name="connsiteY67" fmla="*/ 258602 h 319088"/>
              <a:gd name="connsiteX68" fmla="*/ 47434 w 338138"/>
              <a:gd name="connsiteY68" fmla="*/ 258602 h 319088"/>
              <a:gd name="connsiteX69" fmla="*/ 42164 w 338138"/>
              <a:gd name="connsiteY69" fmla="*/ 259922 h 319088"/>
              <a:gd name="connsiteX70" fmla="*/ 25035 w 338138"/>
              <a:gd name="connsiteY70" fmla="*/ 283681 h 319088"/>
              <a:gd name="connsiteX71" fmla="*/ 25035 w 338138"/>
              <a:gd name="connsiteY71" fmla="*/ 304800 h 319088"/>
              <a:gd name="connsiteX72" fmla="*/ 0 w 338138"/>
              <a:gd name="connsiteY72" fmla="*/ 253322 h 319088"/>
              <a:gd name="connsiteX73" fmla="*/ 65881 w 338138"/>
              <a:gd name="connsiteY73" fmla="*/ 187325 h 319088"/>
              <a:gd name="connsiteX74" fmla="*/ 159754 w 338138"/>
              <a:gd name="connsiteY74" fmla="*/ 149225 h 319088"/>
              <a:gd name="connsiteX75" fmla="*/ 169069 w 338138"/>
              <a:gd name="connsiteY75" fmla="*/ 149225 h 319088"/>
              <a:gd name="connsiteX76" fmla="*/ 178384 w 338138"/>
              <a:gd name="connsiteY76" fmla="*/ 149225 h 319088"/>
              <a:gd name="connsiteX77" fmla="*/ 178384 w 338138"/>
              <a:gd name="connsiteY77" fmla="*/ 175331 h 319088"/>
              <a:gd name="connsiteX78" fmla="*/ 214313 w 338138"/>
              <a:gd name="connsiteY78" fmla="*/ 193605 h 319088"/>
              <a:gd name="connsiteX79" fmla="*/ 202337 w 338138"/>
              <a:gd name="connsiteY79" fmla="*/ 207963 h 319088"/>
              <a:gd name="connsiteX80" fmla="*/ 169069 w 338138"/>
              <a:gd name="connsiteY80" fmla="*/ 190994 h 319088"/>
              <a:gd name="connsiteX81" fmla="*/ 135802 w 338138"/>
              <a:gd name="connsiteY81" fmla="*/ 207963 h 319088"/>
              <a:gd name="connsiteX82" fmla="*/ 123825 w 338138"/>
              <a:gd name="connsiteY82" fmla="*/ 193605 h 319088"/>
              <a:gd name="connsiteX83" fmla="*/ 159754 w 338138"/>
              <a:gd name="connsiteY83" fmla="*/ 175331 h 319088"/>
              <a:gd name="connsiteX84" fmla="*/ 159754 w 338138"/>
              <a:gd name="connsiteY84" fmla="*/ 149225 h 319088"/>
              <a:gd name="connsiteX85" fmla="*/ 154175 w 338138"/>
              <a:gd name="connsiteY85" fmla="*/ 88900 h 319088"/>
              <a:gd name="connsiteX86" fmla="*/ 165941 w 338138"/>
              <a:gd name="connsiteY86" fmla="*/ 95394 h 319088"/>
              <a:gd name="connsiteX87" fmla="*/ 173785 w 338138"/>
              <a:gd name="connsiteY87" fmla="*/ 95394 h 319088"/>
              <a:gd name="connsiteX88" fmla="*/ 185551 w 338138"/>
              <a:gd name="connsiteY88" fmla="*/ 88900 h 319088"/>
              <a:gd name="connsiteX89" fmla="*/ 188166 w 338138"/>
              <a:gd name="connsiteY89" fmla="*/ 90199 h 319088"/>
              <a:gd name="connsiteX90" fmla="*/ 192088 w 338138"/>
              <a:gd name="connsiteY90" fmla="*/ 96693 h 319088"/>
              <a:gd name="connsiteX91" fmla="*/ 192088 w 338138"/>
              <a:gd name="connsiteY91" fmla="*/ 126567 h 319088"/>
              <a:gd name="connsiteX92" fmla="*/ 169863 w 338138"/>
              <a:gd name="connsiteY92" fmla="*/ 131763 h 319088"/>
              <a:gd name="connsiteX93" fmla="*/ 147638 w 338138"/>
              <a:gd name="connsiteY93" fmla="*/ 126567 h 319088"/>
              <a:gd name="connsiteX94" fmla="*/ 147638 w 338138"/>
              <a:gd name="connsiteY94" fmla="*/ 96693 h 319088"/>
              <a:gd name="connsiteX95" fmla="*/ 151560 w 338138"/>
              <a:gd name="connsiteY95" fmla="*/ 90199 h 319088"/>
              <a:gd name="connsiteX96" fmla="*/ 154175 w 338138"/>
              <a:gd name="connsiteY96" fmla="*/ 88900 h 319088"/>
              <a:gd name="connsiteX97" fmla="*/ 169069 w 338138"/>
              <a:gd name="connsiteY97" fmla="*/ 26988 h 319088"/>
              <a:gd name="connsiteX98" fmla="*/ 179388 w 338138"/>
              <a:gd name="connsiteY98" fmla="*/ 36513 h 319088"/>
              <a:gd name="connsiteX99" fmla="*/ 169069 w 338138"/>
              <a:gd name="connsiteY99" fmla="*/ 46038 h 319088"/>
              <a:gd name="connsiteX100" fmla="*/ 158750 w 338138"/>
              <a:gd name="connsiteY100" fmla="*/ 36513 h 319088"/>
              <a:gd name="connsiteX101" fmla="*/ 169069 w 338138"/>
              <a:gd name="connsiteY101" fmla="*/ 26988 h 319088"/>
              <a:gd name="connsiteX102" fmla="*/ 169070 w 338138"/>
              <a:gd name="connsiteY102" fmla="*/ 9525 h 319088"/>
              <a:gd name="connsiteX103" fmla="*/ 141288 w 338138"/>
              <a:gd name="connsiteY103" fmla="*/ 37307 h 319088"/>
              <a:gd name="connsiteX104" fmla="*/ 169070 w 338138"/>
              <a:gd name="connsiteY104" fmla="*/ 65089 h 319088"/>
              <a:gd name="connsiteX105" fmla="*/ 196852 w 338138"/>
              <a:gd name="connsiteY105" fmla="*/ 37307 h 319088"/>
              <a:gd name="connsiteX106" fmla="*/ 169070 w 338138"/>
              <a:gd name="connsiteY106" fmla="*/ 9525 h 319088"/>
              <a:gd name="connsiteX107" fmla="*/ 169070 w 338138"/>
              <a:gd name="connsiteY107" fmla="*/ 0 h 319088"/>
              <a:gd name="connsiteX108" fmla="*/ 234951 w 338138"/>
              <a:gd name="connsiteY108" fmla="*/ 65997 h 319088"/>
              <a:gd name="connsiteX109" fmla="*/ 209916 w 338138"/>
              <a:gd name="connsiteY109" fmla="*/ 117475 h 319088"/>
              <a:gd name="connsiteX110" fmla="*/ 209916 w 338138"/>
              <a:gd name="connsiteY110" fmla="*/ 96356 h 319088"/>
              <a:gd name="connsiteX111" fmla="*/ 192787 w 338138"/>
              <a:gd name="connsiteY111" fmla="*/ 72597 h 319088"/>
              <a:gd name="connsiteX112" fmla="*/ 187517 w 338138"/>
              <a:gd name="connsiteY112" fmla="*/ 71277 h 319088"/>
              <a:gd name="connsiteX113" fmla="*/ 180928 w 338138"/>
              <a:gd name="connsiteY113" fmla="*/ 71277 h 319088"/>
              <a:gd name="connsiteX114" fmla="*/ 169070 w 338138"/>
              <a:gd name="connsiteY114" fmla="*/ 76557 h 319088"/>
              <a:gd name="connsiteX115" fmla="*/ 157211 w 338138"/>
              <a:gd name="connsiteY115" fmla="*/ 71277 h 319088"/>
              <a:gd name="connsiteX116" fmla="*/ 150623 w 338138"/>
              <a:gd name="connsiteY116" fmla="*/ 71277 h 319088"/>
              <a:gd name="connsiteX117" fmla="*/ 145352 w 338138"/>
              <a:gd name="connsiteY117" fmla="*/ 72597 h 319088"/>
              <a:gd name="connsiteX118" fmla="*/ 128223 w 338138"/>
              <a:gd name="connsiteY118" fmla="*/ 96356 h 319088"/>
              <a:gd name="connsiteX119" fmla="*/ 128223 w 338138"/>
              <a:gd name="connsiteY119" fmla="*/ 117475 h 319088"/>
              <a:gd name="connsiteX120" fmla="*/ 103188 w 338138"/>
              <a:gd name="connsiteY120" fmla="*/ 65997 h 319088"/>
              <a:gd name="connsiteX121" fmla="*/ 169070 w 338138"/>
              <a:gd name="connsiteY121" fmla="*/ 0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8138" h="319088">
                <a:moveTo>
                  <a:pt x="255815" y="276225"/>
                </a:moveTo>
                <a:cubicBezTo>
                  <a:pt x="255815" y="276225"/>
                  <a:pt x="255815" y="276225"/>
                  <a:pt x="267653" y="282720"/>
                </a:cubicBezTo>
                <a:cubicBezTo>
                  <a:pt x="270284" y="284018"/>
                  <a:pt x="272915" y="284018"/>
                  <a:pt x="275546" y="282720"/>
                </a:cubicBezTo>
                <a:cubicBezTo>
                  <a:pt x="275546" y="282720"/>
                  <a:pt x="275546" y="282720"/>
                  <a:pt x="287384" y="276225"/>
                </a:cubicBezTo>
                <a:cubicBezTo>
                  <a:pt x="287384" y="276225"/>
                  <a:pt x="287384" y="276225"/>
                  <a:pt x="290015" y="277524"/>
                </a:cubicBezTo>
                <a:cubicBezTo>
                  <a:pt x="292646" y="278823"/>
                  <a:pt x="295276" y="281421"/>
                  <a:pt x="295276" y="284018"/>
                </a:cubicBezTo>
                <a:cubicBezTo>
                  <a:pt x="295276" y="284018"/>
                  <a:pt x="295276" y="284018"/>
                  <a:pt x="295276" y="315191"/>
                </a:cubicBezTo>
                <a:cubicBezTo>
                  <a:pt x="287384" y="317789"/>
                  <a:pt x="279492" y="319088"/>
                  <a:pt x="271600" y="319088"/>
                </a:cubicBezTo>
                <a:cubicBezTo>
                  <a:pt x="263707" y="319088"/>
                  <a:pt x="255815" y="317789"/>
                  <a:pt x="249238" y="315191"/>
                </a:cubicBezTo>
                <a:cubicBezTo>
                  <a:pt x="249238" y="315191"/>
                  <a:pt x="249238" y="315191"/>
                  <a:pt x="249238" y="284018"/>
                </a:cubicBezTo>
                <a:cubicBezTo>
                  <a:pt x="249238" y="281421"/>
                  <a:pt x="250554" y="278823"/>
                  <a:pt x="253184" y="277524"/>
                </a:cubicBezTo>
                <a:cubicBezTo>
                  <a:pt x="253184" y="277524"/>
                  <a:pt x="253184" y="277524"/>
                  <a:pt x="255815" y="276225"/>
                </a:cubicBezTo>
                <a:close/>
                <a:moveTo>
                  <a:pt x="50755" y="276225"/>
                </a:moveTo>
                <a:cubicBezTo>
                  <a:pt x="50755" y="276225"/>
                  <a:pt x="50755" y="276225"/>
                  <a:pt x="62593" y="282720"/>
                </a:cubicBezTo>
                <a:cubicBezTo>
                  <a:pt x="65224" y="284018"/>
                  <a:pt x="67855" y="284018"/>
                  <a:pt x="70486" y="282720"/>
                </a:cubicBezTo>
                <a:cubicBezTo>
                  <a:pt x="70486" y="282720"/>
                  <a:pt x="70486" y="282720"/>
                  <a:pt x="82324" y="276225"/>
                </a:cubicBezTo>
                <a:cubicBezTo>
                  <a:pt x="82324" y="276225"/>
                  <a:pt x="82324" y="276225"/>
                  <a:pt x="84955" y="277524"/>
                </a:cubicBezTo>
                <a:cubicBezTo>
                  <a:pt x="87585" y="278823"/>
                  <a:pt x="88901" y="281421"/>
                  <a:pt x="88901" y="284018"/>
                </a:cubicBezTo>
                <a:cubicBezTo>
                  <a:pt x="88901" y="284018"/>
                  <a:pt x="88901" y="284018"/>
                  <a:pt x="88901" y="315191"/>
                </a:cubicBezTo>
                <a:cubicBezTo>
                  <a:pt x="82324" y="317789"/>
                  <a:pt x="74432" y="319088"/>
                  <a:pt x="66539" y="319088"/>
                </a:cubicBezTo>
                <a:cubicBezTo>
                  <a:pt x="58647" y="319088"/>
                  <a:pt x="50755" y="317789"/>
                  <a:pt x="42863" y="315191"/>
                </a:cubicBezTo>
                <a:cubicBezTo>
                  <a:pt x="42863" y="315191"/>
                  <a:pt x="42863" y="315191"/>
                  <a:pt x="42863" y="284018"/>
                </a:cubicBezTo>
                <a:cubicBezTo>
                  <a:pt x="42863" y="281421"/>
                  <a:pt x="45493" y="278823"/>
                  <a:pt x="48124" y="277524"/>
                </a:cubicBezTo>
                <a:cubicBezTo>
                  <a:pt x="48124" y="277524"/>
                  <a:pt x="48124" y="277524"/>
                  <a:pt x="50755" y="276225"/>
                </a:cubicBezTo>
                <a:close/>
                <a:moveTo>
                  <a:pt x="273050" y="214313"/>
                </a:moveTo>
                <a:cubicBezTo>
                  <a:pt x="278311" y="214313"/>
                  <a:pt x="282575" y="218933"/>
                  <a:pt x="282575" y="224632"/>
                </a:cubicBezTo>
                <a:cubicBezTo>
                  <a:pt x="282575" y="230331"/>
                  <a:pt x="278311" y="234951"/>
                  <a:pt x="273050" y="234951"/>
                </a:cubicBezTo>
                <a:cubicBezTo>
                  <a:pt x="267789" y="234951"/>
                  <a:pt x="263525" y="230331"/>
                  <a:pt x="263525" y="224632"/>
                </a:cubicBezTo>
                <a:cubicBezTo>
                  <a:pt x="263525" y="218933"/>
                  <a:pt x="267789" y="214313"/>
                  <a:pt x="273050" y="214313"/>
                </a:cubicBezTo>
                <a:close/>
                <a:moveTo>
                  <a:pt x="65882" y="214313"/>
                </a:moveTo>
                <a:cubicBezTo>
                  <a:pt x="71581" y="214313"/>
                  <a:pt x="76201" y="218933"/>
                  <a:pt x="76201" y="224632"/>
                </a:cubicBezTo>
                <a:cubicBezTo>
                  <a:pt x="76201" y="230331"/>
                  <a:pt x="71581" y="234951"/>
                  <a:pt x="65882" y="234951"/>
                </a:cubicBezTo>
                <a:cubicBezTo>
                  <a:pt x="60183" y="234951"/>
                  <a:pt x="55563" y="230331"/>
                  <a:pt x="55563" y="224632"/>
                </a:cubicBezTo>
                <a:cubicBezTo>
                  <a:pt x="55563" y="218933"/>
                  <a:pt x="60183" y="214313"/>
                  <a:pt x="65882" y="214313"/>
                </a:cubicBezTo>
                <a:close/>
                <a:moveTo>
                  <a:pt x="272257" y="196850"/>
                </a:moveTo>
                <a:cubicBezTo>
                  <a:pt x="256913" y="196850"/>
                  <a:pt x="244475" y="209288"/>
                  <a:pt x="244475" y="224632"/>
                </a:cubicBezTo>
                <a:cubicBezTo>
                  <a:pt x="244475" y="239976"/>
                  <a:pt x="256913" y="252414"/>
                  <a:pt x="272257" y="252414"/>
                </a:cubicBezTo>
                <a:cubicBezTo>
                  <a:pt x="287601" y="252414"/>
                  <a:pt x="300039" y="239976"/>
                  <a:pt x="300039" y="224632"/>
                </a:cubicBezTo>
                <a:cubicBezTo>
                  <a:pt x="300039" y="209288"/>
                  <a:pt x="287601" y="196850"/>
                  <a:pt x="272257" y="196850"/>
                </a:cubicBezTo>
                <a:close/>
                <a:moveTo>
                  <a:pt x="65882" y="196850"/>
                </a:moveTo>
                <a:cubicBezTo>
                  <a:pt x="50538" y="196850"/>
                  <a:pt x="38100" y="209288"/>
                  <a:pt x="38100" y="224632"/>
                </a:cubicBezTo>
                <a:cubicBezTo>
                  <a:pt x="38100" y="239976"/>
                  <a:pt x="50538" y="252414"/>
                  <a:pt x="65882" y="252414"/>
                </a:cubicBezTo>
                <a:cubicBezTo>
                  <a:pt x="81226" y="252414"/>
                  <a:pt x="93664" y="239976"/>
                  <a:pt x="93664" y="224632"/>
                </a:cubicBezTo>
                <a:cubicBezTo>
                  <a:pt x="93664" y="209288"/>
                  <a:pt x="81226" y="196850"/>
                  <a:pt x="65882" y="196850"/>
                </a:cubicBezTo>
                <a:close/>
                <a:moveTo>
                  <a:pt x="272257" y="187325"/>
                </a:moveTo>
                <a:cubicBezTo>
                  <a:pt x="309150" y="187325"/>
                  <a:pt x="338138" y="217684"/>
                  <a:pt x="338138" y="253322"/>
                </a:cubicBezTo>
                <a:cubicBezTo>
                  <a:pt x="338138" y="274441"/>
                  <a:pt x="328915" y="292921"/>
                  <a:pt x="313103" y="304800"/>
                </a:cubicBezTo>
                <a:cubicBezTo>
                  <a:pt x="313103" y="304800"/>
                  <a:pt x="313103" y="304800"/>
                  <a:pt x="313103" y="283681"/>
                </a:cubicBezTo>
                <a:cubicBezTo>
                  <a:pt x="313103" y="273121"/>
                  <a:pt x="306515" y="263882"/>
                  <a:pt x="295974" y="259922"/>
                </a:cubicBezTo>
                <a:cubicBezTo>
                  <a:pt x="295974" y="259922"/>
                  <a:pt x="290704" y="258602"/>
                  <a:pt x="290704" y="258602"/>
                </a:cubicBezTo>
                <a:cubicBezTo>
                  <a:pt x="288068" y="257282"/>
                  <a:pt x="286751" y="258602"/>
                  <a:pt x="284115" y="258602"/>
                </a:cubicBezTo>
                <a:cubicBezTo>
                  <a:pt x="284115" y="258602"/>
                  <a:pt x="284115" y="258602"/>
                  <a:pt x="272257" y="265202"/>
                </a:cubicBezTo>
                <a:cubicBezTo>
                  <a:pt x="272257" y="265202"/>
                  <a:pt x="272257" y="265202"/>
                  <a:pt x="260398" y="258602"/>
                </a:cubicBezTo>
                <a:cubicBezTo>
                  <a:pt x="259080" y="258602"/>
                  <a:pt x="256445" y="257282"/>
                  <a:pt x="255128" y="258602"/>
                </a:cubicBezTo>
                <a:cubicBezTo>
                  <a:pt x="255128" y="258602"/>
                  <a:pt x="248539" y="259922"/>
                  <a:pt x="248539" y="259922"/>
                </a:cubicBezTo>
                <a:cubicBezTo>
                  <a:pt x="239316" y="263882"/>
                  <a:pt x="232728" y="273121"/>
                  <a:pt x="232728" y="283681"/>
                </a:cubicBezTo>
                <a:cubicBezTo>
                  <a:pt x="232728" y="283681"/>
                  <a:pt x="232728" y="283681"/>
                  <a:pt x="232728" y="304800"/>
                </a:cubicBezTo>
                <a:cubicBezTo>
                  <a:pt x="216916" y="292921"/>
                  <a:pt x="206375" y="274441"/>
                  <a:pt x="206375" y="253322"/>
                </a:cubicBezTo>
                <a:cubicBezTo>
                  <a:pt x="206375" y="217684"/>
                  <a:pt x="236681" y="187325"/>
                  <a:pt x="272257" y="187325"/>
                </a:cubicBezTo>
                <a:close/>
                <a:moveTo>
                  <a:pt x="65881" y="187325"/>
                </a:moveTo>
                <a:cubicBezTo>
                  <a:pt x="101457" y="187325"/>
                  <a:pt x="131763" y="217684"/>
                  <a:pt x="131763" y="253322"/>
                </a:cubicBezTo>
                <a:cubicBezTo>
                  <a:pt x="131763" y="274441"/>
                  <a:pt x="121222" y="292921"/>
                  <a:pt x="105410" y="304800"/>
                </a:cubicBezTo>
                <a:cubicBezTo>
                  <a:pt x="105410" y="304800"/>
                  <a:pt x="105410" y="304800"/>
                  <a:pt x="105410" y="283681"/>
                </a:cubicBezTo>
                <a:cubicBezTo>
                  <a:pt x="105410" y="273121"/>
                  <a:pt x="98822" y="263882"/>
                  <a:pt x="89599" y="259922"/>
                </a:cubicBezTo>
                <a:cubicBezTo>
                  <a:pt x="89599" y="259922"/>
                  <a:pt x="83010" y="258602"/>
                  <a:pt x="83010" y="258602"/>
                </a:cubicBezTo>
                <a:cubicBezTo>
                  <a:pt x="81693" y="257282"/>
                  <a:pt x="79058" y="258602"/>
                  <a:pt x="77740" y="258602"/>
                </a:cubicBezTo>
                <a:cubicBezTo>
                  <a:pt x="77740" y="258602"/>
                  <a:pt x="77740" y="258602"/>
                  <a:pt x="65881" y="265202"/>
                </a:cubicBezTo>
                <a:cubicBezTo>
                  <a:pt x="65881" y="265202"/>
                  <a:pt x="65881" y="265202"/>
                  <a:pt x="54023" y="258602"/>
                </a:cubicBezTo>
                <a:cubicBezTo>
                  <a:pt x="51387" y="258602"/>
                  <a:pt x="50070" y="257282"/>
                  <a:pt x="47434" y="258602"/>
                </a:cubicBezTo>
                <a:cubicBezTo>
                  <a:pt x="47434" y="258602"/>
                  <a:pt x="42164" y="259922"/>
                  <a:pt x="42164" y="259922"/>
                </a:cubicBezTo>
                <a:cubicBezTo>
                  <a:pt x="31623" y="263882"/>
                  <a:pt x="25035" y="273121"/>
                  <a:pt x="25035" y="283681"/>
                </a:cubicBezTo>
                <a:cubicBezTo>
                  <a:pt x="25035" y="283681"/>
                  <a:pt x="25035" y="283681"/>
                  <a:pt x="25035" y="304800"/>
                </a:cubicBezTo>
                <a:cubicBezTo>
                  <a:pt x="9223" y="292921"/>
                  <a:pt x="0" y="274441"/>
                  <a:pt x="0" y="253322"/>
                </a:cubicBezTo>
                <a:cubicBezTo>
                  <a:pt x="0" y="217684"/>
                  <a:pt x="28988" y="187325"/>
                  <a:pt x="65881" y="187325"/>
                </a:cubicBezTo>
                <a:close/>
                <a:moveTo>
                  <a:pt x="159754" y="149225"/>
                </a:moveTo>
                <a:cubicBezTo>
                  <a:pt x="163746" y="149225"/>
                  <a:pt x="166408" y="149225"/>
                  <a:pt x="169069" y="149225"/>
                </a:cubicBezTo>
                <a:cubicBezTo>
                  <a:pt x="171731" y="149225"/>
                  <a:pt x="174392" y="149225"/>
                  <a:pt x="178384" y="149225"/>
                </a:cubicBezTo>
                <a:cubicBezTo>
                  <a:pt x="178384" y="149225"/>
                  <a:pt x="178384" y="149225"/>
                  <a:pt x="178384" y="175331"/>
                </a:cubicBezTo>
                <a:lnTo>
                  <a:pt x="214313" y="193605"/>
                </a:lnTo>
                <a:cubicBezTo>
                  <a:pt x="210321" y="197521"/>
                  <a:pt x="206329" y="202742"/>
                  <a:pt x="202337" y="207963"/>
                </a:cubicBezTo>
                <a:cubicBezTo>
                  <a:pt x="202337" y="207963"/>
                  <a:pt x="202337" y="207963"/>
                  <a:pt x="169069" y="190994"/>
                </a:cubicBezTo>
                <a:cubicBezTo>
                  <a:pt x="169069" y="190994"/>
                  <a:pt x="169069" y="190994"/>
                  <a:pt x="135802" y="207963"/>
                </a:cubicBezTo>
                <a:cubicBezTo>
                  <a:pt x="131809" y="202742"/>
                  <a:pt x="127817" y="197521"/>
                  <a:pt x="123825" y="193605"/>
                </a:cubicBezTo>
                <a:cubicBezTo>
                  <a:pt x="123825" y="193605"/>
                  <a:pt x="123825" y="193605"/>
                  <a:pt x="159754" y="175331"/>
                </a:cubicBezTo>
                <a:cubicBezTo>
                  <a:pt x="159754" y="175331"/>
                  <a:pt x="159754" y="175331"/>
                  <a:pt x="159754" y="149225"/>
                </a:cubicBezTo>
                <a:close/>
                <a:moveTo>
                  <a:pt x="154175" y="88900"/>
                </a:moveTo>
                <a:cubicBezTo>
                  <a:pt x="154175" y="88900"/>
                  <a:pt x="154175" y="88900"/>
                  <a:pt x="165941" y="95394"/>
                </a:cubicBezTo>
                <a:cubicBezTo>
                  <a:pt x="168556" y="95394"/>
                  <a:pt x="171171" y="95394"/>
                  <a:pt x="173785" y="95394"/>
                </a:cubicBezTo>
                <a:cubicBezTo>
                  <a:pt x="173785" y="95394"/>
                  <a:pt x="173785" y="95394"/>
                  <a:pt x="185551" y="88900"/>
                </a:cubicBezTo>
                <a:lnTo>
                  <a:pt x="188166" y="90199"/>
                </a:lnTo>
                <a:cubicBezTo>
                  <a:pt x="190781" y="90199"/>
                  <a:pt x="192088" y="92797"/>
                  <a:pt x="192088" y="96693"/>
                </a:cubicBezTo>
                <a:cubicBezTo>
                  <a:pt x="192088" y="96693"/>
                  <a:pt x="192088" y="96693"/>
                  <a:pt x="192088" y="126567"/>
                </a:cubicBezTo>
                <a:cubicBezTo>
                  <a:pt x="185551" y="129165"/>
                  <a:pt x="177707" y="131763"/>
                  <a:pt x="169863" y="131763"/>
                </a:cubicBezTo>
                <a:cubicBezTo>
                  <a:pt x="162019" y="131763"/>
                  <a:pt x="154175" y="129165"/>
                  <a:pt x="147638" y="126567"/>
                </a:cubicBezTo>
                <a:cubicBezTo>
                  <a:pt x="147638" y="126567"/>
                  <a:pt x="147638" y="126567"/>
                  <a:pt x="147638" y="96693"/>
                </a:cubicBezTo>
                <a:cubicBezTo>
                  <a:pt x="147638" y="92797"/>
                  <a:pt x="148946" y="90199"/>
                  <a:pt x="151560" y="90199"/>
                </a:cubicBezTo>
                <a:cubicBezTo>
                  <a:pt x="151560" y="90199"/>
                  <a:pt x="151560" y="90199"/>
                  <a:pt x="154175" y="88900"/>
                </a:cubicBezTo>
                <a:close/>
                <a:moveTo>
                  <a:pt x="169069" y="26988"/>
                </a:moveTo>
                <a:cubicBezTo>
                  <a:pt x="174768" y="26988"/>
                  <a:pt x="179388" y="31252"/>
                  <a:pt x="179388" y="36513"/>
                </a:cubicBezTo>
                <a:cubicBezTo>
                  <a:pt x="179388" y="41774"/>
                  <a:pt x="174768" y="46038"/>
                  <a:pt x="169069" y="46038"/>
                </a:cubicBezTo>
                <a:cubicBezTo>
                  <a:pt x="163370" y="46038"/>
                  <a:pt x="158750" y="41774"/>
                  <a:pt x="158750" y="36513"/>
                </a:cubicBezTo>
                <a:cubicBezTo>
                  <a:pt x="158750" y="31252"/>
                  <a:pt x="163370" y="26988"/>
                  <a:pt x="169069" y="26988"/>
                </a:cubicBezTo>
                <a:close/>
                <a:moveTo>
                  <a:pt x="169070" y="9525"/>
                </a:moveTo>
                <a:cubicBezTo>
                  <a:pt x="153726" y="9525"/>
                  <a:pt x="141288" y="21963"/>
                  <a:pt x="141288" y="37307"/>
                </a:cubicBezTo>
                <a:cubicBezTo>
                  <a:pt x="141288" y="52651"/>
                  <a:pt x="153726" y="65089"/>
                  <a:pt x="169070" y="65089"/>
                </a:cubicBezTo>
                <a:cubicBezTo>
                  <a:pt x="184414" y="65089"/>
                  <a:pt x="196852" y="52651"/>
                  <a:pt x="196852" y="37307"/>
                </a:cubicBezTo>
                <a:cubicBezTo>
                  <a:pt x="196852" y="21963"/>
                  <a:pt x="184414" y="9525"/>
                  <a:pt x="169070" y="9525"/>
                </a:cubicBezTo>
                <a:close/>
                <a:moveTo>
                  <a:pt x="169070" y="0"/>
                </a:moveTo>
                <a:cubicBezTo>
                  <a:pt x="204646" y="0"/>
                  <a:pt x="234951" y="29039"/>
                  <a:pt x="234951" y="65997"/>
                </a:cubicBezTo>
                <a:cubicBezTo>
                  <a:pt x="234951" y="87116"/>
                  <a:pt x="224410" y="105595"/>
                  <a:pt x="209916" y="117475"/>
                </a:cubicBezTo>
                <a:cubicBezTo>
                  <a:pt x="209916" y="117475"/>
                  <a:pt x="209916" y="117475"/>
                  <a:pt x="209916" y="96356"/>
                </a:cubicBezTo>
                <a:cubicBezTo>
                  <a:pt x="209916" y="85796"/>
                  <a:pt x="203328" y="75237"/>
                  <a:pt x="192787" y="72597"/>
                </a:cubicBezTo>
                <a:cubicBezTo>
                  <a:pt x="192787" y="72597"/>
                  <a:pt x="187517" y="71277"/>
                  <a:pt x="187517" y="71277"/>
                </a:cubicBezTo>
                <a:cubicBezTo>
                  <a:pt x="184881" y="69957"/>
                  <a:pt x="182246" y="69957"/>
                  <a:pt x="180928" y="71277"/>
                </a:cubicBezTo>
                <a:cubicBezTo>
                  <a:pt x="180928" y="71277"/>
                  <a:pt x="180928" y="71277"/>
                  <a:pt x="169070" y="76557"/>
                </a:cubicBezTo>
                <a:cubicBezTo>
                  <a:pt x="169070" y="76557"/>
                  <a:pt x="169070" y="76557"/>
                  <a:pt x="157211" y="71277"/>
                </a:cubicBezTo>
                <a:cubicBezTo>
                  <a:pt x="155893" y="69957"/>
                  <a:pt x="153258" y="69957"/>
                  <a:pt x="150623" y="71277"/>
                </a:cubicBezTo>
                <a:cubicBezTo>
                  <a:pt x="150623" y="71277"/>
                  <a:pt x="145352" y="72597"/>
                  <a:pt x="145352" y="72597"/>
                </a:cubicBezTo>
                <a:cubicBezTo>
                  <a:pt x="134811" y="75237"/>
                  <a:pt x="128223" y="85796"/>
                  <a:pt x="128223" y="96356"/>
                </a:cubicBezTo>
                <a:cubicBezTo>
                  <a:pt x="128223" y="96356"/>
                  <a:pt x="128223" y="96356"/>
                  <a:pt x="128223" y="117475"/>
                </a:cubicBezTo>
                <a:cubicBezTo>
                  <a:pt x="113729" y="105595"/>
                  <a:pt x="103188" y="87116"/>
                  <a:pt x="103188" y="65997"/>
                </a:cubicBezTo>
                <a:cubicBezTo>
                  <a:pt x="103188" y="29039"/>
                  <a:pt x="133494" y="0"/>
                  <a:pt x="169070" y="0"/>
                </a:cubicBezTo>
                <a:close/>
              </a:path>
            </a:pathLst>
          </a:custGeom>
          <a:solidFill>
            <a:srgbClr val="673B2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26" name="椭圆 39"/>
          <p:cNvSpPr/>
          <p:nvPr/>
        </p:nvSpPr>
        <p:spPr>
          <a:xfrm>
            <a:off x="5906511" y="3565339"/>
            <a:ext cx="345167" cy="322479"/>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rgbClr val="673B2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27" name="椭圆 40"/>
          <p:cNvSpPr/>
          <p:nvPr/>
        </p:nvSpPr>
        <p:spPr>
          <a:xfrm>
            <a:off x="5898808" y="2899722"/>
            <a:ext cx="345167" cy="340212"/>
          </a:xfrm>
          <a:custGeom>
            <a:avLst/>
            <a:gdLst>
              <a:gd name="connsiteX0" fmla="*/ 155534 w 331788"/>
              <a:gd name="connsiteY0" fmla="*/ 53107 h 327025"/>
              <a:gd name="connsiteX1" fmla="*/ 176255 w 331788"/>
              <a:gd name="connsiteY1" fmla="*/ 53107 h 327025"/>
              <a:gd name="connsiteX2" fmla="*/ 283746 w 331788"/>
              <a:gd name="connsiteY2" fmla="*/ 141384 h 327025"/>
              <a:gd name="connsiteX3" fmla="*/ 288926 w 331788"/>
              <a:gd name="connsiteY3" fmla="*/ 154366 h 327025"/>
              <a:gd name="connsiteX4" fmla="*/ 288926 w 331788"/>
              <a:gd name="connsiteY4" fmla="*/ 310149 h 327025"/>
              <a:gd name="connsiteX5" fmla="*/ 273385 w 331788"/>
              <a:gd name="connsiteY5" fmla="*/ 327025 h 327025"/>
              <a:gd name="connsiteX6" fmla="*/ 207337 w 331788"/>
              <a:gd name="connsiteY6" fmla="*/ 327025 h 327025"/>
              <a:gd name="connsiteX7" fmla="*/ 207337 w 331788"/>
              <a:gd name="connsiteY7" fmla="*/ 234854 h 327025"/>
              <a:gd name="connsiteX8" fmla="*/ 195681 w 331788"/>
              <a:gd name="connsiteY8" fmla="*/ 223170 h 327025"/>
              <a:gd name="connsiteX9" fmla="*/ 136108 w 331788"/>
              <a:gd name="connsiteY9" fmla="*/ 223170 h 327025"/>
              <a:gd name="connsiteX10" fmla="*/ 124452 w 331788"/>
              <a:gd name="connsiteY10" fmla="*/ 234854 h 327025"/>
              <a:gd name="connsiteX11" fmla="*/ 124452 w 331788"/>
              <a:gd name="connsiteY11" fmla="*/ 327025 h 327025"/>
              <a:gd name="connsiteX12" fmla="*/ 58404 w 331788"/>
              <a:gd name="connsiteY12" fmla="*/ 327025 h 327025"/>
              <a:gd name="connsiteX13" fmla="*/ 42863 w 331788"/>
              <a:gd name="connsiteY13" fmla="*/ 310149 h 327025"/>
              <a:gd name="connsiteX14" fmla="*/ 42863 w 331788"/>
              <a:gd name="connsiteY14" fmla="*/ 154366 h 327025"/>
              <a:gd name="connsiteX15" fmla="*/ 48043 w 331788"/>
              <a:gd name="connsiteY15" fmla="*/ 141384 h 327025"/>
              <a:gd name="connsiteX16" fmla="*/ 155534 w 331788"/>
              <a:gd name="connsiteY16" fmla="*/ 53107 h 327025"/>
              <a:gd name="connsiteX17" fmla="*/ 165894 w 331788"/>
              <a:gd name="connsiteY17" fmla="*/ 0 h 327025"/>
              <a:gd name="connsiteX18" fmla="*/ 189223 w 331788"/>
              <a:gd name="connsiteY18" fmla="*/ 9125 h 327025"/>
              <a:gd name="connsiteX19" fmla="*/ 325308 w 331788"/>
              <a:gd name="connsiteY19" fmla="*/ 117321 h 327025"/>
              <a:gd name="connsiteX20" fmla="*/ 331788 w 331788"/>
              <a:gd name="connsiteY20" fmla="*/ 130356 h 327025"/>
              <a:gd name="connsiteX21" fmla="*/ 331788 w 331788"/>
              <a:gd name="connsiteY21" fmla="*/ 143392 h 327025"/>
              <a:gd name="connsiteX22" fmla="*/ 314940 w 331788"/>
              <a:gd name="connsiteY22" fmla="*/ 160338 h 327025"/>
              <a:gd name="connsiteX23" fmla="*/ 298091 w 331788"/>
              <a:gd name="connsiteY23" fmla="*/ 143392 h 327025"/>
              <a:gd name="connsiteX24" fmla="*/ 298091 w 331788"/>
              <a:gd name="connsiteY24" fmla="*/ 139481 h 327025"/>
              <a:gd name="connsiteX25" fmla="*/ 176263 w 331788"/>
              <a:gd name="connsiteY25" fmla="*/ 41714 h 327025"/>
              <a:gd name="connsiteX26" fmla="*/ 165894 w 331788"/>
              <a:gd name="connsiteY26" fmla="*/ 37804 h 327025"/>
              <a:gd name="connsiteX27" fmla="*/ 155526 w 331788"/>
              <a:gd name="connsiteY27" fmla="*/ 41714 h 327025"/>
              <a:gd name="connsiteX28" fmla="*/ 33697 w 331788"/>
              <a:gd name="connsiteY28" fmla="*/ 139481 h 327025"/>
              <a:gd name="connsiteX29" fmla="*/ 33697 w 331788"/>
              <a:gd name="connsiteY29" fmla="*/ 143392 h 327025"/>
              <a:gd name="connsiteX30" fmla="*/ 16849 w 331788"/>
              <a:gd name="connsiteY30" fmla="*/ 160338 h 327025"/>
              <a:gd name="connsiteX31" fmla="*/ 0 w 331788"/>
              <a:gd name="connsiteY31" fmla="*/ 143392 h 327025"/>
              <a:gd name="connsiteX32" fmla="*/ 0 w 331788"/>
              <a:gd name="connsiteY32" fmla="*/ 130356 h 327025"/>
              <a:gd name="connsiteX33" fmla="*/ 6480 w 331788"/>
              <a:gd name="connsiteY33" fmla="*/ 117321 h 327025"/>
              <a:gd name="connsiteX34" fmla="*/ 142565 w 331788"/>
              <a:gd name="connsiteY34" fmla="*/ 9125 h 327025"/>
              <a:gd name="connsiteX35" fmla="*/ 165894 w 331788"/>
              <a:gd name="connsiteY35"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1788" h="327025">
                <a:moveTo>
                  <a:pt x="155534" y="53107"/>
                </a:moveTo>
                <a:cubicBezTo>
                  <a:pt x="162009" y="49212"/>
                  <a:pt x="169780" y="49212"/>
                  <a:pt x="176255" y="53107"/>
                </a:cubicBezTo>
                <a:cubicBezTo>
                  <a:pt x="176255" y="53107"/>
                  <a:pt x="176255" y="53107"/>
                  <a:pt x="283746" y="141384"/>
                </a:cubicBezTo>
                <a:cubicBezTo>
                  <a:pt x="286336" y="143980"/>
                  <a:pt x="288926" y="149173"/>
                  <a:pt x="288926" y="154366"/>
                </a:cubicBezTo>
                <a:cubicBezTo>
                  <a:pt x="288926" y="154366"/>
                  <a:pt x="288926" y="154366"/>
                  <a:pt x="288926" y="310149"/>
                </a:cubicBezTo>
                <a:cubicBezTo>
                  <a:pt x="288926" y="319236"/>
                  <a:pt x="282451" y="327025"/>
                  <a:pt x="273385" y="327025"/>
                </a:cubicBezTo>
                <a:cubicBezTo>
                  <a:pt x="273385" y="327025"/>
                  <a:pt x="273385" y="327025"/>
                  <a:pt x="207337" y="327025"/>
                </a:cubicBezTo>
                <a:cubicBezTo>
                  <a:pt x="207337" y="327025"/>
                  <a:pt x="207337" y="327025"/>
                  <a:pt x="207337" y="234854"/>
                </a:cubicBezTo>
                <a:cubicBezTo>
                  <a:pt x="207337" y="228363"/>
                  <a:pt x="202157" y="223170"/>
                  <a:pt x="195681" y="223170"/>
                </a:cubicBezTo>
                <a:cubicBezTo>
                  <a:pt x="195681" y="223170"/>
                  <a:pt x="195681" y="223170"/>
                  <a:pt x="136108" y="223170"/>
                </a:cubicBezTo>
                <a:cubicBezTo>
                  <a:pt x="129633" y="223170"/>
                  <a:pt x="124452" y="228363"/>
                  <a:pt x="124452" y="234854"/>
                </a:cubicBezTo>
                <a:cubicBezTo>
                  <a:pt x="124452" y="234854"/>
                  <a:pt x="124452" y="234854"/>
                  <a:pt x="124452" y="327025"/>
                </a:cubicBezTo>
                <a:cubicBezTo>
                  <a:pt x="124452" y="327025"/>
                  <a:pt x="124452" y="327025"/>
                  <a:pt x="58404" y="327025"/>
                </a:cubicBezTo>
                <a:cubicBezTo>
                  <a:pt x="49338" y="327025"/>
                  <a:pt x="42863" y="319236"/>
                  <a:pt x="42863" y="310149"/>
                </a:cubicBezTo>
                <a:cubicBezTo>
                  <a:pt x="42863" y="310149"/>
                  <a:pt x="42863" y="310149"/>
                  <a:pt x="42863" y="154366"/>
                </a:cubicBezTo>
                <a:cubicBezTo>
                  <a:pt x="42863" y="149173"/>
                  <a:pt x="45453" y="143980"/>
                  <a:pt x="48043" y="141384"/>
                </a:cubicBezTo>
                <a:cubicBezTo>
                  <a:pt x="48043" y="141384"/>
                  <a:pt x="48043" y="141384"/>
                  <a:pt x="155534" y="53107"/>
                </a:cubicBezTo>
                <a:close/>
                <a:moveTo>
                  <a:pt x="165894" y="0"/>
                </a:moveTo>
                <a:cubicBezTo>
                  <a:pt x="173670" y="0"/>
                  <a:pt x="182743" y="2607"/>
                  <a:pt x="189223" y="9125"/>
                </a:cubicBezTo>
                <a:cubicBezTo>
                  <a:pt x="189223" y="9125"/>
                  <a:pt x="189223" y="9125"/>
                  <a:pt x="325308" y="117321"/>
                </a:cubicBezTo>
                <a:cubicBezTo>
                  <a:pt x="329196" y="121231"/>
                  <a:pt x="331788" y="126446"/>
                  <a:pt x="331788" y="130356"/>
                </a:cubicBezTo>
                <a:cubicBezTo>
                  <a:pt x="331788" y="130356"/>
                  <a:pt x="331788" y="138178"/>
                  <a:pt x="331788" y="143392"/>
                </a:cubicBezTo>
                <a:cubicBezTo>
                  <a:pt x="331788" y="152517"/>
                  <a:pt x="324012" y="160338"/>
                  <a:pt x="314940" y="160338"/>
                </a:cubicBezTo>
                <a:cubicBezTo>
                  <a:pt x="305867" y="160338"/>
                  <a:pt x="298091" y="152517"/>
                  <a:pt x="298091" y="143392"/>
                </a:cubicBezTo>
                <a:cubicBezTo>
                  <a:pt x="298091" y="142088"/>
                  <a:pt x="298091" y="140785"/>
                  <a:pt x="298091" y="139481"/>
                </a:cubicBezTo>
                <a:cubicBezTo>
                  <a:pt x="298091" y="139481"/>
                  <a:pt x="298091" y="139481"/>
                  <a:pt x="176263" y="41714"/>
                </a:cubicBezTo>
                <a:cubicBezTo>
                  <a:pt x="176263" y="41714"/>
                  <a:pt x="171078" y="37804"/>
                  <a:pt x="165894" y="37804"/>
                </a:cubicBezTo>
                <a:cubicBezTo>
                  <a:pt x="160710" y="37804"/>
                  <a:pt x="155526" y="41714"/>
                  <a:pt x="155526" y="41714"/>
                </a:cubicBezTo>
                <a:cubicBezTo>
                  <a:pt x="155526" y="41714"/>
                  <a:pt x="155526" y="41714"/>
                  <a:pt x="33697" y="139481"/>
                </a:cubicBezTo>
                <a:cubicBezTo>
                  <a:pt x="33697" y="140785"/>
                  <a:pt x="33697" y="142088"/>
                  <a:pt x="33697" y="143392"/>
                </a:cubicBezTo>
                <a:cubicBezTo>
                  <a:pt x="33697" y="152517"/>
                  <a:pt x="25921" y="160338"/>
                  <a:pt x="16849" y="160338"/>
                </a:cubicBezTo>
                <a:cubicBezTo>
                  <a:pt x="7776" y="160338"/>
                  <a:pt x="0" y="152517"/>
                  <a:pt x="0" y="143392"/>
                </a:cubicBezTo>
                <a:cubicBezTo>
                  <a:pt x="0" y="138178"/>
                  <a:pt x="0" y="130356"/>
                  <a:pt x="0" y="130356"/>
                </a:cubicBezTo>
                <a:cubicBezTo>
                  <a:pt x="0" y="126446"/>
                  <a:pt x="2592" y="121231"/>
                  <a:pt x="6480" y="117321"/>
                </a:cubicBezTo>
                <a:cubicBezTo>
                  <a:pt x="6480" y="117321"/>
                  <a:pt x="6480" y="117321"/>
                  <a:pt x="142565" y="9125"/>
                </a:cubicBezTo>
                <a:cubicBezTo>
                  <a:pt x="149046" y="2607"/>
                  <a:pt x="158118" y="0"/>
                  <a:pt x="165894" y="0"/>
                </a:cubicBezTo>
                <a:close/>
              </a:path>
            </a:pathLst>
          </a:custGeom>
          <a:solidFill>
            <a:srgbClr val="673B2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28" name="椭圆 41"/>
          <p:cNvSpPr/>
          <p:nvPr/>
        </p:nvSpPr>
        <p:spPr>
          <a:xfrm>
            <a:off x="5898808" y="2211186"/>
            <a:ext cx="345167" cy="279105"/>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673B2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29" name="组合 28"/>
          <p:cNvGrpSpPr/>
          <p:nvPr/>
        </p:nvGrpSpPr>
        <p:grpSpPr>
          <a:xfrm>
            <a:off x="5836014" y="4726644"/>
            <a:ext cx="448726" cy="451602"/>
            <a:chOff x="4554538" y="4102100"/>
            <a:chExt cx="495300" cy="498475"/>
          </a:xfrm>
          <a:solidFill>
            <a:srgbClr val="673B28">
              <a:alpha val="90000"/>
            </a:srgbClr>
          </a:solidFill>
        </p:grpSpPr>
        <p:sp>
          <p:nvSpPr>
            <p:cNvPr id="30" name="Freeform 90"/>
            <p:cNvSpPr/>
            <p:nvPr/>
          </p:nvSpPr>
          <p:spPr bwMode="auto">
            <a:xfrm>
              <a:off x="4554538" y="4154487"/>
              <a:ext cx="446088" cy="446088"/>
            </a:xfrm>
            <a:custGeom>
              <a:avLst/>
              <a:gdLst>
                <a:gd name="T0" fmla="*/ 104 w 208"/>
                <a:gd name="T1" fmla="*/ 208 h 208"/>
                <a:gd name="T2" fmla="*/ 208 w 208"/>
                <a:gd name="T3" fmla="*/ 104 h 208"/>
                <a:gd name="T4" fmla="*/ 196 w 208"/>
                <a:gd name="T5" fmla="*/ 55 h 208"/>
                <a:gd name="T6" fmla="*/ 194 w 208"/>
                <a:gd name="T7" fmla="*/ 55 h 208"/>
                <a:gd name="T8" fmla="*/ 192 w 208"/>
                <a:gd name="T9" fmla="*/ 55 h 208"/>
                <a:gd name="T10" fmla="*/ 179 w 208"/>
                <a:gd name="T11" fmla="*/ 54 h 208"/>
                <a:gd name="T12" fmla="*/ 169 w 208"/>
                <a:gd name="T13" fmla="*/ 63 h 208"/>
                <a:gd name="T14" fmla="*/ 181 w 208"/>
                <a:gd name="T15" fmla="*/ 104 h 208"/>
                <a:gd name="T16" fmla="*/ 104 w 208"/>
                <a:gd name="T17" fmla="*/ 180 h 208"/>
                <a:gd name="T18" fmla="*/ 28 w 208"/>
                <a:gd name="T19" fmla="*/ 104 h 208"/>
                <a:gd name="T20" fmla="*/ 104 w 208"/>
                <a:gd name="T21" fmla="*/ 27 h 208"/>
                <a:gd name="T22" fmla="*/ 145 w 208"/>
                <a:gd name="T23" fmla="*/ 39 h 208"/>
                <a:gd name="T24" fmla="*/ 153 w 208"/>
                <a:gd name="T25" fmla="*/ 30 h 208"/>
                <a:gd name="T26" fmla="*/ 152 w 208"/>
                <a:gd name="T27" fmla="*/ 15 h 208"/>
                <a:gd name="T28" fmla="*/ 152 w 208"/>
                <a:gd name="T29" fmla="*/ 11 h 208"/>
                <a:gd name="T30" fmla="*/ 104 w 208"/>
                <a:gd name="T31" fmla="*/ 0 h 208"/>
                <a:gd name="T32" fmla="*/ 0 w 208"/>
                <a:gd name="T33" fmla="*/ 104 h 208"/>
                <a:gd name="T34" fmla="*/ 104 w 208"/>
                <a:gd name="T35"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208">
                  <a:moveTo>
                    <a:pt x="104" y="208"/>
                  </a:moveTo>
                  <a:cubicBezTo>
                    <a:pt x="162" y="208"/>
                    <a:pt x="208" y="161"/>
                    <a:pt x="208" y="104"/>
                  </a:cubicBezTo>
                  <a:cubicBezTo>
                    <a:pt x="208" y="86"/>
                    <a:pt x="204" y="69"/>
                    <a:pt x="196" y="55"/>
                  </a:cubicBezTo>
                  <a:cubicBezTo>
                    <a:pt x="195" y="55"/>
                    <a:pt x="194" y="55"/>
                    <a:pt x="194" y="55"/>
                  </a:cubicBezTo>
                  <a:cubicBezTo>
                    <a:pt x="193" y="55"/>
                    <a:pt x="193" y="55"/>
                    <a:pt x="192" y="55"/>
                  </a:cubicBezTo>
                  <a:cubicBezTo>
                    <a:pt x="179" y="54"/>
                    <a:pt x="179" y="54"/>
                    <a:pt x="179" y="54"/>
                  </a:cubicBezTo>
                  <a:cubicBezTo>
                    <a:pt x="169" y="63"/>
                    <a:pt x="169" y="63"/>
                    <a:pt x="169" y="63"/>
                  </a:cubicBezTo>
                  <a:cubicBezTo>
                    <a:pt x="177" y="75"/>
                    <a:pt x="181" y="89"/>
                    <a:pt x="181" y="104"/>
                  </a:cubicBezTo>
                  <a:cubicBezTo>
                    <a:pt x="181" y="146"/>
                    <a:pt x="147" y="180"/>
                    <a:pt x="104" y="180"/>
                  </a:cubicBezTo>
                  <a:cubicBezTo>
                    <a:pt x="62" y="180"/>
                    <a:pt x="28" y="146"/>
                    <a:pt x="28" y="104"/>
                  </a:cubicBezTo>
                  <a:cubicBezTo>
                    <a:pt x="28" y="61"/>
                    <a:pt x="62" y="27"/>
                    <a:pt x="104" y="27"/>
                  </a:cubicBezTo>
                  <a:cubicBezTo>
                    <a:pt x="119" y="27"/>
                    <a:pt x="133" y="31"/>
                    <a:pt x="145" y="39"/>
                  </a:cubicBezTo>
                  <a:cubicBezTo>
                    <a:pt x="153" y="30"/>
                    <a:pt x="153" y="30"/>
                    <a:pt x="153" y="30"/>
                  </a:cubicBezTo>
                  <a:cubicBezTo>
                    <a:pt x="152" y="15"/>
                    <a:pt x="152" y="15"/>
                    <a:pt x="152" y="15"/>
                  </a:cubicBezTo>
                  <a:cubicBezTo>
                    <a:pt x="152" y="14"/>
                    <a:pt x="152" y="12"/>
                    <a:pt x="152" y="11"/>
                  </a:cubicBezTo>
                  <a:cubicBezTo>
                    <a:pt x="138" y="4"/>
                    <a:pt x="121" y="0"/>
                    <a:pt x="104" y="0"/>
                  </a:cubicBezTo>
                  <a:cubicBezTo>
                    <a:pt x="47" y="0"/>
                    <a:pt x="0" y="46"/>
                    <a:pt x="0" y="104"/>
                  </a:cubicBezTo>
                  <a:cubicBezTo>
                    <a:pt x="0" y="161"/>
                    <a:pt x="47" y="208"/>
                    <a:pt x="104" y="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endParaRPr lang="zh-CN" altLang="en-US">
                <a:solidFill>
                  <a:schemeClr val="tx1"/>
                </a:solidFill>
              </a:endParaRPr>
            </a:p>
          </p:txBody>
        </p:sp>
        <p:sp>
          <p:nvSpPr>
            <p:cNvPr id="31" name="Freeform 91"/>
            <p:cNvSpPr/>
            <p:nvPr/>
          </p:nvSpPr>
          <p:spPr bwMode="auto">
            <a:xfrm>
              <a:off x="4668838" y="4265612"/>
              <a:ext cx="217488" cy="220663"/>
            </a:xfrm>
            <a:custGeom>
              <a:avLst/>
              <a:gdLst>
                <a:gd name="T0" fmla="*/ 51 w 102"/>
                <a:gd name="T1" fmla="*/ 25 h 103"/>
                <a:gd name="T2" fmla="*/ 53 w 102"/>
                <a:gd name="T3" fmla="*/ 25 h 103"/>
                <a:gd name="T4" fmla="*/ 73 w 102"/>
                <a:gd name="T5" fmla="*/ 6 h 103"/>
                <a:gd name="T6" fmla="*/ 73 w 102"/>
                <a:gd name="T7" fmla="*/ 5 h 103"/>
                <a:gd name="T8" fmla="*/ 51 w 102"/>
                <a:gd name="T9" fmla="*/ 0 h 103"/>
                <a:gd name="T10" fmla="*/ 0 w 102"/>
                <a:gd name="T11" fmla="*/ 52 h 103"/>
                <a:gd name="T12" fmla="*/ 51 w 102"/>
                <a:gd name="T13" fmla="*/ 103 h 103"/>
                <a:gd name="T14" fmla="*/ 102 w 102"/>
                <a:gd name="T15" fmla="*/ 52 h 103"/>
                <a:gd name="T16" fmla="*/ 98 w 102"/>
                <a:gd name="T17" fmla="*/ 30 h 103"/>
                <a:gd name="T18" fmla="*/ 97 w 102"/>
                <a:gd name="T19" fmla="*/ 30 h 103"/>
                <a:gd name="T20" fmla="*/ 78 w 102"/>
                <a:gd name="T21" fmla="*/ 50 h 103"/>
                <a:gd name="T22" fmla="*/ 78 w 102"/>
                <a:gd name="T23" fmla="*/ 52 h 103"/>
                <a:gd name="T24" fmla="*/ 51 w 102"/>
                <a:gd name="T25" fmla="*/ 79 h 103"/>
                <a:gd name="T26" fmla="*/ 24 w 102"/>
                <a:gd name="T27" fmla="*/ 52 h 103"/>
                <a:gd name="T28" fmla="*/ 51 w 102"/>
                <a:gd name="T29" fmla="*/ 2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103">
                  <a:moveTo>
                    <a:pt x="51" y="25"/>
                  </a:moveTo>
                  <a:cubicBezTo>
                    <a:pt x="52" y="25"/>
                    <a:pt x="53" y="25"/>
                    <a:pt x="53" y="25"/>
                  </a:cubicBezTo>
                  <a:cubicBezTo>
                    <a:pt x="73" y="6"/>
                    <a:pt x="73" y="6"/>
                    <a:pt x="73" y="6"/>
                  </a:cubicBezTo>
                  <a:cubicBezTo>
                    <a:pt x="73" y="5"/>
                    <a:pt x="73" y="5"/>
                    <a:pt x="73" y="5"/>
                  </a:cubicBezTo>
                  <a:cubicBezTo>
                    <a:pt x="66" y="2"/>
                    <a:pt x="59" y="0"/>
                    <a:pt x="51" y="0"/>
                  </a:cubicBezTo>
                  <a:cubicBezTo>
                    <a:pt x="23" y="0"/>
                    <a:pt x="0" y="23"/>
                    <a:pt x="0" y="52"/>
                  </a:cubicBezTo>
                  <a:cubicBezTo>
                    <a:pt x="0" y="80"/>
                    <a:pt x="23" y="103"/>
                    <a:pt x="51" y="103"/>
                  </a:cubicBezTo>
                  <a:cubicBezTo>
                    <a:pt x="80" y="103"/>
                    <a:pt x="102" y="80"/>
                    <a:pt x="102" y="52"/>
                  </a:cubicBezTo>
                  <a:cubicBezTo>
                    <a:pt x="102" y="44"/>
                    <a:pt x="101" y="37"/>
                    <a:pt x="98" y="30"/>
                  </a:cubicBezTo>
                  <a:cubicBezTo>
                    <a:pt x="97" y="30"/>
                    <a:pt x="97" y="30"/>
                    <a:pt x="97" y="30"/>
                  </a:cubicBezTo>
                  <a:cubicBezTo>
                    <a:pt x="78" y="50"/>
                    <a:pt x="78" y="50"/>
                    <a:pt x="78" y="50"/>
                  </a:cubicBezTo>
                  <a:cubicBezTo>
                    <a:pt x="78" y="50"/>
                    <a:pt x="78" y="51"/>
                    <a:pt x="78" y="52"/>
                  </a:cubicBezTo>
                  <a:cubicBezTo>
                    <a:pt x="78" y="67"/>
                    <a:pt x="66" y="79"/>
                    <a:pt x="51" y="79"/>
                  </a:cubicBezTo>
                  <a:cubicBezTo>
                    <a:pt x="36" y="79"/>
                    <a:pt x="24" y="67"/>
                    <a:pt x="24" y="52"/>
                  </a:cubicBezTo>
                  <a:cubicBezTo>
                    <a:pt x="24" y="37"/>
                    <a:pt x="36" y="25"/>
                    <a:pt x="5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endParaRPr lang="zh-CN" altLang="en-US">
                <a:solidFill>
                  <a:schemeClr val="tx1"/>
                </a:solidFill>
              </a:endParaRPr>
            </a:p>
          </p:txBody>
        </p:sp>
        <p:sp>
          <p:nvSpPr>
            <p:cNvPr id="32" name="Freeform 92"/>
            <p:cNvSpPr/>
            <p:nvPr/>
          </p:nvSpPr>
          <p:spPr bwMode="auto">
            <a:xfrm>
              <a:off x="4776788" y="4102100"/>
              <a:ext cx="273050" cy="273050"/>
            </a:xfrm>
            <a:custGeom>
              <a:avLst/>
              <a:gdLst>
                <a:gd name="T0" fmla="*/ 107 w 127"/>
                <a:gd name="T1" fmla="*/ 35 h 127"/>
                <a:gd name="T2" fmla="*/ 114 w 127"/>
                <a:gd name="T3" fmla="*/ 29 h 127"/>
                <a:gd name="T4" fmla="*/ 114 w 127"/>
                <a:gd name="T5" fmla="*/ 19 h 127"/>
                <a:gd name="T6" fmla="*/ 109 w 127"/>
                <a:gd name="T7" fmla="*/ 14 h 127"/>
                <a:gd name="T8" fmla="*/ 104 w 127"/>
                <a:gd name="T9" fmla="*/ 12 h 127"/>
                <a:gd name="T10" fmla="*/ 99 w 127"/>
                <a:gd name="T11" fmla="*/ 14 h 127"/>
                <a:gd name="T12" fmla="*/ 92 w 127"/>
                <a:gd name="T13" fmla="*/ 21 h 127"/>
                <a:gd name="T14" fmla="*/ 91 w 127"/>
                <a:gd name="T15" fmla="*/ 3 h 127"/>
                <a:gd name="T16" fmla="*/ 88 w 127"/>
                <a:gd name="T17" fmla="*/ 0 h 127"/>
                <a:gd name="T18" fmla="*/ 87 w 127"/>
                <a:gd name="T19" fmla="*/ 1 h 127"/>
                <a:gd name="T20" fmla="*/ 59 w 127"/>
                <a:gd name="T21" fmla="*/ 29 h 127"/>
                <a:gd name="T22" fmla="*/ 55 w 127"/>
                <a:gd name="T23" fmla="*/ 38 h 127"/>
                <a:gd name="T24" fmla="*/ 55 w 127"/>
                <a:gd name="T25" fmla="*/ 39 h 127"/>
                <a:gd name="T26" fmla="*/ 57 w 127"/>
                <a:gd name="T27" fmla="*/ 57 h 127"/>
                <a:gd name="T28" fmla="*/ 47 w 127"/>
                <a:gd name="T29" fmla="*/ 67 h 127"/>
                <a:gd name="T30" fmla="*/ 29 w 127"/>
                <a:gd name="T31" fmla="*/ 85 h 127"/>
                <a:gd name="T32" fmla="*/ 28 w 127"/>
                <a:gd name="T33" fmla="*/ 85 h 127"/>
                <a:gd name="T34" fmla="*/ 11 w 127"/>
                <a:gd name="T35" fmla="*/ 103 h 127"/>
                <a:gd name="T36" fmla="*/ 3 w 127"/>
                <a:gd name="T37" fmla="*/ 111 h 127"/>
                <a:gd name="T38" fmla="*/ 1 w 127"/>
                <a:gd name="T39" fmla="*/ 114 h 127"/>
                <a:gd name="T40" fmla="*/ 1 w 127"/>
                <a:gd name="T41" fmla="*/ 121 h 127"/>
                <a:gd name="T42" fmla="*/ 7 w 127"/>
                <a:gd name="T43" fmla="*/ 127 h 127"/>
                <a:gd name="T44" fmla="*/ 7 w 127"/>
                <a:gd name="T45" fmla="*/ 127 h 127"/>
                <a:gd name="T46" fmla="*/ 13 w 127"/>
                <a:gd name="T47" fmla="*/ 127 h 127"/>
                <a:gd name="T48" fmla="*/ 17 w 127"/>
                <a:gd name="T49" fmla="*/ 125 h 127"/>
                <a:gd name="T50" fmla="*/ 72 w 127"/>
                <a:gd name="T51" fmla="*/ 70 h 127"/>
                <a:gd name="T52" fmla="*/ 88 w 127"/>
                <a:gd name="T53" fmla="*/ 72 h 127"/>
                <a:gd name="T54" fmla="*/ 89 w 127"/>
                <a:gd name="T55" fmla="*/ 72 h 127"/>
                <a:gd name="T56" fmla="*/ 90 w 127"/>
                <a:gd name="T57" fmla="*/ 72 h 127"/>
                <a:gd name="T58" fmla="*/ 98 w 127"/>
                <a:gd name="T59" fmla="*/ 68 h 127"/>
                <a:gd name="T60" fmla="*/ 126 w 127"/>
                <a:gd name="T61" fmla="*/ 40 h 127"/>
                <a:gd name="T62" fmla="*/ 124 w 127"/>
                <a:gd name="T63" fmla="*/ 36 h 127"/>
                <a:gd name="T64" fmla="*/ 107 w 127"/>
                <a:gd name="T65" fmla="*/ 3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7">
                  <a:moveTo>
                    <a:pt x="107" y="35"/>
                  </a:moveTo>
                  <a:cubicBezTo>
                    <a:pt x="114" y="29"/>
                    <a:pt x="114" y="29"/>
                    <a:pt x="114" y="29"/>
                  </a:cubicBezTo>
                  <a:cubicBezTo>
                    <a:pt x="116" y="26"/>
                    <a:pt x="116" y="21"/>
                    <a:pt x="114" y="19"/>
                  </a:cubicBezTo>
                  <a:cubicBezTo>
                    <a:pt x="109" y="14"/>
                    <a:pt x="109" y="14"/>
                    <a:pt x="109" y="14"/>
                  </a:cubicBezTo>
                  <a:cubicBezTo>
                    <a:pt x="108" y="13"/>
                    <a:pt x="106" y="12"/>
                    <a:pt x="104" y="12"/>
                  </a:cubicBezTo>
                  <a:cubicBezTo>
                    <a:pt x="102" y="12"/>
                    <a:pt x="101" y="13"/>
                    <a:pt x="99" y="14"/>
                  </a:cubicBezTo>
                  <a:cubicBezTo>
                    <a:pt x="92" y="21"/>
                    <a:pt x="92" y="21"/>
                    <a:pt x="92" y="21"/>
                  </a:cubicBezTo>
                  <a:cubicBezTo>
                    <a:pt x="91" y="3"/>
                    <a:pt x="91" y="3"/>
                    <a:pt x="91" y="3"/>
                  </a:cubicBezTo>
                  <a:cubicBezTo>
                    <a:pt x="91" y="1"/>
                    <a:pt x="89" y="0"/>
                    <a:pt x="88" y="0"/>
                  </a:cubicBezTo>
                  <a:cubicBezTo>
                    <a:pt x="88" y="0"/>
                    <a:pt x="87" y="1"/>
                    <a:pt x="87" y="1"/>
                  </a:cubicBezTo>
                  <a:cubicBezTo>
                    <a:pt x="59" y="29"/>
                    <a:pt x="59" y="29"/>
                    <a:pt x="59" y="29"/>
                  </a:cubicBezTo>
                  <a:cubicBezTo>
                    <a:pt x="56" y="31"/>
                    <a:pt x="55" y="35"/>
                    <a:pt x="55" y="38"/>
                  </a:cubicBezTo>
                  <a:cubicBezTo>
                    <a:pt x="55" y="39"/>
                    <a:pt x="55" y="39"/>
                    <a:pt x="55" y="39"/>
                  </a:cubicBezTo>
                  <a:cubicBezTo>
                    <a:pt x="57" y="57"/>
                    <a:pt x="57" y="57"/>
                    <a:pt x="57" y="57"/>
                  </a:cubicBezTo>
                  <a:cubicBezTo>
                    <a:pt x="47" y="67"/>
                    <a:pt x="47" y="67"/>
                    <a:pt x="47" y="67"/>
                  </a:cubicBezTo>
                  <a:cubicBezTo>
                    <a:pt x="29" y="85"/>
                    <a:pt x="29" y="85"/>
                    <a:pt x="29" y="85"/>
                  </a:cubicBezTo>
                  <a:cubicBezTo>
                    <a:pt x="28" y="85"/>
                    <a:pt x="28" y="85"/>
                    <a:pt x="28" y="85"/>
                  </a:cubicBezTo>
                  <a:cubicBezTo>
                    <a:pt x="11" y="103"/>
                    <a:pt x="11" y="103"/>
                    <a:pt x="11" y="103"/>
                  </a:cubicBezTo>
                  <a:cubicBezTo>
                    <a:pt x="3" y="111"/>
                    <a:pt x="3" y="111"/>
                    <a:pt x="3" y="111"/>
                  </a:cubicBezTo>
                  <a:cubicBezTo>
                    <a:pt x="2" y="112"/>
                    <a:pt x="1" y="113"/>
                    <a:pt x="1" y="114"/>
                  </a:cubicBezTo>
                  <a:cubicBezTo>
                    <a:pt x="1" y="121"/>
                    <a:pt x="1" y="121"/>
                    <a:pt x="1" y="121"/>
                  </a:cubicBezTo>
                  <a:cubicBezTo>
                    <a:pt x="0" y="124"/>
                    <a:pt x="3" y="127"/>
                    <a:pt x="7" y="127"/>
                  </a:cubicBezTo>
                  <a:cubicBezTo>
                    <a:pt x="7" y="127"/>
                    <a:pt x="7" y="127"/>
                    <a:pt x="7" y="127"/>
                  </a:cubicBezTo>
                  <a:cubicBezTo>
                    <a:pt x="13" y="127"/>
                    <a:pt x="13" y="127"/>
                    <a:pt x="13" y="127"/>
                  </a:cubicBezTo>
                  <a:cubicBezTo>
                    <a:pt x="15" y="127"/>
                    <a:pt x="16" y="126"/>
                    <a:pt x="17" y="125"/>
                  </a:cubicBezTo>
                  <a:cubicBezTo>
                    <a:pt x="72" y="70"/>
                    <a:pt x="72" y="70"/>
                    <a:pt x="72" y="70"/>
                  </a:cubicBezTo>
                  <a:cubicBezTo>
                    <a:pt x="88" y="72"/>
                    <a:pt x="88" y="72"/>
                    <a:pt x="88" y="72"/>
                  </a:cubicBezTo>
                  <a:cubicBezTo>
                    <a:pt x="89" y="72"/>
                    <a:pt x="89" y="72"/>
                    <a:pt x="89" y="72"/>
                  </a:cubicBezTo>
                  <a:cubicBezTo>
                    <a:pt x="90" y="72"/>
                    <a:pt x="90" y="72"/>
                    <a:pt x="90" y="72"/>
                  </a:cubicBezTo>
                  <a:cubicBezTo>
                    <a:pt x="93" y="72"/>
                    <a:pt x="96" y="70"/>
                    <a:pt x="98" y="68"/>
                  </a:cubicBezTo>
                  <a:cubicBezTo>
                    <a:pt x="126" y="40"/>
                    <a:pt x="126" y="40"/>
                    <a:pt x="126" y="40"/>
                  </a:cubicBezTo>
                  <a:cubicBezTo>
                    <a:pt x="127" y="39"/>
                    <a:pt x="126" y="36"/>
                    <a:pt x="124" y="36"/>
                  </a:cubicBezTo>
                  <a:lnTo>
                    <a:pt x="10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endParaRPr lang="zh-CN" altLang="en-US">
                <a:solidFill>
                  <a:schemeClr val="tx1"/>
                </a:solidFill>
              </a:endParaRPr>
            </a:p>
          </p:txBody>
        </p:sp>
      </p:grpSp>
      <p:sp>
        <p:nvSpPr>
          <p:cNvPr id="33" name="矩形 32"/>
          <p:cNvSpPr/>
          <p:nvPr/>
        </p:nvSpPr>
        <p:spPr>
          <a:xfrm>
            <a:off x="2240608" y="5930266"/>
            <a:ext cx="7767300" cy="787523"/>
          </a:xfrm>
          <a:prstGeom prst="rect">
            <a:avLst/>
          </a:prstGeom>
          <a:noFill/>
        </p:spPr>
        <p:txBody>
          <a:bodyPr wrap="square" rtlCol="0">
            <a:spAutoFit/>
          </a:bodyPr>
          <a:lstStyle/>
          <a:p>
            <a:pPr algn="ctr">
              <a:lnSpc>
                <a:spcPct val="150000"/>
              </a:lnSpc>
            </a:pPr>
            <a:r>
              <a:rPr lang="zh-CN" altLang="en-US" sz="1600" b="1" dirty="0">
                <a:solidFill>
                  <a:schemeClr val="tx1"/>
                </a:solidFill>
                <a:latin typeface="思源黑体 Medium" panose="020B0600000000000000" pitchFamily="34" charset="-122"/>
                <a:ea typeface="思源黑体 Medium" panose="020B0600000000000000" pitchFamily="34" charset="-122"/>
              </a:rPr>
              <a:t>消费者与经营者之间发生消费者权益争议后，请求消保委调解，即由第三方对争议双方当事人进行说服劝导、沟通调和，以促成双方达成解决纠纷。</a:t>
            </a:r>
            <a:endParaRPr lang="zh-CN" altLang="en-US" sz="1600" b="1" dirty="0">
              <a:solidFill>
                <a:schemeClr val="tx1"/>
              </a:solidFill>
              <a:latin typeface="思源黑体 Medium" panose="020B0600000000000000" pitchFamily="34" charset="-122"/>
              <a:ea typeface="思源黑体 Medium" panose="020B0600000000000000" pitchFamily="34" charset="-122"/>
            </a:endParaRPr>
          </a:p>
        </p:txBody>
      </p:sp>
      <p:sp>
        <p:nvSpPr>
          <p:cNvPr id="4" name="明月设计4" descr="7b0a20202020227461726765744d6f64756c65223a202270726f636573734f6e6c696e65466f6e7473220a7d0a"/>
          <p:cNvSpPr txBox="1"/>
          <p:nvPr/>
        </p:nvSpPr>
        <p:spPr>
          <a:xfrm>
            <a:off x="1597025" y="445135"/>
            <a:ext cx="64033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Tree>
    <p:custDataLst>
      <p:tags r:id="rId2"/>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4"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5"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0" name="文本框 49"/>
          <p:cNvSpPr txBox="1"/>
          <p:nvPr/>
        </p:nvSpPr>
        <p:spPr>
          <a:xfrm>
            <a:off x="3757639" y="1338788"/>
            <a:ext cx="5646711" cy="521970"/>
          </a:xfrm>
          <a:prstGeom prst="rect">
            <a:avLst/>
          </a:prstGeom>
          <a:noFill/>
        </p:spPr>
        <p:txBody>
          <a:bodyPr wrap="square" rtlCol="0">
            <a:spAutoFit/>
          </a:bodyPr>
          <a:lstStyle/>
          <a:p>
            <a:r>
              <a:rPr lang="zh-CN" altLang="en-US" sz="2800" kern="0" spc="150" dirty="0">
                <a:solidFill>
                  <a:srgbClr val="673B28"/>
                </a:solidFill>
                <a:latin typeface="汉仪雅酷黑 75W" panose="020B0804020202020204" charset="-122"/>
                <a:ea typeface="汉仪雅酷黑 75W" panose="020B0804020202020204" charset="-122"/>
                <a:cs typeface="+mn-ea"/>
              </a:rPr>
              <a:t>消费者的维权方式-行政投诉</a:t>
            </a:r>
            <a:endParaRPr lang="zh-CN" altLang="en-US" sz="2800" kern="0" spc="150" dirty="0">
              <a:solidFill>
                <a:srgbClr val="673B28"/>
              </a:solidFill>
              <a:latin typeface="汉仪雅酷黑 75W" panose="020B0804020202020204" charset="-122"/>
              <a:ea typeface="汉仪雅酷黑 75W" panose="020B0804020202020204" charset="-122"/>
              <a:cs typeface="+mn-ea"/>
            </a:endParaRPr>
          </a:p>
        </p:txBody>
      </p:sp>
      <p:sp>
        <p:nvSpPr>
          <p:cNvPr id="4" name="íŝḷîdè"/>
          <p:cNvSpPr/>
          <p:nvPr/>
        </p:nvSpPr>
        <p:spPr>
          <a:xfrm>
            <a:off x="4029088" y="2575743"/>
            <a:ext cx="2014538" cy="2014538"/>
          </a:xfrm>
          <a:prstGeom prst="ellipse">
            <a:avLst/>
          </a:prstGeom>
          <a:solidFill>
            <a:srgbClr val="673B28">
              <a:alpha val="9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2000" b="1" dirty="0">
              <a:solidFill>
                <a:schemeClr val="tx1"/>
              </a:solidFill>
              <a:latin typeface="思源黑体 Medium" panose="020B0600000000000000" pitchFamily="34" charset="-122"/>
              <a:ea typeface="思源黑体 Medium" panose="020B0600000000000000" pitchFamily="34" charset="-122"/>
            </a:endParaRPr>
          </a:p>
        </p:txBody>
      </p:sp>
      <p:sp>
        <p:nvSpPr>
          <p:cNvPr id="5" name="í$ḷíḋe"/>
          <p:cNvSpPr/>
          <p:nvPr/>
        </p:nvSpPr>
        <p:spPr>
          <a:xfrm>
            <a:off x="6827217" y="2789813"/>
            <a:ext cx="2014538" cy="2014538"/>
          </a:xfrm>
          <a:prstGeom prst="ellipse">
            <a:avLst/>
          </a:prstGeom>
          <a:solidFill>
            <a:srgbClr val="FE9805">
              <a:alpha val="9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2000" b="1" dirty="0">
              <a:solidFill>
                <a:schemeClr val="tx1"/>
              </a:solidFill>
              <a:latin typeface="思源黑体 Medium" panose="020B0600000000000000" pitchFamily="34" charset="-122"/>
              <a:ea typeface="思源黑体 Medium" panose="020B0600000000000000" pitchFamily="34" charset="-122"/>
            </a:endParaRPr>
          </a:p>
        </p:txBody>
      </p:sp>
      <p:sp>
        <p:nvSpPr>
          <p:cNvPr id="2" name="íślíḓe"/>
          <p:cNvSpPr/>
          <p:nvPr/>
        </p:nvSpPr>
        <p:spPr>
          <a:xfrm>
            <a:off x="5917110" y="3601174"/>
            <a:ext cx="1530467" cy="1530467"/>
          </a:xfrm>
          <a:prstGeom prst="ellipse">
            <a:avLst/>
          </a:prstGeom>
          <a:solidFill>
            <a:srgbClr val="673B28">
              <a:alpha val="9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2000" b="1" dirty="0">
              <a:solidFill>
                <a:schemeClr val="tx1"/>
              </a:solidFill>
              <a:latin typeface="思源黑体 Medium" panose="020B0600000000000000" pitchFamily="34" charset="-122"/>
              <a:ea typeface="思源黑体 Medium" panose="020B0600000000000000" pitchFamily="34" charset="-122"/>
            </a:endParaRPr>
          </a:p>
        </p:txBody>
      </p:sp>
      <p:sp>
        <p:nvSpPr>
          <p:cNvPr id="8" name="ïS1ïḋê"/>
          <p:cNvSpPr/>
          <p:nvPr/>
        </p:nvSpPr>
        <p:spPr>
          <a:xfrm>
            <a:off x="5643959" y="2297831"/>
            <a:ext cx="1681654" cy="1681654"/>
          </a:xfrm>
          <a:prstGeom prst="ellipse">
            <a:avLst/>
          </a:prstGeom>
          <a:solidFill>
            <a:srgbClr val="FFC000">
              <a:alpha val="9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2000" b="1" dirty="0">
              <a:solidFill>
                <a:schemeClr val="tx1"/>
              </a:solidFill>
              <a:latin typeface="思源黑体 Medium" panose="020B0600000000000000" pitchFamily="34" charset="-122"/>
              <a:ea typeface="思源黑体 Medium" panose="020B0600000000000000" pitchFamily="34" charset="-122"/>
            </a:endParaRPr>
          </a:p>
        </p:txBody>
      </p:sp>
      <p:sp>
        <p:nvSpPr>
          <p:cNvPr id="9" name="îṥľïďe"/>
          <p:cNvSpPr/>
          <p:nvPr/>
        </p:nvSpPr>
        <p:spPr>
          <a:xfrm>
            <a:off x="5057672" y="4168048"/>
            <a:ext cx="1090431" cy="1090431"/>
          </a:xfrm>
          <a:prstGeom prst="ellipse">
            <a:avLst/>
          </a:prstGeom>
          <a:solidFill>
            <a:srgbClr val="FE9805">
              <a:alpha val="9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2000" b="1" dirty="0">
              <a:solidFill>
                <a:schemeClr val="tx1"/>
              </a:solidFill>
              <a:latin typeface="思源黑体 Medium" panose="020B0600000000000000" pitchFamily="34" charset="-122"/>
              <a:ea typeface="思源黑体 Medium" panose="020B0600000000000000" pitchFamily="34" charset="-122"/>
            </a:endParaRPr>
          </a:p>
        </p:txBody>
      </p:sp>
      <p:cxnSp>
        <p:nvCxnSpPr>
          <p:cNvPr id="10" name="直接连接符 9"/>
          <p:cNvCxnSpPr/>
          <p:nvPr/>
        </p:nvCxnSpPr>
        <p:spPr>
          <a:xfrm>
            <a:off x="482392" y="2730394"/>
            <a:ext cx="3843590" cy="0"/>
          </a:xfrm>
          <a:prstGeom prst="line">
            <a:avLst/>
          </a:prstGeom>
          <a:ln w="3175" cap="rnd">
            <a:solidFill>
              <a:srgbClr val="673B28"/>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1" name="i$ļïḋè"/>
          <p:cNvSpPr txBox="1"/>
          <p:nvPr/>
        </p:nvSpPr>
        <p:spPr>
          <a:xfrm>
            <a:off x="9082520" y="3221676"/>
            <a:ext cx="2524264" cy="2246671"/>
          </a:xfrm>
          <a:prstGeom prst="rect">
            <a:avLst/>
          </a:prstGeom>
          <a:noFill/>
          <a:ln>
            <a:noFill/>
          </a:ln>
        </p:spPr>
        <p:txBody>
          <a:bodyPr wrap="square" lIns="90000" tIns="46800" rIns="90000" bIns="46800" anchor="t" anchorCtr="0">
            <a:noAutofit/>
          </a:bodyPr>
          <a:lstStyle/>
          <a:p>
            <a:pPr>
              <a:lnSpc>
                <a:spcPct val="160000"/>
              </a:lnSpc>
            </a:pPr>
            <a:r>
              <a:rPr lang="zh-CN" altLang="en-US" sz="14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消费者和经营者发生权益争议后，可请求有关行政部门解决争议，它具有高效、快捷、力度强等特点。</a:t>
            </a:r>
            <a:endParaRPr lang="zh-CN" altLang="en-US" sz="14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12" name="îṧļíďê"/>
          <p:cNvSpPr txBox="1"/>
          <p:nvPr/>
        </p:nvSpPr>
        <p:spPr>
          <a:xfrm>
            <a:off x="614978" y="2900284"/>
            <a:ext cx="3143220" cy="2231357"/>
          </a:xfrm>
          <a:prstGeom prst="rect">
            <a:avLst/>
          </a:prstGeom>
          <a:noFill/>
          <a:ln>
            <a:noFill/>
          </a:ln>
        </p:spPr>
        <p:txBody>
          <a:bodyPr lIns="91440" tIns="45720" rIns="91440" bIns="45720" anchor="t" anchorCtr="0">
            <a:noAutofit/>
          </a:bodyPr>
          <a:lstStyle/>
          <a:p>
            <a:pPr>
              <a:lnSpc>
                <a:spcPct val="160000"/>
              </a:lnSpc>
            </a:pPr>
            <a:r>
              <a:rPr lang="zh-CN" altLang="en-US" sz="14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消费者决定申诉时，一般用书面形式，并载明要求、理由及相关的事实根据。如与经营者达成和解，可撤回申诉，请求有关行政部门作出调解书。</a:t>
            </a:r>
            <a:endParaRPr lang="zh-CN" altLang="en-US" sz="14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cxnSp>
        <p:nvCxnSpPr>
          <p:cNvPr id="13" name="直接连接符 12"/>
          <p:cNvCxnSpPr/>
          <p:nvPr/>
        </p:nvCxnSpPr>
        <p:spPr>
          <a:xfrm>
            <a:off x="9085980" y="2704980"/>
            <a:ext cx="2311504" cy="0"/>
          </a:xfrm>
          <a:prstGeom prst="line">
            <a:avLst/>
          </a:prstGeom>
          <a:ln w="3175" cap="rnd">
            <a:solidFill>
              <a:srgbClr val="673B28"/>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4" name="íṡļîḋê"/>
          <p:cNvSpPr/>
          <p:nvPr/>
        </p:nvSpPr>
        <p:spPr bwMode="auto">
          <a:xfrm>
            <a:off x="7658497" y="3580724"/>
            <a:ext cx="532172" cy="492347"/>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ln>
        </p:spPr>
        <p:txBody>
          <a:bodyPr wrap="square" lIns="91440" tIns="45720" rIns="91440" bIns="45720" anchor="ctr">
            <a:normAutofit/>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grpSp>
        <p:nvGrpSpPr>
          <p:cNvPr id="15" name="组合 14"/>
          <p:cNvGrpSpPr/>
          <p:nvPr/>
        </p:nvGrpSpPr>
        <p:grpSpPr>
          <a:xfrm>
            <a:off x="6454667" y="4228075"/>
            <a:ext cx="569669" cy="569671"/>
            <a:chOff x="1802155" y="3265793"/>
            <a:chExt cx="476341" cy="476342"/>
          </a:xfrm>
          <a:solidFill>
            <a:schemeClr val="bg1"/>
          </a:solidFill>
        </p:grpSpPr>
        <p:sp>
          <p:nvSpPr>
            <p:cNvPr id="16" name="îSḻïdê"/>
            <p:cNvSpPr/>
            <p:nvPr/>
          </p:nvSpPr>
          <p:spPr bwMode="auto">
            <a:xfrm>
              <a:off x="1802155" y="3265793"/>
              <a:ext cx="476341" cy="475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16712" y="12177"/>
                  </a:moveTo>
                  <a:cubicBezTo>
                    <a:pt x="16247" y="12177"/>
                    <a:pt x="15748" y="12329"/>
                    <a:pt x="15257" y="12582"/>
                  </a:cubicBezTo>
                  <a:lnTo>
                    <a:pt x="9013" y="6331"/>
                  </a:lnTo>
                  <a:cubicBezTo>
                    <a:pt x="9263" y="5840"/>
                    <a:pt x="9413" y="5346"/>
                    <a:pt x="9413" y="4893"/>
                  </a:cubicBezTo>
                  <a:cubicBezTo>
                    <a:pt x="9413" y="2407"/>
                    <a:pt x="7052" y="0"/>
                    <a:pt x="4571" y="0"/>
                  </a:cubicBezTo>
                  <a:cubicBezTo>
                    <a:pt x="4555" y="0"/>
                    <a:pt x="4540" y="0"/>
                    <a:pt x="4525" y="0"/>
                  </a:cubicBezTo>
                  <a:cubicBezTo>
                    <a:pt x="4515" y="0"/>
                    <a:pt x="4233" y="287"/>
                    <a:pt x="4079" y="441"/>
                  </a:cubicBezTo>
                  <a:cubicBezTo>
                    <a:pt x="6081" y="2445"/>
                    <a:pt x="5916" y="2120"/>
                    <a:pt x="5916" y="3349"/>
                  </a:cubicBezTo>
                  <a:cubicBezTo>
                    <a:pt x="5916" y="4347"/>
                    <a:pt x="4320" y="5922"/>
                    <a:pt x="3346" y="5922"/>
                  </a:cubicBezTo>
                  <a:cubicBezTo>
                    <a:pt x="3132" y="5922"/>
                    <a:pt x="2966" y="5928"/>
                    <a:pt x="2828" y="5928"/>
                  </a:cubicBezTo>
                  <a:cubicBezTo>
                    <a:pt x="2150" y="5928"/>
                    <a:pt x="2140" y="5784"/>
                    <a:pt x="441" y="4083"/>
                  </a:cubicBezTo>
                  <a:cubicBezTo>
                    <a:pt x="282" y="4242"/>
                    <a:pt x="0" y="4520"/>
                    <a:pt x="0" y="4529"/>
                  </a:cubicBezTo>
                  <a:cubicBezTo>
                    <a:pt x="31" y="7031"/>
                    <a:pt x="2390" y="9422"/>
                    <a:pt x="4888" y="9422"/>
                  </a:cubicBezTo>
                  <a:cubicBezTo>
                    <a:pt x="5341" y="9422"/>
                    <a:pt x="5824" y="9278"/>
                    <a:pt x="6302" y="9038"/>
                  </a:cubicBezTo>
                  <a:lnTo>
                    <a:pt x="12567" y="15310"/>
                  </a:lnTo>
                  <a:cubicBezTo>
                    <a:pt x="12329" y="15787"/>
                    <a:pt x="12187" y="16267"/>
                    <a:pt x="12187" y="16706"/>
                  </a:cubicBezTo>
                  <a:cubicBezTo>
                    <a:pt x="12187" y="19193"/>
                    <a:pt x="14548" y="21600"/>
                    <a:pt x="17030" y="21600"/>
                  </a:cubicBezTo>
                  <a:cubicBezTo>
                    <a:pt x="17045" y="21600"/>
                    <a:pt x="17060" y="21600"/>
                    <a:pt x="17075" y="21600"/>
                  </a:cubicBezTo>
                  <a:cubicBezTo>
                    <a:pt x="17085" y="21600"/>
                    <a:pt x="17367" y="21313"/>
                    <a:pt x="17521" y="21159"/>
                  </a:cubicBezTo>
                  <a:cubicBezTo>
                    <a:pt x="15519" y="19155"/>
                    <a:pt x="15684" y="19480"/>
                    <a:pt x="15684" y="18251"/>
                  </a:cubicBezTo>
                  <a:cubicBezTo>
                    <a:pt x="15684" y="17253"/>
                    <a:pt x="17280" y="15678"/>
                    <a:pt x="18254" y="15678"/>
                  </a:cubicBezTo>
                  <a:cubicBezTo>
                    <a:pt x="18467" y="15678"/>
                    <a:pt x="18633" y="15672"/>
                    <a:pt x="18771" y="15672"/>
                  </a:cubicBezTo>
                  <a:cubicBezTo>
                    <a:pt x="19449" y="15672"/>
                    <a:pt x="19460" y="15816"/>
                    <a:pt x="21159" y="17517"/>
                  </a:cubicBezTo>
                  <a:cubicBezTo>
                    <a:pt x="21318" y="17358"/>
                    <a:pt x="21599" y="17080"/>
                    <a:pt x="21600" y="17071"/>
                  </a:cubicBezTo>
                  <a:cubicBezTo>
                    <a:pt x="21570" y="14569"/>
                    <a:pt x="19210" y="12177"/>
                    <a:pt x="16712" y="12177"/>
                  </a:cubicBezTo>
                  <a:close/>
                  <a:moveTo>
                    <a:pt x="16712" y="1217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grpSp>
          <p:nvGrpSpPr>
            <p:cNvPr id="17" name="组合 16"/>
            <p:cNvGrpSpPr/>
            <p:nvPr/>
          </p:nvGrpSpPr>
          <p:grpSpPr>
            <a:xfrm>
              <a:off x="1802155" y="3265793"/>
              <a:ext cx="474682" cy="476342"/>
              <a:chOff x="1802155" y="3265793"/>
              <a:chExt cx="474682" cy="476342"/>
            </a:xfrm>
            <a:grpFill/>
          </p:grpSpPr>
          <p:grpSp>
            <p:nvGrpSpPr>
              <p:cNvPr id="18" name="组合 17"/>
              <p:cNvGrpSpPr/>
              <p:nvPr/>
            </p:nvGrpSpPr>
            <p:grpSpPr>
              <a:xfrm>
                <a:off x="1802155" y="3351949"/>
                <a:ext cx="391014" cy="390186"/>
                <a:chOff x="1802155" y="3351949"/>
                <a:chExt cx="391014" cy="390186"/>
              </a:xfrm>
              <a:grpFill/>
            </p:grpSpPr>
            <p:sp>
              <p:nvSpPr>
                <p:cNvPr id="20" name="íSḷïdè"/>
                <p:cNvSpPr/>
                <p:nvPr/>
              </p:nvSpPr>
              <p:spPr bwMode="auto">
                <a:xfrm>
                  <a:off x="1802155" y="3511006"/>
                  <a:ext cx="231129" cy="2311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16948" y="3429"/>
                      </a:moveTo>
                      <a:lnTo>
                        <a:pt x="9450" y="10928"/>
                      </a:lnTo>
                      <a:lnTo>
                        <a:pt x="8117" y="9596"/>
                      </a:lnTo>
                      <a:lnTo>
                        <a:pt x="15616" y="2098"/>
                      </a:lnTo>
                      <a:lnTo>
                        <a:pt x="13520" y="0"/>
                      </a:lnTo>
                      <a:lnTo>
                        <a:pt x="3894" y="9626"/>
                      </a:lnTo>
                      <a:lnTo>
                        <a:pt x="3890" y="9626"/>
                      </a:lnTo>
                      <a:lnTo>
                        <a:pt x="3890" y="9630"/>
                      </a:lnTo>
                      <a:lnTo>
                        <a:pt x="3889" y="9630"/>
                      </a:lnTo>
                      <a:lnTo>
                        <a:pt x="3890" y="9630"/>
                      </a:lnTo>
                      <a:lnTo>
                        <a:pt x="0" y="21600"/>
                      </a:lnTo>
                      <a:lnTo>
                        <a:pt x="11971" y="17712"/>
                      </a:lnTo>
                      <a:lnTo>
                        <a:pt x="11972" y="17712"/>
                      </a:lnTo>
                      <a:lnTo>
                        <a:pt x="11975" y="17711"/>
                      </a:lnTo>
                      <a:lnTo>
                        <a:pt x="11975" y="17709"/>
                      </a:lnTo>
                      <a:lnTo>
                        <a:pt x="21600" y="8083"/>
                      </a:lnTo>
                      <a:lnTo>
                        <a:pt x="16948" y="3429"/>
                      </a:lnTo>
                      <a:close/>
                      <a:moveTo>
                        <a:pt x="16948" y="342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77500" lnSpcReduction="20000"/>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sp>
              <p:nvSpPr>
                <p:cNvPr id="21" name="i$ļiḋè"/>
                <p:cNvSpPr/>
                <p:nvPr/>
              </p:nvSpPr>
              <p:spPr bwMode="auto">
                <a:xfrm>
                  <a:off x="2047367" y="3351949"/>
                  <a:ext cx="145802" cy="14580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3324" y="12115"/>
                      </a:moveTo>
                      <a:lnTo>
                        <a:pt x="8825" y="6614"/>
                      </a:lnTo>
                      <a:lnTo>
                        <a:pt x="10935" y="8723"/>
                      </a:lnTo>
                      <a:lnTo>
                        <a:pt x="5434" y="14225"/>
                      </a:lnTo>
                      <a:lnTo>
                        <a:pt x="12808" y="21600"/>
                      </a:lnTo>
                      <a:lnTo>
                        <a:pt x="21600" y="12807"/>
                      </a:lnTo>
                      <a:lnTo>
                        <a:pt x="8790" y="0"/>
                      </a:lnTo>
                      <a:lnTo>
                        <a:pt x="0" y="8791"/>
                      </a:lnTo>
                      <a:lnTo>
                        <a:pt x="3324" y="12115"/>
                      </a:lnTo>
                      <a:close/>
                      <a:moveTo>
                        <a:pt x="3324" y="1211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32500" lnSpcReduction="20000"/>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grpSp>
          <p:sp>
            <p:nvSpPr>
              <p:cNvPr id="3" name="ïṧ1ïḍé"/>
              <p:cNvSpPr/>
              <p:nvPr/>
            </p:nvSpPr>
            <p:spPr bwMode="auto">
              <a:xfrm>
                <a:off x="2133521" y="3265793"/>
                <a:ext cx="143316" cy="14331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8576"/>
                    </a:moveTo>
                    <a:lnTo>
                      <a:pt x="8573" y="0"/>
                    </a:lnTo>
                    <a:lnTo>
                      <a:pt x="21600" y="13024"/>
                    </a:lnTo>
                    <a:lnTo>
                      <a:pt x="13027" y="21600"/>
                    </a:lnTo>
                    <a:lnTo>
                      <a:pt x="0" y="8576"/>
                    </a:lnTo>
                    <a:close/>
                    <a:moveTo>
                      <a:pt x="0" y="857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32500" lnSpcReduction="20000"/>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grpSp>
      </p:grpSp>
      <p:sp>
        <p:nvSpPr>
          <p:cNvPr id="22" name="íŝḷîḓê"/>
          <p:cNvSpPr/>
          <p:nvPr/>
        </p:nvSpPr>
        <p:spPr bwMode="auto">
          <a:xfrm>
            <a:off x="4817032" y="3356205"/>
            <a:ext cx="556037" cy="50677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chemeClr val="bg1"/>
          </a:solidFill>
          <a:ln>
            <a:noFill/>
          </a:ln>
        </p:spPr>
        <p:txBody>
          <a:bodyPr wrap="square" lIns="91440" tIns="45720" rIns="91440" bIns="45720">
            <a:normAutofit/>
          </a:bodyPr>
          <a:lstStyle/>
          <a:p>
            <a:endParaRPr lang="zh-CN" altLang="en-US">
              <a:solidFill>
                <a:schemeClr val="tx1"/>
              </a:solidFill>
            </a:endParaRPr>
          </a:p>
        </p:txBody>
      </p:sp>
      <p:sp>
        <p:nvSpPr>
          <p:cNvPr id="23" name="iṣḷïḋé"/>
          <p:cNvSpPr/>
          <p:nvPr/>
        </p:nvSpPr>
        <p:spPr bwMode="auto">
          <a:xfrm>
            <a:off x="6199271" y="2908958"/>
            <a:ext cx="571030" cy="503653"/>
          </a:xfrm>
          <a:custGeom>
            <a:avLst/>
            <a:gdLst>
              <a:gd name="connsiteX0" fmla="*/ 202564 w 607639"/>
              <a:gd name="connsiteY0" fmla="*/ 444915 h 535944"/>
              <a:gd name="connsiteX1" fmla="*/ 405075 w 607639"/>
              <a:gd name="connsiteY1" fmla="*/ 444915 h 535944"/>
              <a:gd name="connsiteX2" fmla="*/ 415223 w 607639"/>
              <a:gd name="connsiteY2" fmla="*/ 455049 h 535944"/>
              <a:gd name="connsiteX3" fmla="*/ 455725 w 607639"/>
              <a:gd name="connsiteY3" fmla="*/ 515765 h 535944"/>
              <a:gd name="connsiteX4" fmla="*/ 465873 w 607639"/>
              <a:gd name="connsiteY4" fmla="*/ 525899 h 535944"/>
              <a:gd name="connsiteX5" fmla="*/ 455725 w 607639"/>
              <a:gd name="connsiteY5" fmla="*/ 535944 h 535944"/>
              <a:gd name="connsiteX6" fmla="*/ 151914 w 607639"/>
              <a:gd name="connsiteY6" fmla="*/ 535944 h 535944"/>
              <a:gd name="connsiteX7" fmla="*/ 141766 w 607639"/>
              <a:gd name="connsiteY7" fmla="*/ 525899 h 535944"/>
              <a:gd name="connsiteX8" fmla="*/ 151914 w 607639"/>
              <a:gd name="connsiteY8" fmla="*/ 515765 h 535944"/>
              <a:gd name="connsiteX9" fmla="*/ 192416 w 607639"/>
              <a:gd name="connsiteY9" fmla="*/ 455049 h 535944"/>
              <a:gd name="connsiteX10" fmla="*/ 202564 w 607639"/>
              <a:gd name="connsiteY10" fmla="*/ 444915 h 535944"/>
              <a:gd name="connsiteX11" fmla="*/ 70815 w 607639"/>
              <a:gd name="connsiteY11" fmla="*/ 60686 h 535944"/>
              <a:gd name="connsiteX12" fmla="*/ 536665 w 607639"/>
              <a:gd name="connsiteY12" fmla="*/ 60686 h 535944"/>
              <a:gd name="connsiteX13" fmla="*/ 546812 w 607639"/>
              <a:gd name="connsiteY13" fmla="*/ 70819 h 535944"/>
              <a:gd name="connsiteX14" fmla="*/ 546812 w 607639"/>
              <a:gd name="connsiteY14" fmla="*/ 353914 h 535944"/>
              <a:gd name="connsiteX15" fmla="*/ 536665 w 607639"/>
              <a:gd name="connsiteY15" fmla="*/ 364047 h 535944"/>
              <a:gd name="connsiteX16" fmla="*/ 70815 w 607639"/>
              <a:gd name="connsiteY16" fmla="*/ 364047 h 535944"/>
              <a:gd name="connsiteX17" fmla="*/ 60757 w 607639"/>
              <a:gd name="connsiteY17" fmla="*/ 353914 h 535944"/>
              <a:gd name="connsiteX18" fmla="*/ 60757 w 607639"/>
              <a:gd name="connsiteY18" fmla="*/ 70819 h 535944"/>
              <a:gd name="connsiteX19" fmla="*/ 70815 w 607639"/>
              <a:gd name="connsiteY19" fmla="*/ 60686 h 535944"/>
              <a:gd name="connsiteX20" fmla="*/ 50644 w 607639"/>
              <a:gd name="connsiteY20" fmla="*/ 40438 h 535944"/>
              <a:gd name="connsiteX21" fmla="*/ 40497 w 607639"/>
              <a:gd name="connsiteY21" fmla="*/ 50570 h 535944"/>
              <a:gd name="connsiteX22" fmla="*/ 40497 w 607639"/>
              <a:gd name="connsiteY22" fmla="*/ 374163 h 535944"/>
              <a:gd name="connsiteX23" fmla="*/ 50644 w 607639"/>
              <a:gd name="connsiteY23" fmla="*/ 384295 h 535944"/>
              <a:gd name="connsiteX24" fmla="*/ 556995 w 607639"/>
              <a:gd name="connsiteY24" fmla="*/ 384295 h 535944"/>
              <a:gd name="connsiteX25" fmla="*/ 567142 w 607639"/>
              <a:gd name="connsiteY25" fmla="*/ 374163 h 535944"/>
              <a:gd name="connsiteX26" fmla="*/ 567142 w 607639"/>
              <a:gd name="connsiteY26" fmla="*/ 50570 h 535944"/>
              <a:gd name="connsiteX27" fmla="*/ 556995 w 607639"/>
              <a:gd name="connsiteY27" fmla="*/ 40438 h 535944"/>
              <a:gd name="connsiteX28" fmla="*/ 10147 w 607639"/>
              <a:gd name="connsiteY28" fmla="*/ 0 h 535944"/>
              <a:gd name="connsiteX29" fmla="*/ 597492 w 607639"/>
              <a:gd name="connsiteY29" fmla="*/ 0 h 535944"/>
              <a:gd name="connsiteX30" fmla="*/ 607639 w 607639"/>
              <a:gd name="connsiteY30" fmla="*/ 10132 h 535944"/>
              <a:gd name="connsiteX31" fmla="*/ 607639 w 607639"/>
              <a:gd name="connsiteY31" fmla="*/ 414601 h 535944"/>
              <a:gd name="connsiteX32" fmla="*/ 597492 w 607639"/>
              <a:gd name="connsiteY32" fmla="*/ 424733 h 535944"/>
              <a:gd name="connsiteX33" fmla="*/ 10147 w 607639"/>
              <a:gd name="connsiteY33" fmla="*/ 424733 h 535944"/>
              <a:gd name="connsiteX34" fmla="*/ 0 w 607639"/>
              <a:gd name="connsiteY34" fmla="*/ 414601 h 535944"/>
              <a:gd name="connsiteX35" fmla="*/ 0 w 607639"/>
              <a:gd name="connsiteY35" fmla="*/ 10132 h 535944"/>
              <a:gd name="connsiteX36" fmla="*/ 10147 w 607639"/>
              <a:gd name="connsiteY36" fmla="*/ 0 h 5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35944">
                <a:moveTo>
                  <a:pt x="202564" y="444915"/>
                </a:moveTo>
                <a:lnTo>
                  <a:pt x="405075" y="444915"/>
                </a:lnTo>
                <a:cubicBezTo>
                  <a:pt x="410683" y="444915"/>
                  <a:pt x="415223" y="449449"/>
                  <a:pt x="415223" y="455049"/>
                </a:cubicBezTo>
                <a:cubicBezTo>
                  <a:pt x="415223" y="487940"/>
                  <a:pt x="433738" y="515765"/>
                  <a:pt x="455725" y="515765"/>
                </a:cubicBezTo>
                <a:cubicBezTo>
                  <a:pt x="461333" y="515765"/>
                  <a:pt x="465873" y="520298"/>
                  <a:pt x="465873" y="525899"/>
                </a:cubicBezTo>
                <a:cubicBezTo>
                  <a:pt x="465873" y="531499"/>
                  <a:pt x="461333" y="535944"/>
                  <a:pt x="455725" y="535944"/>
                </a:cubicBezTo>
                <a:lnTo>
                  <a:pt x="151914" y="535944"/>
                </a:lnTo>
                <a:cubicBezTo>
                  <a:pt x="146306" y="535944"/>
                  <a:pt x="141766" y="531499"/>
                  <a:pt x="141766" y="525899"/>
                </a:cubicBezTo>
                <a:cubicBezTo>
                  <a:pt x="141766" y="520298"/>
                  <a:pt x="146306" y="515765"/>
                  <a:pt x="151914" y="515765"/>
                </a:cubicBezTo>
                <a:cubicBezTo>
                  <a:pt x="173812" y="515765"/>
                  <a:pt x="192416" y="487940"/>
                  <a:pt x="192416" y="455049"/>
                </a:cubicBezTo>
                <a:cubicBezTo>
                  <a:pt x="192416" y="449449"/>
                  <a:pt x="196956" y="444915"/>
                  <a:pt x="202564" y="444915"/>
                </a:cubicBezTo>
                <a:close/>
                <a:moveTo>
                  <a:pt x="70815" y="60686"/>
                </a:moveTo>
                <a:lnTo>
                  <a:pt x="536665" y="60686"/>
                </a:lnTo>
                <a:cubicBezTo>
                  <a:pt x="542273" y="60686"/>
                  <a:pt x="546812" y="65219"/>
                  <a:pt x="546812" y="70819"/>
                </a:cubicBezTo>
                <a:lnTo>
                  <a:pt x="546812" y="353914"/>
                </a:lnTo>
                <a:cubicBezTo>
                  <a:pt x="546812" y="359514"/>
                  <a:pt x="542273" y="364047"/>
                  <a:pt x="536665" y="364047"/>
                </a:cubicBezTo>
                <a:lnTo>
                  <a:pt x="70815" y="364047"/>
                </a:lnTo>
                <a:cubicBezTo>
                  <a:pt x="65296" y="364047"/>
                  <a:pt x="60757" y="359514"/>
                  <a:pt x="60757" y="353914"/>
                </a:cubicBezTo>
                <a:lnTo>
                  <a:pt x="60757" y="70819"/>
                </a:lnTo>
                <a:cubicBezTo>
                  <a:pt x="60757" y="65219"/>
                  <a:pt x="65296" y="60686"/>
                  <a:pt x="70815" y="60686"/>
                </a:cubicBezTo>
                <a:close/>
                <a:moveTo>
                  <a:pt x="50644" y="40438"/>
                </a:moveTo>
                <a:cubicBezTo>
                  <a:pt x="45037" y="40438"/>
                  <a:pt x="40497" y="44971"/>
                  <a:pt x="40497" y="50570"/>
                </a:cubicBezTo>
                <a:lnTo>
                  <a:pt x="40497" y="374163"/>
                </a:lnTo>
                <a:cubicBezTo>
                  <a:pt x="40497" y="379762"/>
                  <a:pt x="45037" y="384295"/>
                  <a:pt x="50644" y="384295"/>
                </a:cubicBezTo>
                <a:lnTo>
                  <a:pt x="556995" y="384295"/>
                </a:lnTo>
                <a:cubicBezTo>
                  <a:pt x="562602" y="384295"/>
                  <a:pt x="567142" y="379762"/>
                  <a:pt x="567142" y="374163"/>
                </a:cubicBezTo>
                <a:lnTo>
                  <a:pt x="567142" y="50570"/>
                </a:lnTo>
                <a:cubicBezTo>
                  <a:pt x="567142" y="44971"/>
                  <a:pt x="562602" y="40438"/>
                  <a:pt x="556995" y="40438"/>
                </a:cubicBezTo>
                <a:close/>
                <a:moveTo>
                  <a:pt x="10147" y="0"/>
                </a:moveTo>
                <a:lnTo>
                  <a:pt x="597492" y="0"/>
                </a:lnTo>
                <a:cubicBezTo>
                  <a:pt x="603100" y="0"/>
                  <a:pt x="607639" y="4533"/>
                  <a:pt x="607639" y="10132"/>
                </a:cubicBezTo>
                <a:lnTo>
                  <a:pt x="607639" y="414601"/>
                </a:lnTo>
                <a:cubicBezTo>
                  <a:pt x="607639" y="420200"/>
                  <a:pt x="603100" y="424733"/>
                  <a:pt x="597492" y="424733"/>
                </a:cubicBezTo>
                <a:lnTo>
                  <a:pt x="10147" y="424733"/>
                </a:lnTo>
                <a:cubicBezTo>
                  <a:pt x="4539" y="424733"/>
                  <a:pt x="0" y="420200"/>
                  <a:pt x="0" y="414601"/>
                </a:cubicBezTo>
                <a:lnTo>
                  <a:pt x="0" y="10132"/>
                </a:lnTo>
                <a:cubicBezTo>
                  <a:pt x="0" y="4533"/>
                  <a:pt x="4539" y="0"/>
                  <a:pt x="10147" y="0"/>
                </a:cubicBezTo>
                <a:close/>
              </a:path>
            </a:pathLst>
          </a:custGeom>
          <a:solidFill>
            <a:schemeClr val="bg1"/>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tx1"/>
              </a:solidFill>
            </a:endParaRPr>
          </a:p>
        </p:txBody>
      </p:sp>
      <p:sp>
        <p:nvSpPr>
          <p:cNvPr id="24" name="椭圆 41"/>
          <p:cNvSpPr/>
          <p:nvPr/>
        </p:nvSpPr>
        <p:spPr>
          <a:xfrm flipH="1">
            <a:off x="5411669" y="4530622"/>
            <a:ext cx="451054" cy="364727"/>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7" name="明月设计3" descr="7@1000x"/>
          <p:cNvPicPr>
            <a:picLocks noChangeAspect="1"/>
          </p:cNvPicPr>
          <p:nvPr>
            <p:custDataLst>
              <p:tags r:id="rId1"/>
            </p:custDataLst>
          </p:nvPr>
        </p:nvPicPr>
        <p:blipFill>
          <a:blip r:embed="rId2"/>
          <a:stretch>
            <a:fillRect/>
          </a:stretch>
        </p:blipFill>
        <p:spPr>
          <a:xfrm>
            <a:off x="367665" y="5485130"/>
            <a:ext cx="1255395" cy="1155065"/>
          </a:xfrm>
          <a:prstGeom prst="rect">
            <a:avLst/>
          </a:prstGeom>
        </p:spPr>
      </p:pic>
      <p:pic>
        <p:nvPicPr>
          <p:cNvPr id="25" name="明月设计21" descr="4@1000x"/>
          <p:cNvPicPr>
            <a:picLocks noChangeAspect="1"/>
          </p:cNvPicPr>
          <p:nvPr/>
        </p:nvPicPr>
        <p:blipFill>
          <a:blip r:embed="rId3"/>
          <a:stretch>
            <a:fillRect/>
          </a:stretch>
        </p:blipFill>
        <p:spPr>
          <a:xfrm>
            <a:off x="9819005" y="5442585"/>
            <a:ext cx="2167890" cy="1200150"/>
          </a:xfrm>
          <a:prstGeom prst="rect">
            <a:avLst/>
          </a:prstGeom>
        </p:spPr>
      </p:pic>
      <p:sp>
        <p:nvSpPr>
          <p:cNvPr id="26" name="明月设计4" descr="7b0a20202020227461726765744d6f64756c65223a202270726f636573734f6e6c696e65466f6e7473220a7d0a"/>
          <p:cNvSpPr txBox="1"/>
          <p:nvPr/>
        </p:nvSpPr>
        <p:spPr>
          <a:xfrm>
            <a:off x="1597025" y="445135"/>
            <a:ext cx="64033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Tree>
    <p:custDataLst>
      <p:tags r:id="rId4"/>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4"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5"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0" name="文本框 49"/>
          <p:cNvSpPr txBox="1"/>
          <p:nvPr/>
        </p:nvSpPr>
        <p:spPr>
          <a:xfrm>
            <a:off x="3518217" y="1292121"/>
            <a:ext cx="6002454" cy="521970"/>
          </a:xfrm>
          <a:prstGeom prst="rect">
            <a:avLst/>
          </a:prstGeom>
          <a:noFill/>
        </p:spPr>
        <p:txBody>
          <a:bodyPr wrap="square" rtlCol="0">
            <a:spAutoFit/>
          </a:bodyPr>
          <a:lstStyle/>
          <a:p>
            <a:r>
              <a:rPr lang="zh-CN" altLang="en-US" sz="2800" kern="0" spc="150" dirty="0">
                <a:solidFill>
                  <a:srgbClr val="673B28"/>
                </a:solidFill>
                <a:latin typeface="汉仪雅酷黑 75W" panose="020B0804020202020204" charset="-122"/>
                <a:ea typeface="汉仪雅酷黑 75W" panose="020B0804020202020204" charset="-122"/>
                <a:cs typeface="+mn-ea"/>
              </a:rPr>
              <a:t>消费者的维权方式-提起仲裁</a:t>
            </a:r>
            <a:endParaRPr lang="zh-CN" altLang="en-US" sz="2800" kern="0" spc="150" dirty="0">
              <a:solidFill>
                <a:srgbClr val="673B28"/>
              </a:solidFill>
              <a:latin typeface="汉仪雅酷黑 75W" panose="020B0804020202020204" charset="-122"/>
              <a:ea typeface="汉仪雅酷黑 75W" panose="020B0804020202020204" charset="-122"/>
              <a:cs typeface="+mn-ea"/>
            </a:endParaRPr>
          </a:p>
        </p:txBody>
      </p:sp>
      <p:sp>
        <p:nvSpPr>
          <p:cNvPr id="4" name="ísḷîďe"/>
          <p:cNvSpPr/>
          <p:nvPr>
            <p:custDataLst>
              <p:tags r:id="rId1"/>
            </p:custDataLst>
          </p:nvPr>
        </p:nvSpPr>
        <p:spPr>
          <a:xfrm>
            <a:off x="9417252" y="2293236"/>
            <a:ext cx="853184" cy="853184"/>
          </a:xfrm>
          <a:prstGeom prst="ellipse">
            <a:avLst/>
          </a:prstGeom>
          <a:solidFill>
            <a:srgbClr val="FE9805">
              <a:alpha val="9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sp>
        <p:nvSpPr>
          <p:cNvPr id="8" name="íṡļîḋê"/>
          <p:cNvSpPr/>
          <p:nvPr>
            <p:custDataLst>
              <p:tags r:id="rId2"/>
            </p:custDataLst>
          </p:nvPr>
        </p:nvSpPr>
        <p:spPr bwMode="auto">
          <a:xfrm>
            <a:off x="9610857" y="2525326"/>
            <a:ext cx="444986" cy="411686"/>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ln>
        </p:spPr>
        <p:txBody>
          <a:bodyPr wrap="square" lIns="91440" tIns="45720" rIns="91440" bIns="45720" anchor="ctr">
            <a:normAutofit/>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sp>
        <p:nvSpPr>
          <p:cNvPr id="11" name="îşlîďê"/>
          <p:cNvSpPr/>
          <p:nvPr>
            <p:custDataLst>
              <p:tags r:id="rId3"/>
            </p:custDataLst>
          </p:nvPr>
        </p:nvSpPr>
        <p:spPr>
          <a:xfrm>
            <a:off x="5410099" y="2293126"/>
            <a:ext cx="853184" cy="853184"/>
          </a:xfrm>
          <a:prstGeom prst="ellipse">
            <a:avLst/>
          </a:prstGeom>
          <a:solidFill>
            <a:srgbClr val="FE9805">
              <a:alpha val="9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sp>
        <p:nvSpPr>
          <p:cNvPr id="12" name="îṡļiḋê"/>
          <p:cNvSpPr/>
          <p:nvPr>
            <p:custDataLst>
              <p:tags r:id="rId4"/>
            </p:custDataLst>
          </p:nvPr>
        </p:nvSpPr>
        <p:spPr bwMode="auto">
          <a:xfrm>
            <a:off x="4739640" y="3375660"/>
            <a:ext cx="267843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pPr>
            <a:r>
              <a:rPr lang="zh-CN" altLang="en-US" sz="16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仲裁具有当事人程序简便、一裁终局、专家仲裁、费用较低、保守机密、相互感情影响小等特征。</a:t>
            </a:r>
            <a:endParaRPr lang="zh-CN" altLang="en-US" sz="16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13" name="iṩļîḑê"/>
          <p:cNvSpPr/>
          <p:nvPr>
            <p:custDataLst>
              <p:tags r:id="rId5"/>
            </p:custDataLst>
          </p:nvPr>
        </p:nvSpPr>
        <p:spPr bwMode="auto">
          <a:xfrm>
            <a:off x="8670290" y="3451860"/>
            <a:ext cx="282194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pPr>
            <a:r>
              <a:rPr lang="zh-CN" altLang="en-US" sz="16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仲裁费用原则上由败诉的当事人承担，当事人部分胜诉，由仲裁庭根据各方责任大小确定各自应承担的仲裁费用。</a:t>
            </a:r>
            <a:endParaRPr lang="zh-CN" altLang="en-US" sz="16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grpSp>
        <p:nvGrpSpPr>
          <p:cNvPr id="14" name="组合 13"/>
          <p:cNvGrpSpPr/>
          <p:nvPr>
            <p:custDataLst>
              <p:tags r:id="rId6"/>
            </p:custDataLst>
          </p:nvPr>
        </p:nvGrpSpPr>
        <p:grpSpPr>
          <a:xfrm>
            <a:off x="5598732" y="2492897"/>
            <a:ext cx="476341" cy="476342"/>
            <a:chOff x="1802155" y="3265793"/>
            <a:chExt cx="476341" cy="476342"/>
          </a:xfrm>
          <a:solidFill>
            <a:schemeClr val="bg1"/>
          </a:solidFill>
        </p:grpSpPr>
        <p:sp>
          <p:nvSpPr>
            <p:cNvPr id="15" name="îSḻïdê"/>
            <p:cNvSpPr/>
            <p:nvPr>
              <p:custDataLst>
                <p:tags r:id="rId7"/>
              </p:custDataLst>
            </p:nvPr>
          </p:nvSpPr>
          <p:spPr bwMode="auto">
            <a:xfrm>
              <a:off x="1802155" y="3265793"/>
              <a:ext cx="476341" cy="475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16712" y="12177"/>
                  </a:moveTo>
                  <a:cubicBezTo>
                    <a:pt x="16247" y="12177"/>
                    <a:pt x="15748" y="12329"/>
                    <a:pt x="15257" y="12582"/>
                  </a:cubicBezTo>
                  <a:lnTo>
                    <a:pt x="9013" y="6331"/>
                  </a:lnTo>
                  <a:cubicBezTo>
                    <a:pt x="9263" y="5840"/>
                    <a:pt x="9413" y="5346"/>
                    <a:pt x="9413" y="4893"/>
                  </a:cubicBezTo>
                  <a:cubicBezTo>
                    <a:pt x="9413" y="2407"/>
                    <a:pt x="7052" y="0"/>
                    <a:pt x="4571" y="0"/>
                  </a:cubicBezTo>
                  <a:cubicBezTo>
                    <a:pt x="4555" y="0"/>
                    <a:pt x="4540" y="0"/>
                    <a:pt x="4525" y="0"/>
                  </a:cubicBezTo>
                  <a:cubicBezTo>
                    <a:pt x="4515" y="0"/>
                    <a:pt x="4233" y="287"/>
                    <a:pt x="4079" y="441"/>
                  </a:cubicBezTo>
                  <a:cubicBezTo>
                    <a:pt x="6081" y="2445"/>
                    <a:pt x="5916" y="2120"/>
                    <a:pt x="5916" y="3349"/>
                  </a:cubicBezTo>
                  <a:cubicBezTo>
                    <a:pt x="5916" y="4347"/>
                    <a:pt x="4320" y="5922"/>
                    <a:pt x="3346" y="5922"/>
                  </a:cubicBezTo>
                  <a:cubicBezTo>
                    <a:pt x="3132" y="5922"/>
                    <a:pt x="2966" y="5928"/>
                    <a:pt x="2828" y="5928"/>
                  </a:cubicBezTo>
                  <a:cubicBezTo>
                    <a:pt x="2150" y="5928"/>
                    <a:pt x="2140" y="5784"/>
                    <a:pt x="441" y="4083"/>
                  </a:cubicBezTo>
                  <a:cubicBezTo>
                    <a:pt x="282" y="4242"/>
                    <a:pt x="0" y="4520"/>
                    <a:pt x="0" y="4529"/>
                  </a:cubicBezTo>
                  <a:cubicBezTo>
                    <a:pt x="31" y="7031"/>
                    <a:pt x="2390" y="9422"/>
                    <a:pt x="4888" y="9422"/>
                  </a:cubicBezTo>
                  <a:cubicBezTo>
                    <a:pt x="5341" y="9422"/>
                    <a:pt x="5824" y="9278"/>
                    <a:pt x="6302" y="9038"/>
                  </a:cubicBezTo>
                  <a:lnTo>
                    <a:pt x="12567" y="15310"/>
                  </a:lnTo>
                  <a:cubicBezTo>
                    <a:pt x="12329" y="15787"/>
                    <a:pt x="12187" y="16267"/>
                    <a:pt x="12187" y="16706"/>
                  </a:cubicBezTo>
                  <a:cubicBezTo>
                    <a:pt x="12187" y="19193"/>
                    <a:pt x="14548" y="21600"/>
                    <a:pt x="17030" y="21600"/>
                  </a:cubicBezTo>
                  <a:cubicBezTo>
                    <a:pt x="17045" y="21600"/>
                    <a:pt x="17060" y="21600"/>
                    <a:pt x="17075" y="21600"/>
                  </a:cubicBezTo>
                  <a:cubicBezTo>
                    <a:pt x="17085" y="21600"/>
                    <a:pt x="17367" y="21313"/>
                    <a:pt x="17521" y="21159"/>
                  </a:cubicBezTo>
                  <a:cubicBezTo>
                    <a:pt x="15519" y="19155"/>
                    <a:pt x="15684" y="19480"/>
                    <a:pt x="15684" y="18251"/>
                  </a:cubicBezTo>
                  <a:cubicBezTo>
                    <a:pt x="15684" y="17253"/>
                    <a:pt x="17280" y="15678"/>
                    <a:pt x="18254" y="15678"/>
                  </a:cubicBezTo>
                  <a:cubicBezTo>
                    <a:pt x="18467" y="15678"/>
                    <a:pt x="18633" y="15672"/>
                    <a:pt x="18771" y="15672"/>
                  </a:cubicBezTo>
                  <a:cubicBezTo>
                    <a:pt x="19449" y="15672"/>
                    <a:pt x="19460" y="15816"/>
                    <a:pt x="21159" y="17517"/>
                  </a:cubicBezTo>
                  <a:cubicBezTo>
                    <a:pt x="21318" y="17358"/>
                    <a:pt x="21599" y="17080"/>
                    <a:pt x="21600" y="17071"/>
                  </a:cubicBezTo>
                  <a:cubicBezTo>
                    <a:pt x="21570" y="14569"/>
                    <a:pt x="19210" y="12177"/>
                    <a:pt x="16712" y="12177"/>
                  </a:cubicBezTo>
                  <a:close/>
                  <a:moveTo>
                    <a:pt x="16712" y="1217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grpSp>
          <p:nvGrpSpPr>
            <p:cNvPr id="16" name="组合 15"/>
            <p:cNvGrpSpPr/>
            <p:nvPr/>
          </p:nvGrpSpPr>
          <p:grpSpPr>
            <a:xfrm>
              <a:off x="1802155" y="3265793"/>
              <a:ext cx="474682" cy="476342"/>
              <a:chOff x="1802155" y="3265793"/>
              <a:chExt cx="474682" cy="476342"/>
            </a:xfrm>
            <a:grpFill/>
          </p:grpSpPr>
          <p:grpSp>
            <p:nvGrpSpPr>
              <p:cNvPr id="17" name="组合 16"/>
              <p:cNvGrpSpPr/>
              <p:nvPr/>
            </p:nvGrpSpPr>
            <p:grpSpPr>
              <a:xfrm>
                <a:off x="1802155" y="3351949"/>
                <a:ext cx="391014" cy="390186"/>
                <a:chOff x="1802155" y="3351949"/>
                <a:chExt cx="391014" cy="390186"/>
              </a:xfrm>
              <a:grpFill/>
            </p:grpSpPr>
            <p:sp>
              <p:nvSpPr>
                <p:cNvPr id="18" name="íSḷïdè"/>
                <p:cNvSpPr/>
                <p:nvPr>
                  <p:custDataLst>
                    <p:tags r:id="rId8"/>
                  </p:custDataLst>
                </p:nvPr>
              </p:nvSpPr>
              <p:spPr bwMode="auto">
                <a:xfrm>
                  <a:off x="1802155" y="3511006"/>
                  <a:ext cx="231129" cy="2311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16948" y="3429"/>
                      </a:moveTo>
                      <a:lnTo>
                        <a:pt x="9450" y="10928"/>
                      </a:lnTo>
                      <a:lnTo>
                        <a:pt x="8117" y="9596"/>
                      </a:lnTo>
                      <a:lnTo>
                        <a:pt x="15616" y="2098"/>
                      </a:lnTo>
                      <a:lnTo>
                        <a:pt x="13520" y="0"/>
                      </a:lnTo>
                      <a:lnTo>
                        <a:pt x="3894" y="9626"/>
                      </a:lnTo>
                      <a:lnTo>
                        <a:pt x="3890" y="9626"/>
                      </a:lnTo>
                      <a:lnTo>
                        <a:pt x="3890" y="9630"/>
                      </a:lnTo>
                      <a:lnTo>
                        <a:pt x="3889" y="9630"/>
                      </a:lnTo>
                      <a:lnTo>
                        <a:pt x="3890" y="9630"/>
                      </a:lnTo>
                      <a:lnTo>
                        <a:pt x="0" y="21600"/>
                      </a:lnTo>
                      <a:lnTo>
                        <a:pt x="11971" y="17712"/>
                      </a:lnTo>
                      <a:lnTo>
                        <a:pt x="11972" y="17712"/>
                      </a:lnTo>
                      <a:lnTo>
                        <a:pt x="11975" y="17711"/>
                      </a:lnTo>
                      <a:lnTo>
                        <a:pt x="11975" y="17709"/>
                      </a:lnTo>
                      <a:lnTo>
                        <a:pt x="21600" y="8083"/>
                      </a:lnTo>
                      <a:lnTo>
                        <a:pt x="16948" y="3429"/>
                      </a:lnTo>
                      <a:close/>
                      <a:moveTo>
                        <a:pt x="16948" y="342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62500" lnSpcReduction="20000"/>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sp>
              <p:nvSpPr>
                <p:cNvPr id="20" name="i$ļiḋè"/>
                <p:cNvSpPr/>
                <p:nvPr>
                  <p:custDataLst>
                    <p:tags r:id="rId9"/>
                  </p:custDataLst>
                </p:nvPr>
              </p:nvSpPr>
              <p:spPr bwMode="auto">
                <a:xfrm>
                  <a:off x="2047367" y="3351949"/>
                  <a:ext cx="145802" cy="14580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3324" y="12115"/>
                      </a:moveTo>
                      <a:lnTo>
                        <a:pt x="8825" y="6614"/>
                      </a:lnTo>
                      <a:lnTo>
                        <a:pt x="10935" y="8723"/>
                      </a:lnTo>
                      <a:lnTo>
                        <a:pt x="5434" y="14225"/>
                      </a:lnTo>
                      <a:lnTo>
                        <a:pt x="12808" y="21600"/>
                      </a:lnTo>
                      <a:lnTo>
                        <a:pt x="21600" y="12807"/>
                      </a:lnTo>
                      <a:lnTo>
                        <a:pt x="8790" y="0"/>
                      </a:lnTo>
                      <a:lnTo>
                        <a:pt x="0" y="8791"/>
                      </a:lnTo>
                      <a:lnTo>
                        <a:pt x="3324" y="12115"/>
                      </a:lnTo>
                      <a:close/>
                      <a:moveTo>
                        <a:pt x="3324" y="1211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25000" lnSpcReduction="20000"/>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grpSp>
          <p:sp>
            <p:nvSpPr>
              <p:cNvPr id="21" name="ïṧ1ïḍé"/>
              <p:cNvSpPr/>
              <p:nvPr>
                <p:custDataLst>
                  <p:tags r:id="rId10"/>
                </p:custDataLst>
              </p:nvPr>
            </p:nvSpPr>
            <p:spPr bwMode="auto">
              <a:xfrm>
                <a:off x="2133521" y="3265793"/>
                <a:ext cx="143316" cy="14331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8576"/>
                    </a:moveTo>
                    <a:lnTo>
                      <a:pt x="8573" y="0"/>
                    </a:lnTo>
                    <a:lnTo>
                      <a:pt x="21600" y="13024"/>
                    </a:lnTo>
                    <a:lnTo>
                      <a:pt x="13027" y="21600"/>
                    </a:lnTo>
                    <a:lnTo>
                      <a:pt x="0" y="8576"/>
                    </a:lnTo>
                    <a:close/>
                    <a:moveTo>
                      <a:pt x="0" y="857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25000" lnSpcReduction="20000"/>
              </a:bodyPr>
              <a:lstStyle/>
              <a:p>
                <a:pPr algn="ctr"/>
                <a:endParaRPr>
                  <a:solidFill>
                    <a:schemeClr val="tx1"/>
                  </a:solidFill>
                  <a:latin typeface="思源黑体 Medium" panose="020B0600000000000000" pitchFamily="34" charset="-122"/>
                  <a:ea typeface="思源黑体 Medium" panose="020B0600000000000000" pitchFamily="34" charset="-122"/>
                </a:endParaRPr>
              </a:p>
            </p:txBody>
          </p:sp>
        </p:grpSp>
      </p:grpSp>
      <p:sp>
        <p:nvSpPr>
          <p:cNvPr id="22" name="iṩļîḑê"/>
          <p:cNvSpPr/>
          <p:nvPr/>
        </p:nvSpPr>
        <p:spPr bwMode="auto">
          <a:xfrm>
            <a:off x="902335" y="3528695"/>
            <a:ext cx="261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0" fontAlgn="auto">
              <a:lnSpc>
                <a:spcPct val="150000"/>
              </a:lnSpc>
            </a:pPr>
            <a:r>
              <a:rPr lang="zh-CN" altLang="en-US" sz="16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双方当事人达成协议，自愿将争议提交仲裁机构调解并作出判断或裁决</a:t>
            </a:r>
            <a:r>
              <a:rPr lang="zh-CN" altLang="en-US" sz="20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rPr>
              <a:t>。</a:t>
            </a:r>
            <a:endParaRPr lang="zh-CN" altLang="en-US" sz="2000" b="1" dirty="0">
              <a:solidFill>
                <a:schemeClr val="tx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23" name="ïṩļïḋe"/>
          <p:cNvSpPr/>
          <p:nvPr/>
        </p:nvSpPr>
        <p:spPr bwMode="auto">
          <a:xfrm flipH="1">
            <a:off x="1154474" y="2238163"/>
            <a:ext cx="1028097" cy="908257"/>
          </a:xfrm>
          <a:custGeom>
            <a:avLst/>
            <a:gdLst>
              <a:gd name="T0" fmla="*/ 136 w 136"/>
              <a:gd name="T1" fmla="*/ 48 h 120"/>
              <a:gd name="T2" fmla="*/ 68 w 136"/>
              <a:gd name="T3" fmla="*/ 0 h 120"/>
              <a:gd name="T4" fmla="*/ 0 w 136"/>
              <a:gd name="T5" fmla="*/ 48 h 120"/>
              <a:gd name="T6" fmla="*/ 37 w 136"/>
              <a:gd name="T7" fmla="*/ 91 h 120"/>
              <a:gd name="T8" fmla="*/ 21 w 136"/>
              <a:gd name="T9" fmla="*/ 120 h 120"/>
              <a:gd name="T10" fmla="*/ 72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5" y="0"/>
                  <a:pt x="68" y="0"/>
                </a:cubicBezTo>
                <a:cubicBezTo>
                  <a:pt x="30" y="0"/>
                  <a:pt x="0" y="22"/>
                  <a:pt x="0" y="48"/>
                </a:cubicBezTo>
                <a:cubicBezTo>
                  <a:pt x="0" y="67"/>
                  <a:pt x="15" y="83"/>
                  <a:pt x="37" y="91"/>
                </a:cubicBezTo>
                <a:cubicBezTo>
                  <a:pt x="38" y="96"/>
                  <a:pt x="36" y="106"/>
                  <a:pt x="21" y="120"/>
                </a:cubicBezTo>
                <a:cubicBezTo>
                  <a:pt x="21" y="120"/>
                  <a:pt x="54" y="111"/>
                  <a:pt x="72" y="96"/>
                </a:cubicBezTo>
                <a:cubicBezTo>
                  <a:pt x="108" y="94"/>
                  <a:pt x="136" y="73"/>
                  <a:pt x="136" y="48"/>
                </a:cubicBezTo>
                <a:close/>
              </a:path>
            </a:pathLst>
          </a:custGeom>
          <a:solidFill>
            <a:srgbClr val="FE9805">
              <a:alpha val="90000"/>
            </a:srgbClr>
          </a:solidFill>
          <a:ln w="38100">
            <a:noFill/>
          </a:ln>
        </p:spPr>
        <p:txBody>
          <a:bodyPr wrap="square" lIns="91440" tIns="45720" rIns="91440" bIns="45720" anchor="t">
            <a:normAutofit fontScale="90000" lnSpcReduction="10000"/>
          </a:bodyPr>
          <a:lstStyle/>
          <a:p>
            <a:pPr algn="ctr">
              <a:lnSpc>
                <a:spcPct val="250000"/>
              </a:lnSpc>
            </a:pPr>
            <a:endParaRPr sz="2400" b="1" i="1" dirty="0">
              <a:solidFill>
                <a:schemeClr val="tx1"/>
              </a:solidFill>
              <a:latin typeface="思源黑体 Medium" panose="020B0600000000000000" pitchFamily="34" charset="-122"/>
              <a:ea typeface="思源黑体 Medium" panose="020B0600000000000000" pitchFamily="34" charset="-122"/>
            </a:endParaRPr>
          </a:p>
        </p:txBody>
      </p:sp>
      <p:sp>
        <p:nvSpPr>
          <p:cNvPr id="24" name="文本框 23"/>
          <p:cNvSpPr txBox="1"/>
          <p:nvPr/>
        </p:nvSpPr>
        <p:spPr>
          <a:xfrm>
            <a:off x="1386853" y="2464979"/>
            <a:ext cx="1005954" cy="369332"/>
          </a:xfrm>
          <a:prstGeom prst="rect">
            <a:avLst/>
          </a:prstGeom>
          <a:noFill/>
        </p:spPr>
        <p:txBody>
          <a:bodyPr wrap="square" rtlCol="0">
            <a:spAutoFit/>
          </a:bodyPr>
          <a:lstStyle/>
          <a:p>
            <a:r>
              <a:rPr lang="zh-CN" altLang="en-US" dirty="0">
                <a:solidFill>
                  <a:schemeClr val="tx1"/>
                </a:solidFill>
              </a:rPr>
              <a:t>仲裁</a:t>
            </a:r>
            <a:endParaRPr lang="zh-CN" altLang="en-US" dirty="0">
              <a:solidFill>
                <a:schemeClr val="tx1"/>
              </a:solidFill>
            </a:endParaRPr>
          </a:p>
        </p:txBody>
      </p:sp>
      <p:pic>
        <p:nvPicPr>
          <p:cNvPr id="25" name="明月设计3" descr="7@1000x"/>
          <p:cNvPicPr>
            <a:picLocks noChangeAspect="1"/>
          </p:cNvPicPr>
          <p:nvPr>
            <p:custDataLst>
              <p:tags r:id="rId11"/>
            </p:custDataLst>
          </p:nvPr>
        </p:nvPicPr>
        <p:blipFill>
          <a:blip r:embed="rId12"/>
          <a:stretch>
            <a:fillRect/>
          </a:stretch>
        </p:blipFill>
        <p:spPr>
          <a:xfrm>
            <a:off x="367665" y="5485130"/>
            <a:ext cx="1255395" cy="1155065"/>
          </a:xfrm>
          <a:prstGeom prst="rect">
            <a:avLst/>
          </a:prstGeom>
        </p:spPr>
      </p:pic>
      <p:pic>
        <p:nvPicPr>
          <p:cNvPr id="26" name="明月设计21" descr="4@1000x"/>
          <p:cNvPicPr>
            <a:picLocks noChangeAspect="1"/>
          </p:cNvPicPr>
          <p:nvPr/>
        </p:nvPicPr>
        <p:blipFill>
          <a:blip r:embed="rId13"/>
          <a:stretch>
            <a:fillRect/>
          </a:stretch>
        </p:blipFill>
        <p:spPr>
          <a:xfrm>
            <a:off x="9819005" y="5442585"/>
            <a:ext cx="2167890" cy="1200150"/>
          </a:xfrm>
          <a:prstGeom prst="rect">
            <a:avLst/>
          </a:prstGeom>
        </p:spPr>
      </p:pic>
      <p:sp>
        <p:nvSpPr>
          <p:cNvPr id="27" name="明月设计4" descr="7b0a20202020227461726765744d6f64756c65223a202270726f636573734f6e6c696e65466f6e7473220a7d0a"/>
          <p:cNvSpPr txBox="1"/>
          <p:nvPr/>
        </p:nvSpPr>
        <p:spPr>
          <a:xfrm>
            <a:off x="1597025" y="445135"/>
            <a:ext cx="64033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青少年消费者权益——理性消费，防范欺诈</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Tree>
    <p:custDataLst>
      <p:tags r:id="rId14"/>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5" name="明月设计2"/>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5" name="明月设计3"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02</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9" name="明月设计4" descr="7b0a20202020227461726765744d6f64756c65223a202270726f636573734f6e6c696e65466f6e7473220a7d0a"/>
          <p:cNvSpPr txBox="1"/>
          <p:nvPr/>
        </p:nvSpPr>
        <p:spPr>
          <a:xfrm>
            <a:off x="656590" y="2501900"/>
            <a:ext cx="6803390" cy="783590"/>
          </a:xfrm>
          <a:prstGeom prst="rect">
            <a:avLst/>
          </a:prstGeom>
          <a:noFill/>
        </p:spPr>
        <p:txBody>
          <a:bodyPr wrap="square" rtlCol="0">
            <a:spAutoFit/>
          </a:bodyPr>
          <a:lstStyle/>
          <a:p>
            <a:pPr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消费者权益保护法</a:t>
            </a:r>
            <a:endParaRPr lang="zh-CN" altLang="en-US" sz="4500" dirty="0">
              <a:solidFill>
                <a:srgbClr val="673B28"/>
              </a:solidFill>
              <a:uFillTx/>
              <a:latin typeface="汉仪雅酷黑 75W" panose="020B0804020202020204" charset="-122"/>
              <a:ea typeface="汉仪雅酷黑 75W" panose="020B0804020202020204" charset="-122"/>
              <a:cs typeface="+mn-ea"/>
              <a:sym typeface="+mn-lt"/>
            </a:endParaRPr>
          </a:p>
        </p:txBody>
      </p:sp>
      <p:sp>
        <p:nvSpPr>
          <p:cNvPr id="4" name="明月设计5"/>
          <p:cNvSpPr txBox="1"/>
          <p:nvPr/>
        </p:nvSpPr>
        <p:spPr>
          <a:xfrm>
            <a:off x="656590" y="3285490"/>
            <a:ext cx="4251960" cy="553085"/>
          </a:xfrm>
          <a:prstGeom prst="rect">
            <a:avLst/>
          </a:prstGeom>
          <a:noFill/>
        </p:spPr>
        <p:txBody>
          <a:bodyPr wrap="square" rtlCol="0">
            <a:spAutoFit/>
          </a:bodyPr>
          <a:lstStyle/>
          <a:p>
            <a:pPr algn="l" fontAlgn="auto">
              <a:lnSpc>
                <a:spcPts val="1800"/>
              </a:lnSpc>
            </a:pP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网购退换货、霸王条款识别、防范日常欺诈与套路</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7"/>
          <p:cNvGrpSpPr/>
          <p:nvPr/>
        </p:nvGrpSpPr>
        <p:grpSpPr>
          <a:xfrm>
            <a:off x="424815" y="6389370"/>
            <a:ext cx="597535" cy="133350"/>
            <a:chOff x="2813" y="9615"/>
            <a:chExt cx="1094" cy="250"/>
          </a:xfrm>
        </p:grpSpPr>
        <p:sp>
          <p:nvSpPr>
            <p:cNvPr id="3" name="明月设计7-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7-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7-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101.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102.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103.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104.xml><?xml version="1.0" encoding="utf-8"?>
<p:tagLst xmlns:p="http://schemas.openxmlformats.org/presentationml/2006/main">
  <p:tag name="KSO_WM_BEAUTIFY_FLAG" val="#wm#"/>
  <p:tag name="KSO_WM_TEMPLATE_CATEGORY" val="custom"/>
  <p:tag name="KSO_WM_TEMPLATE_INDEX" val="20205176"/>
</p:tagLst>
</file>

<file path=ppt/tags/tag105.xml><?xml version="1.0" encoding="utf-8"?>
<p:tagLst xmlns:p="http://schemas.openxmlformats.org/presentationml/2006/main">
  <p:tag name="KSO_WM_BEAUTIFY_FLAG" val="#wm#"/>
  <p:tag name="KSO_WM_TEMPLATE_CATEGORY" val="custom"/>
  <p:tag name="KSO_WM_TEMPLATE_INDEX" val="20205176"/>
</p:tagLst>
</file>

<file path=ppt/tags/tag106.xml><?xml version="1.0" encoding="utf-8"?>
<p:tagLst xmlns:p="http://schemas.openxmlformats.org/presentationml/2006/main">
  <p:tag name="KSO_WM_BEAUTIFY_FLAG" val="#wm#"/>
  <p:tag name="KSO_WM_TEMPLATE_CATEGORY" val="custom"/>
  <p:tag name="KSO_WM_TEMPLATE_INDEX" val="20205176"/>
</p:tagLst>
</file>

<file path=ppt/tags/tag107.xml><?xml version="1.0" encoding="utf-8"?>
<p:tagLst xmlns:p="http://schemas.openxmlformats.org/presentationml/2006/main">
  <p:tag name="KSO_WM_UNIT_PLACING_PICTURE_USER_VIEWPORT" val="{&quot;height&quot;:3252,&quot;width&quot;:3538}"/>
</p:tagLst>
</file>

<file path=ppt/tags/tag108.xml><?xml version="1.0" encoding="utf-8"?>
<p:tagLst xmlns:p="http://schemas.openxmlformats.org/presentationml/2006/main">
  <p:tag name="KSO_WM_BEAUTIFY_FLAG" val="#wm#"/>
  <p:tag name="KSO_WM_TEMPLATE_CATEGORY" val="custom"/>
  <p:tag name="KSO_WM_TEMPLATE_INDEX" val="20205176"/>
</p:tagLst>
</file>

<file path=ppt/tags/tag109.xml><?xml version="1.0" encoding="utf-8"?>
<p:tagLst xmlns:p="http://schemas.openxmlformats.org/presentationml/2006/main">
  <p:tag name="KSO_WM_DIAGRAM_VIRTUALLY_FRAME" val="{&quot;height&quot;:243.7809448818898,&quot;left&quot;:373.2,&quot;top&quot;:180.56110236220468,&quot;width&quot;:531.7}"/>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243.7809448818898,&quot;left&quot;:373.2,&quot;top&quot;:180.56110236220468,&quot;width&quot;:531.7}"/>
</p:tagLst>
</file>

<file path=ppt/tags/tag111.xml><?xml version="1.0" encoding="utf-8"?>
<p:tagLst xmlns:p="http://schemas.openxmlformats.org/presentationml/2006/main">
  <p:tag name="KSO_WM_DIAGRAM_VIRTUALLY_FRAME" val="{&quot;height&quot;:243.7809448818898,&quot;left&quot;:373.2,&quot;top&quot;:180.56110236220468,&quot;width&quot;:531.7}"/>
</p:tagLst>
</file>

<file path=ppt/tags/tag112.xml><?xml version="1.0" encoding="utf-8"?>
<p:tagLst xmlns:p="http://schemas.openxmlformats.org/presentationml/2006/main">
  <p:tag name="KSO_WM_DIAGRAM_VIRTUALLY_FRAME" val="{&quot;height&quot;:243.7809448818898,&quot;left&quot;:373.2,&quot;top&quot;:180.56110236220468,&quot;width&quot;:531.7}"/>
</p:tagLst>
</file>

<file path=ppt/tags/tag113.xml><?xml version="1.0" encoding="utf-8"?>
<p:tagLst xmlns:p="http://schemas.openxmlformats.org/presentationml/2006/main">
  <p:tag name="KSO_WM_DIAGRAM_VIRTUALLY_FRAME" val="{&quot;height&quot;:243.7809448818898,&quot;left&quot;:373.2,&quot;top&quot;:180.56110236220468,&quot;width&quot;:531.7}"/>
</p:tagLst>
</file>

<file path=ppt/tags/tag114.xml><?xml version="1.0" encoding="utf-8"?>
<p:tagLst xmlns:p="http://schemas.openxmlformats.org/presentationml/2006/main">
  <p:tag name="KSO_WM_DIAGRAM_VIRTUALLY_FRAME" val="{&quot;height&quot;:243.7809448818898,&quot;left&quot;:373.2,&quot;top&quot;:180.56110236220468,&quot;width&quot;:531.7}"/>
</p:tagLst>
</file>

<file path=ppt/tags/tag115.xml><?xml version="1.0" encoding="utf-8"?>
<p:tagLst xmlns:p="http://schemas.openxmlformats.org/presentationml/2006/main">
  <p:tag name="KSO_WM_DIAGRAM_VIRTUALLY_FRAME" val="{&quot;height&quot;:243.7809448818898,&quot;left&quot;:373.2,&quot;top&quot;:180.56110236220468,&quot;width&quot;:531.7}"/>
</p:tagLst>
</file>

<file path=ppt/tags/tag116.xml><?xml version="1.0" encoding="utf-8"?>
<p:tagLst xmlns:p="http://schemas.openxmlformats.org/presentationml/2006/main">
  <p:tag name="KSO_WM_DIAGRAM_VIRTUALLY_FRAME" val="{&quot;height&quot;:243.7809448818898,&quot;left&quot;:373.2,&quot;top&quot;:180.56110236220468,&quot;width&quot;:531.7}"/>
</p:tagLst>
</file>

<file path=ppt/tags/tag117.xml><?xml version="1.0" encoding="utf-8"?>
<p:tagLst xmlns:p="http://schemas.openxmlformats.org/presentationml/2006/main">
  <p:tag name="KSO_WM_DIAGRAM_VIRTUALLY_FRAME" val="{&quot;height&quot;:243.7809448818898,&quot;left&quot;:373.2,&quot;top&quot;:180.56110236220468,&quot;width&quot;:531.7}"/>
</p:tagLst>
</file>

<file path=ppt/tags/tag118.xml><?xml version="1.0" encoding="utf-8"?>
<p:tagLst xmlns:p="http://schemas.openxmlformats.org/presentationml/2006/main">
  <p:tag name="KSO_WM_DIAGRAM_VIRTUALLY_FRAME" val="{&quot;height&quot;:243.7809448818898,&quot;left&quot;:373.2,&quot;top&quot;:180.56110236220468,&quot;width&quot;:531.7}"/>
</p:tagLst>
</file>

<file path=ppt/tags/tag119.xml><?xml version="1.0" encoding="utf-8"?>
<p:tagLst xmlns:p="http://schemas.openxmlformats.org/presentationml/2006/main">
  <p:tag name="KSO_WM_UNIT_PLACING_PICTURE_USER_VIEWPORT" val="{&quot;height&quot;:3252,&quot;width&quot;:3538}"/>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176"/>
</p:tagLst>
</file>

<file path=ppt/tags/tag12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2.xml><?xml version="1.0" encoding="utf-8"?>
<p:tagLst xmlns:p="http://schemas.openxmlformats.org/presentationml/2006/main">
  <p:tag name="KSO_WM_BEAUTIFY_FLAG" val="#wm#"/>
  <p:tag name="KSO_WM_TEMPLATE_CATEGORY" val="custom"/>
  <p:tag name="KSO_WM_TEMPLATE_INDEX" val="20205176"/>
</p:tagLst>
</file>

<file path=ppt/tags/tag123.xml><?xml version="1.0" encoding="utf-8"?>
<p:tagLst xmlns:p="http://schemas.openxmlformats.org/presentationml/2006/main">
  <p:tag name="KSO_WM_BEAUTIFY_FLAG" val="#wm#"/>
  <p:tag name="KSO_WM_TEMPLATE_CATEGORY" val="custom"/>
  <p:tag name="KSO_WM_TEMPLATE_INDEX" val="20205176"/>
</p:tagLst>
</file>

<file path=ppt/tags/tag124.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25.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26.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27.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28.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29.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31.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32.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33.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34.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35.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36.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37.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38.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39.xml><?xml version="1.0" encoding="utf-8"?>
<p:tagLst xmlns:p="http://schemas.openxmlformats.org/presentationml/2006/main">
  <p:tag name="KSO_WM_DIAGRAM_VIRTUALLY_FRAME" val="{&quot;height&quot;:380.4622834645669,&quot;left&quot;:275.8064566929134,&quot;top&quot;:113.2888188976378,&quot;width&quot;:604.0145669291338}"/>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176"/>
</p:tagLst>
</file>

<file path=ppt/tags/tag14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2.xml><?xml version="1.0" encoding="utf-8"?>
<p:tagLst xmlns:p="http://schemas.openxmlformats.org/presentationml/2006/main">
  <p:tag name="KSO_WM_BEAUTIFY_FLAG" val="#wm#"/>
  <p:tag name="KSO_WM_TEMPLATE_CATEGORY" val="custom"/>
  <p:tag name="KSO_WM_TEMPLATE_INDEX" val="20205176"/>
</p:tagLst>
</file>

<file path=ppt/tags/tag143.xml><?xml version="1.0" encoding="utf-8"?>
<p:tagLst xmlns:p="http://schemas.openxmlformats.org/presentationml/2006/main">
  <p:tag name="KSO_WM_BEAUTIFY_FLAG" val="#wm#"/>
  <p:tag name="KSO_WM_TEMPLATE_CATEGORY" val="custom"/>
  <p:tag name="KSO_WM_TEMPLATE_INDEX" val="20205176"/>
</p:tagLst>
</file>

<file path=ppt/tags/tag14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5.xml><?xml version="1.0" encoding="utf-8"?>
<p:tagLst xmlns:p="http://schemas.openxmlformats.org/presentationml/2006/main">
  <p:tag name="KSO_WM_BEAUTIFY_FLAG" val="#wm#"/>
  <p:tag name="KSO_WM_TEMPLATE_CATEGORY" val="custom"/>
  <p:tag name="KSO_WM_TEMPLATE_INDEX" val="20205176"/>
</p:tagLst>
</file>

<file path=ppt/tags/tag146.xml><?xml version="1.0" encoding="utf-8"?>
<p:tagLst xmlns:p="http://schemas.openxmlformats.org/presentationml/2006/main">
  <p:tag name="KSO_WM_DIAGRAM_VIRTUALLY_FRAME" val="{&quot;height&quot;:312.1,&quot;left&quot;:59.8,&quot;top&quot;:122.6,&quot;width&quot;:838.2}"/>
</p:tagLst>
</file>

<file path=ppt/tags/tag147.xml><?xml version="1.0" encoding="utf-8"?>
<p:tagLst xmlns:p="http://schemas.openxmlformats.org/presentationml/2006/main">
  <p:tag name="KSO_WM_DIAGRAM_VIRTUALLY_FRAME" val="{&quot;height&quot;:312.1,&quot;left&quot;:59.8,&quot;top&quot;:122.6,&quot;width&quot;:838.2}"/>
</p:tagLst>
</file>

<file path=ppt/tags/tag148.xml><?xml version="1.0" encoding="utf-8"?>
<p:tagLst xmlns:p="http://schemas.openxmlformats.org/presentationml/2006/main">
  <p:tag name="KSO_WM_DIAGRAM_VIRTUALLY_FRAME" val="{&quot;height&quot;:312.1,&quot;left&quot;:59.8,&quot;top&quot;:122.6,&quot;width&quot;:838.2}"/>
</p:tagLst>
</file>

<file path=ppt/tags/tag149.xml><?xml version="1.0" encoding="utf-8"?>
<p:tagLst xmlns:p="http://schemas.openxmlformats.org/presentationml/2006/main">
  <p:tag name="KSO_WM_DIAGRAM_VIRTUALLY_FRAME" val="{&quot;height&quot;:312.1,&quot;left&quot;:59.8,&quot;top&quot;:122.6,&quot;width&quot;:838.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312.1,&quot;left&quot;:59.8,&quot;top&quot;:122.6,&quot;width&quot;:838.2}"/>
</p:tagLst>
</file>

<file path=ppt/tags/tag151.xml><?xml version="1.0" encoding="utf-8"?>
<p:tagLst xmlns:p="http://schemas.openxmlformats.org/presentationml/2006/main">
  <p:tag name="KSO_WM_DIAGRAM_VIRTUALLY_FRAME" val="{&quot;height&quot;:312.1,&quot;left&quot;:59.8,&quot;top&quot;:122.6,&quot;width&quot;:838.2}"/>
</p:tagLst>
</file>

<file path=ppt/tags/tag152.xml><?xml version="1.0" encoding="utf-8"?>
<p:tagLst xmlns:p="http://schemas.openxmlformats.org/presentationml/2006/main">
  <p:tag name="KSO_WM_DIAGRAM_VIRTUALLY_FRAME" val="{&quot;height&quot;:312.1,&quot;left&quot;:59.8,&quot;top&quot;:122.6,&quot;width&quot;:838.2}"/>
</p:tagLst>
</file>

<file path=ppt/tags/tag153.xml><?xml version="1.0" encoding="utf-8"?>
<p:tagLst xmlns:p="http://schemas.openxmlformats.org/presentationml/2006/main">
  <p:tag name="KSO_WM_DIAGRAM_VIRTUALLY_FRAME" val="{&quot;height&quot;:312.1,&quot;left&quot;:59.8,&quot;top&quot;:122.6,&quot;width&quot;:838.2}"/>
</p:tagLst>
</file>

<file path=ppt/tags/tag154.xml><?xml version="1.0" encoding="utf-8"?>
<p:tagLst xmlns:p="http://schemas.openxmlformats.org/presentationml/2006/main">
  <p:tag name="KSO_WM_DIAGRAM_VIRTUALLY_FRAME" val="{&quot;height&quot;:312.1,&quot;left&quot;:59.8,&quot;top&quot;:122.6,&quot;width&quot;:838.2}"/>
</p:tagLst>
</file>

<file path=ppt/tags/tag155.xml><?xml version="1.0" encoding="utf-8"?>
<p:tagLst xmlns:p="http://schemas.openxmlformats.org/presentationml/2006/main">
  <p:tag name="KSO_WM_DIAGRAM_VIRTUALLY_FRAME" val="{&quot;height&quot;:312.1,&quot;left&quot;:59.8,&quot;top&quot;:122.6,&quot;width&quot;:838.2}"/>
</p:tagLst>
</file>

<file path=ppt/tags/tag156.xml><?xml version="1.0" encoding="utf-8"?>
<p:tagLst xmlns:p="http://schemas.openxmlformats.org/presentationml/2006/main">
  <p:tag name="KSO_WM_DIAGRAM_VIRTUALLY_FRAME" val="{&quot;height&quot;:312.1,&quot;left&quot;:59.8,&quot;top&quot;:122.6,&quot;width&quot;:838.2}"/>
</p:tagLst>
</file>

<file path=ppt/tags/tag157.xml><?xml version="1.0" encoding="utf-8"?>
<p:tagLst xmlns:p="http://schemas.openxmlformats.org/presentationml/2006/main">
  <p:tag name="KSO_WM_DIAGRAM_VIRTUALLY_FRAME" val="{&quot;height&quot;:312.1,&quot;left&quot;:59.8,&quot;top&quot;:122.6,&quot;width&quot;:838.2}"/>
</p:tagLst>
</file>

<file path=ppt/tags/tag158.xml><?xml version="1.0" encoding="utf-8"?>
<p:tagLst xmlns:p="http://schemas.openxmlformats.org/presentationml/2006/main">
  <p:tag name="KSO_WM_DIAGRAM_VIRTUALLY_FRAME" val="{&quot;height&quot;:312.1,&quot;left&quot;:59.8,&quot;top&quot;:122.6,&quot;width&quot;:838.2}"/>
</p:tagLst>
</file>

<file path=ppt/tags/tag159.xml><?xml version="1.0" encoding="utf-8"?>
<p:tagLst xmlns:p="http://schemas.openxmlformats.org/presentationml/2006/main">
  <p:tag name="KSO_WM_DIAGRAM_VIRTUALLY_FRAME" val="{&quot;height&quot;:312.1,&quot;left&quot;:59.8,&quot;top&quot;:122.6,&quot;width&quot;:838.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312.1,&quot;left&quot;:59.8,&quot;top&quot;:122.6,&quot;width&quot;:838.2}"/>
</p:tagLst>
</file>

<file path=ppt/tags/tag161.xml><?xml version="1.0" encoding="utf-8"?>
<p:tagLst xmlns:p="http://schemas.openxmlformats.org/presentationml/2006/main">
  <p:tag name="KSO_WM_BEAUTIFY_FLAG" val="#wm#"/>
  <p:tag name="KSO_WM_TEMPLATE_CATEGORY" val="custom"/>
  <p:tag name="KSO_WM_TEMPLATE_INDEX" val="20205176"/>
</p:tagLst>
</file>

<file path=ppt/tags/tag162.xml><?xml version="1.0" encoding="utf-8"?>
<p:tagLst xmlns:p="http://schemas.openxmlformats.org/presentationml/2006/main">
  <p:tag name="KSO_WM_DIAGRAM_VIRTUALLY_FRAME" val="{&quot;height&quot;:312.9,&quot;left&quot;:64.5,&quot;top&quot;:132.6,&quot;width&quot;:831}"/>
</p:tagLst>
</file>

<file path=ppt/tags/tag163.xml><?xml version="1.0" encoding="utf-8"?>
<p:tagLst xmlns:p="http://schemas.openxmlformats.org/presentationml/2006/main">
  <p:tag name="KSO_WM_DIAGRAM_VIRTUALLY_FRAME" val="{&quot;height&quot;:312.9,&quot;left&quot;:64.5,&quot;top&quot;:132.6,&quot;width&quot;:831}"/>
</p:tagLst>
</file>

<file path=ppt/tags/tag164.xml><?xml version="1.0" encoding="utf-8"?>
<p:tagLst xmlns:p="http://schemas.openxmlformats.org/presentationml/2006/main">
  <p:tag name="KSO_WM_DIAGRAM_VIRTUALLY_FRAME" val="{&quot;height&quot;:312.9,&quot;left&quot;:64.5,&quot;top&quot;:132.6,&quot;width&quot;:831}"/>
</p:tagLst>
</file>

<file path=ppt/tags/tag165.xml><?xml version="1.0" encoding="utf-8"?>
<p:tagLst xmlns:p="http://schemas.openxmlformats.org/presentationml/2006/main">
  <p:tag name="KSO_WM_DIAGRAM_VIRTUALLY_FRAME" val="{&quot;height&quot;:312.9,&quot;left&quot;:64.5,&quot;top&quot;:132.6,&quot;width&quot;:831}"/>
</p:tagLst>
</file>

<file path=ppt/tags/tag166.xml><?xml version="1.0" encoding="utf-8"?>
<p:tagLst xmlns:p="http://schemas.openxmlformats.org/presentationml/2006/main">
  <p:tag name="KSO_WM_DIAGRAM_VIRTUALLY_FRAME" val="{&quot;height&quot;:312.9,&quot;left&quot;:64.5,&quot;top&quot;:132.6,&quot;width&quot;:831}"/>
</p:tagLst>
</file>

<file path=ppt/tags/tag167.xml><?xml version="1.0" encoding="utf-8"?>
<p:tagLst xmlns:p="http://schemas.openxmlformats.org/presentationml/2006/main">
  <p:tag name="KSO_WM_DIAGRAM_VIRTUALLY_FRAME" val="{&quot;height&quot;:312.9,&quot;left&quot;:64.5,&quot;top&quot;:132.6,&quot;width&quot;:831}"/>
</p:tagLst>
</file>

<file path=ppt/tags/tag168.xml><?xml version="1.0" encoding="utf-8"?>
<p:tagLst xmlns:p="http://schemas.openxmlformats.org/presentationml/2006/main">
  <p:tag name="KSO_WM_DIAGRAM_VIRTUALLY_FRAME" val="{&quot;height&quot;:312.9,&quot;left&quot;:64.5,&quot;top&quot;:132.6,&quot;width&quot;:831}"/>
</p:tagLst>
</file>

<file path=ppt/tags/tag169.xml><?xml version="1.0" encoding="utf-8"?>
<p:tagLst xmlns:p="http://schemas.openxmlformats.org/presentationml/2006/main">
  <p:tag name="KSO_WM_DIAGRAM_VIRTUALLY_FRAME" val="{&quot;height&quot;:312.9,&quot;left&quot;:64.5,&quot;top&quot;:132.6,&quot;width&quot;:83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312.9,&quot;left&quot;:64.5,&quot;top&quot;:132.6,&quot;width&quot;:831}"/>
</p:tagLst>
</file>

<file path=ppt/tags/tag171.xml><?xml version="1.0" encoding="utf-8"?>
<p:tagLst xmlns:p="http://schemas.openxmlformats.org/presentationml/2006/main">
  <p:tag name="KSO_WM_DIAGRAM_VIRTUALLY_FRAME" val="{&quot;height&quot;:312.9,&quot;left&quot;:64.5,&quot;top&quot;:132.6,&quot;width&quot;:831}"/>
</p:tagLst>
</file>

<file path=ppt/tags/tag172.xml><?xml version="1.0" encoding="utf-8"?>
<p:tagLst xmlns:p="http://schemas.openxmlformats.org/presentationml/2006/main">
  <p:tag name="KSO_WM_DIAGRAM_VIRTUALLY_FRAME" val="{&quot;height&quot;:312.9,&quot;left&quot;:64.5,&quot;top&quot;:132.6,&quot;width&quot;:831}"/>
</p:tagLst>
</file>

<file path=ppt/tags/tag173.xml><?xml version="1.0" encoding="utf-8"?>
<p:tagLst xmlns:p="http://schemas.openxmlformats.org/presentationml/2006/main">
  <p:tag name="KSO_WM_DIAGRAM_VIRTUALLY_FRAME" val="{&quot;height&quot;:312.9,&quot;left&quot;:64.5,&quot;top&quot;:132.6,&quot;width&quot;:831}"/>
</p:tagLst>
</file>

<file path=ppt/tags/tag174.xml><?xml version="1.0" encoding="utf-8"?>
<p:tagLst xmlns:p="http://schemas.openxmlformats.org/presentationml/2006/main">
  <p:tag name="KSO_WM_DIAGRAM_VIRTUALLY_FRAME" val="{&quot;height&quot;:312.9,&quot;left&quot;:64.5,&quot;top&quot;:132.6,&quot;width&quot;:831}"/>
</p:tagLst>
</file>

<file path=ppt/tags/tag175.xml><?xml version="1.0" encoding="utf-8"?>
<p:tagLst xmlns:p="http://schemas.openxmlformats.org/presentationml/2006/main">
  <p:tag name="KSO_WM_DIAGRAM_VIRTUALLY_FRAME" val="{&quot;height&quot;:312.9,&quot;left&quot;:64.5,&quot;top&quot;:132.6,&quot;width&quot;:831}"/>
</p:tagLst>
</file>

<file path=ppt/tags/tag176.xml><?xml version="1.0" encoding="utf-8"?>
<p:tagLst xmlns:p="http://schemas.openxmlformats.org/presentationml/2006/main">
  <p:tag name="KSO_WM_DIAGRAM_VIRTUALLY_FRAME" val="{&quot;height&quot;:312.9,&quot;left&quot;:64.5,&quot;top&quot;:132.6,&quot;width&quot;:831}"/>
</p:tagLst>
</file>

<file path=ppt/tags/tag177.xml><?xml version="1.0" encoding="utf-8"?>
<p:tagLst xmlns:p="http://schemas.openxmlformats.org/presentationml/2006/main">
  <p:tag name="KSO_WM_BEAUTIFY_FLAG" val="#wm#"/>
  <p:tag name="KSO_WM_TEMPLATE_CATEGORY" val="custom"/>
  <p:tag name="KSO_WM_TEMPLATE_INDEX" val="20205176"/>
</p:tagLst>
</file>

<file path=ppt/tags/tag17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79.xml><?xml version="1.0" encoding="utf-8"?>
<p:tagLst xmlns:p="http://schemas.openxmlformats.org/presentationml/2006/main">
  <p:tag name="COMMONDATA" val="eyJoZGlkIjoiNDY2YTE4NGUxZTNkM2IyNzMzMjBlNzA1N2RiYjcwMjEifQ=="/>
  <p:tag name="KSO_WPP_MARK_KEY" val="bae75828-c4cc-4610-a837-14d7074162e7"/>
  <p:tag name="resource_record_key" val="{&quot;10&quot;:[50062454,50063594],&quot;65&quot;:[2020517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p="http://schemas.openxmlformats.org/presentationml/2006/main">
  <p:tag name="KSO_WM_DIAGRAM_VIRTUALLY_FRAME" val="{&quot;height&quot;:459.5,&quot;left&quot;:228.9,&quot;top&quot;:20.45,&quot;width&quot;:368.3}"/>
</p:tagLst>
</file>

<file path=ppt/tags/tag39.xml><?xml version="1.0" encoding="utf-8"?>
<p:tagLst xmlns:p="http://schemas.openxmlformats.org/presentationml/2006/main">
  <p:tag name="KSO_WM_DIAGRAM_VIRTUALLY_FRAME" val="{&quot;height&quot;:459.5,&quot;left&quot;:228.9,&quot;top&quot;:20.45,&quot;width&quot;:368.3}"/>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459.5,&quot;left&quot;:228.9,&quot;top&quot;:20.45,&quot;width&quot;:368.3}"/>
</p:tagLst>
</file>

<file path=ppt/tags/tag41.xml><?xml version="1.0" encoding="utf-8"?>
<p:tagLst xmlns:p="http://schemas.openxmlformats.org/presentationml/2006/main">
  <p:tag name="KSO_WM_DIAGRAM_VIRTUALLY_FRAME" val="{&quot;height&quot;:459.5,&quot;left&quot;:228.9,&quot;top&quot;:20.45,&quot;width&quot;:368.3}"/>
</p:tagLst>
</file>

<file path=ppt/tags/tag42.xml><?xml version="1.0" encoding="utf-8"?>
<p:tagLst xmlns:p="http://schemas.openxmlformats.org/presentationml/2006/main">
  <p:tag name="KSO_WM_DIAGRAM_VIRTUALLY_FRAME" val="{&quot;height&quot;:459.5,&quot;left&quot;:228.9,&quot;top&quot;:20.45,&quot;width&quot;:368.3}"/>
</p:tagLst>
</file>

<file path=ppt/tags/tag43.xml><?xml version="1.0" encoding="utf-8"?>
<p:tagLst xmlns:p="http://schemas.openxmlformats.org/presentationml/2006/main">
  <p:tag name="KSO_WM_DIAGRAM_VIRTUALLY_FRAME" val="{&quot;height&quot;:459.5,&quot;left&quot;:228.9,&quot;top&quot;:20.45,&quot;width&quot;:368.3}"/>
</p:tagLst>
</file>

<file path=ppt/tags/tag44.xml><?xml version="1.0" encoding="utf-8"?>
<p:tagLst xmlns:p="http://schemas.openxmlformats.org/presentationml/2006/main">
  <p:tag name="KSO_WM_DIAGRAM_VIRTUALLY_FRAME" val="{&quot;height&quot;:459.5,&quot;left&quot;:228.9,&quot;top&quot;:20.45,&quot;width&quot;:368.3}"/>
</p:tagLst>
</file>

<file path=ppt/tags/tag45.xml><?xml version="1.0" encoding="utf-8"?>
<p:tagLst xmlns:p="http://schemas.openxmlformats.org/presentationml/2006/main">
  <p:tag name="KSO_WM_DIAGRAM_VIRTUALLY_FRAME" val="{&quot;height&quot;:459.5,&quot;left&quot;:228.9,&quot;top&quot;:20.45,&quot;width&quot;:368.3}"/>
</p:tagLst>
</file>

<file path=ppt/tags/tag46.xml><?xml version="1.0" encoding="utf-8"?>
<p:tagLst xmlns:p="http://schemas.openxmlformats.org/presentationml/2006/main">
  <p:tag name="KSO_WM_DIAGRAM_VIRTUALLY_FRAME" val="{&quot;height&quot;:459.5,&quot;left&quot;:228.9,&quot;top&quot;:20.45,&quot;width&quot;:368.3}"/>
</p:tagLst>
</file>

<file path=ppt/tags/tag47.xml><?xml version="1.0" encoding="utf-8"?>
<p:tagLst xmlns:p="http://schemas.openxmlformats.org/presentationml/2006/main">
  <p:tag name="KSO_WM_DIAGRAM_VIRTUALLY_FRAME" val="{&quot;height&quot;:459.5,&quot;left&quot;:228.9,&quot;top&quot;:20.45,&quot;width&quot;:368.3}"/>
</p:tagLst>
</file>

<file path=ppt/tags/tag48.xml><?xml version="1.0" encoding="utf-8"?>
<p:tagLst xmlns:p="http://schemas.openxmlformats.org/presentationml/2006/main">
  <p:tag name="KSO_WM_DIAGRAM_VIRTUALLY_FRAME" val="{&quot;height&quot;:459.5,&quot;left&quot;:228.9,&quot;top&quot;:20.45,&quot;width&quot;:368.3}"/>
</p:tagLst>
</file>

<file path=ppt/tags/tag49.xml><?xml version="1.0" encoding="utf-8"?>
<p:tagLst xmlns:p="http://schemas.openxmlformats.org/presentationml/2006/main">
  <p:tag name="KSO_WM_DIAGRAM_VIRTUALLY_FRAME" val="{&quot;height&quot;:459.5,&quot;left&quot;:228.9,&quot;top&quot;:20.45,&quot;width&quot;:368.3}"/>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DIAGRAM_VIRTUALLY_FRAME" val="{&quot;height&quot;:459.5,&quot;left&quot;:228.9,&quot;top&quot;:20.45,&quot;width&quot;:368.3}"/>
</p:tagLst>
</file>

<file path=ppt/tags/tag51.xml><?xml version="1.0" encoding="utf-8"?>
<p:tagLst xmlns:p="http://schemas.openxmlformats.org/presentationml/2006/main">
  <p:tag name="KSO_WM_DIAGRAM_VIRTUALLY_FRAME" val="{&quot;height&quot;:459.5,&quot;left&quot;:228.9,&quot;top&quot;:20.45,&quot;width&quot;:368.3}"/>
</p:tagLst>
</file>

<file path=ppt/tags/tag52.xml><?xml version="1.0" encoding="utf-8"?>
<p:tagLst xmlns:p="http://schemas.openxmlformats.org/presentationml/2006/main">
  <p:tag name="KSO_WM_DIAGRAM_VIRTUALLY_FRAME" val="{&quot;height&quot;:459.5,&quot;left&quot;:228.9,&quot;top&quot;:20.45,&quot;width&quot;:368.3}"/>
</p:tagLst>
</file>

<file path=ppt/tags/tag53.xml><?xml version="1.0" encoding="utf-8"?>
<p:tagLst xmlns:p="http://schemas.openxmlformats.org/presentationml/2006/main">
  <p:tag name="KSO_WM_DIAGRAM_VIRTUALLY_FRAME" val="{&quot;height&quot;:459.5,&quot;left&quot;:228.9,&quot;top&quot;:20.45,&quot;width&quot;:368.3}"/>
</p:tagLst>
</file>

<file path=ppt/tags/tag54.xml><?xml version="1.0" encoding="utf-8"?>
<p:tagLst xmlns:p="http://schemas.openxmlformats.org/presentationml/2006/main">
  <p:tag name="KSO_WM_DIAGRAM_VIRTUALLY_FRAME" val="{&quot;height&quot;:459.5,&quot;left&quot;:228.9,&quot;top&quot;:20.45,&quot;width&quot;:368.3}"/>
</p:tagLst>
</file>

<file path=ppt/tags/tag55.xml><?xml version="1.0" encoding="utf-8"?>
<p:tagLst xmlns:p="http://schemas.openxmlformats.org/presentationml/2006/main">
  <p:tag name="KSO_WM_DIAGRAM_VIRTUALLY_FRAME" val="{&quot;height&quot;:459.5,&quot;left&quot;:228.9,&quot;top&quot;:20.45,&quot;width&quot;:368.3}"/>
</p:tagLst>
</file>

<file path=ppt/tags/tag56.xml><?xml version="1.0" encoding="utf-8"?>
<p:tagLst xmlns:p="http://schemas.openxmlformats.org/presentationml/2006/main">
  <p:tag name="KSO_WM_DIAGRAM_VIRTUALLY_FRAME" val="{&quot;height&quot;:459.5,&quot;left&quot;:228.9,&quot;top&quot;:20.45,&quot;width&quot;:368.3}"/>
</p:tagLst>
</file>

<file path=ppt/tags/tag57.xml><?xml version="1.0" encoding="utf-8"?>
<p:tagLst xmlns:p="http://schemas.openxmlformats.org/presentationml/2006/main">
  <p:tag name="KSO_WM_DIAGRAM_VIRTUALLY_FRAME" val="{&quot;height&quot;:459.5,&quot;left&quot;:228.9,&quot;top&quot;:20.45,&quot;width&quot;:368.3}"/>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61.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62.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63.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64.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65.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66.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67.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68.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69.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71.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72.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73.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74.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75.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76.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77.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78.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79.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81.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82.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83.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84.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85.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86.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87.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88.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89.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91.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92.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93.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94.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95.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96.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97.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98.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ags/tag99.xml><?xml version="1.0" encoding="utf-8"?>
<p:tagLst xmlns:p="http://schemas.openxmlformats.org/presentationml/2006/main">
  <p:tag name="KSO_WM_DIAGRAM_VIRTUALLY_FRAME" val="{&quot;height&quot;:400.45362204724404,&quot;left&quot;:45.96929133858268,&quot;top&quot;:115.00811023622047,&quot;width&quot;:779.9726771653543}"/>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中黑S"/>
        <a:ea typeface="汉仪中黑S"/>
        <a:cs typeface=""/>
      </a:majorFont>
      <a:minorFont>
        <a:latin typeface="汉仪中黑S"/>
        <a:ea typeface="汉仪中黑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黑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黑S"/>
        <a:ea typeface=""/>
        <a:cs typeface=""/>
        <a:font script="Jpan" typeface="ＭＳ Ｐゴシック"/>
        <a:font script="Hang" typeface="맑은 고딕"/>
        <a:font script="Hans" typeface="汉仪中黑S"/>
        <a:font script="Hant" typeface="新細明體"/>
        <a:font script="Arab" typeface="汉仪中黑S"/>
        <a:font script="Hebr" typeface="汉仪中黑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黑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黑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黑S"/>
        <a:ea typeface=""/>
        <a:cs typeface=""/>
        <a:font script="Jpan" typeface="ＭＳ Ｐゴシック"/>
        <a:font script="Hang" typeface="맑은 고딕"/>
        <a:font script="Hans" typeface="汉仪中黑S"/>
        <a:font script="Hant" typeface="新細明體"/>
        <a:font script="Arab" typeface="汉仪中黑S"/>
        <a:font script="Hebr" typeface="汉仪中黑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黑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3120</Words>
  <Application>WPS 演示</Application>
  <PresentationFormat>宽屏</PresentationFormat>
  <Paragraphs>309</Paragraphs>
  <Slides>20</Slides>
  <Notes>2</Notes>
  <HiddenSlides>1</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20</vt:i4>
      </vt:variant>
    </vt:vector>
  </HeadingPairs>
  <TitlesOfParts>
    <vt:vector size="34" baseType="lpstr">
      <vt:lpstr>Arial</vt:lpstr>
      <vt:lpstr>宋体</vt:lpstr>
      <vt:lpstr>Wingdings</vt:lpstr>
      <vt:lpstr>Wingdings</vt:lpstr>
      <vt:lpstr>汉仪中黑S</vt:lpstr>
      <vt:lpstr>汉仪雅酷黑 75W</vt:lpstr>
      <vt:lpstr>微软雅黑</vt:lpstr>
      <vt:lpstr>Gill Sans</vt:lpstr>
      <vt:lpstr>Arial Unicode MS</vt:lpstr>
      <vt:lpstr>Gill Sans MT</vt:lpstr>
      <vt:lpstr>思源黑体 Medium</vt:lpstr>
      <vt:lpstr>黑体</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郎二™</cp:lastModifiedBy>
  <cp:revision>342</cp:revision>
  <dcterms:created xsi:type="dcterms:W3CDTF">2019-06-19T02:08:00Z</dcterms:created>
  <dcterms:modified xsi:type="dcterms:W3CDTF">2026-05-24T10:08:36Z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321687177A394728B876220EA7B99C5E_13</vt:lpwstr>
  </property>
  <property fmtid="{D5CDD505-2E9C-101B-9397-08002B2CF9AE}" pid="4" name="KSOTemplateUUID">
    <vt:lpwstr>v1.0_mb_0mXihHq0fILcglXd/jWHBA==</vt:lpwstr>
  </property>
</Properties>
</file>